
<file path=[Content_Types].xml><?xml version="1.0" encoding="utf-8"?>
<Types xmlns="http://schemas.openxmlformats.org/package/2006/content-types">
  <Default Extension="jfif" ContentType="image/jpeg"/>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Masters/slideMaster1.xml" ContentType="application/vnd.openxmlformats-officedocument.presentationml.slideMaster+xml"/>
  <Override PartName="/ppt/slideLayouts/slideLayout6.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changesInfos/changesInfo1.xml" ContentType="application/vnd.ms-powerpoint.changesinfo+xml"/>
  <Override PartName="/ppt/revisionInfo.xml" ContentType="application/vnd.ms-powerpoint.revisioninfo+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721" r:id="rId2"/>
    <p:sldId id="696" r:id="rId3"/>
    <p:sldId id="588" r:id="rId4"/>
    <p:sldId id="651" r:id="rId5"/>
    <p:sldId id="693" r:id="rId6"/>
    <p:sldId id="706" r:id="rId7"/>
    <p:sldId id="694" r:id="rId8"/>
    <p:sldId id="720" r:id="rId9"/>
    <p:sldId id="716" r:id="rId10"/>
    <p:sldId id="719" r:id="rId11"/>
    <p:sldId id="625" r:id="rId12"/>
    <p:sldId id="689" r:id="rId13"/>
    <p:sldId id="718" r:id="rId14"/>
    <p:sldId id="724" r:id="rId15"/>
    <p:sldId id="685" r:id="rId16"/>
    <p:sldId id="723" r:id="rId17"/>
    <p:sldId id="669" r:id="rId18"/>
    <p:sldId id="680" r:id="rId19"/>
    <p:sldId id="688" r:id="rId20"/>
    <p:sldId id="643" r:id="rId21"/>
    <p:sldId id="632" r:id="rId22"/>
    <p:sldId id="633" r:id="rId23"/>
    <p:sldId id="687" r:id="rId24"/>
    <p:sldId id="725" r:id="rId25"/>
    <p:sldId id="726" r:id="rId26"/>
    <p:sldId id="256" r:id="rId27"/>
    <p:sldId id="571" r:id="rId28"/>
    <p:sldId id="570" r:id="rId29"/>
    <p:sldId id="578" r:id="rId30"/>
    <p:sldId id="577" r:id="rId31"/>
    <p:sldId id="572" r:id="rId32"/>
    <p:sldId id="574" r:id="rId33"/>
    <p:sldId id="722"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0000FF"/>
    <a:srgbClr val="3D71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47E88AA-FB61-4AB2-89D0-7061BFAF02DD}" v="11" dt="2024-02-09T13:38:55.59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93" d="100"/>
          <a:sy n="93" d="100"/>
        </p:scale>
        <p:origin x="77" y="39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irone, Arthur   DDS Carson City" userId="7dd9117e-f78d-46a7-be7d-d9bd46c8b482" providerId="ADAL" clId="{247E88AA-FB61-4AB2-89D0-7061BFAF02DD}"/>
    <pc:docChg chg="custSel addSld modSld sldOrd">
      <pc:chgData name="Pirone, Arthur   DDS Carson City" userId="7dd9117e-f78d-46a7-be7d-d9bd46c8b482" providerId="ADAL" clId="{247E88AA-FB61-4AB2-89D0-7061BFAF02DD}" dt="2024-02-10T16:24:46.930" v="2642" actId="20577"/>
      <pc:docMkLst>
        <pc:docMk/>
      </pc:docMkLst>
      <pc:sldChg chg="ord">
        <pc:chgData name="Pirone, Arthur   DDS Carson City" userId="7dd9117e-f78d-46a7-be7d-d9bd46c8b482" providerId="ADAL" clId="{247E88AA-FB61-4AB2-89D0-7061BFAF02DD}" dt="2024-02-08T18:41:04.911" v="2462"/>
        <pc:sldMkLst>
          <pc:docMk/>
          <pc:sldMk cId="3684846109" sldId="692"/>
        </pc:sldMkLst>
      </pc:sldChg>
      <pc:sldChg chg="addSp delSp modSp new mod modClrScheme chgLayout">
        <pc:chgData name="Pirone, Arthur   DDS Carson City" userId="7dd9117e-f78d-46a7-be7d-d9bd46c8b482" providerId="ADAL" clId="{247E88AA-FB61-4AB2-89D0-7061BFAF02DD}" dt="2024-02-09T20:10:43.275" v="2623" actId="1076"/>
        <pc:sldMkLst>
          <pc:docMk/>
          <pc:sldMk cId="1995898830" sldId="697"/>
        </pc:sldMkLst>
        <pc:spChg chg="add del mod">
          <ac:chgData name="Pirone, Arthur   DDS Carson City" userId="7dd9117e-f78d-46a7-be7d-d9bd46c8b482" providerId="ADAL" clId="{247E88AA-FB61-4AB2-89D0-7061BFAF02DD}" dt="2024-02-09T13:21:52.076" v="2465" actId="700"/>
          <ac:spMkLst>
            <pc:docMk/>
            <pc:sldMk cId="1995898830" sldId="697"/>
            <ac:spMk id="2" creationId="{68B19788-078E-0707-8102-8E3AA28DB395}"/>
          </ac:spMkLst>
        </pc:spChg>
        <pc:spChg chg="add del mod">
          <ac:chgData name="Pirone, Arthur   DDS Carson City" userId="7dd9117e-f78d-46a7-be7d-d9bd46c8b482" providerId="ADAL" clId="{247E88AA-FB61-4AB2-89D0-7061BFAF02DD}" dt="2024-02-09T13:21:52.076" v="2465" actId="700"/>
          <ac:spMkLst>
            <pc:docMk/>
            <pc:sldMk cId="1995898830" sldId="697"/>
            <ac:spMk id="3" creationId="{A9C6A3E9-73D7-AF41-5B4F-63877C100457}"/>
          </ac:spMkLst>
        </pc:spChg>
        <pc:spChg chg="add del mod">
          <ac:chgData name="Pirone, Arthur   DDS Carson City" userId="7dd9117e-f78d-46a7-be7d-d9bd46c8b482" providerId="ADAL" clId="{247E88AA-FB61-4AB2-89D0-7061BFAF02DD}" dt="2024-02-09T13:22:55.494" v="2468" actId="21"/>
          <ac:spMkLst>
            <pc:docMk/>
            <pc:sldMk cId="1995898830" sldId="697"/>
            <ac:spMk id="5" creationId="{40D8AFFD-2912-6D2A-D938-3D8E58340BD8}"/>
          </ac:spMkLst>
        </pc:spChg>
        <pc:spChg chg="add del mod">
          <ac:chgData name="Pirone, Arthur   DDS Carson City" userId="7dd9117e-f78d-46a7-be7d-d9bd46c8b482" providerId="ADAL" clId="{247E88AA-FB61-4AB2-89D0-7061BFAF02DD}" dt="2024-02-09T13:24:25.888" v="2471" actId="21"/>
          <ac:spMkLst>
            <pc:docMk/>
            <pc:sldMk cId="1995898830" sldId="697"/>
            <ac:spMk id="7" creationId="{BD9D825C-58E3-3E6F-95BD-D0B7E5917965}"/>
          </ac:spMkLst>
        </pc:spChg>
        <pc:spChg chg="add del mod">
          <ac:chgData name="Pirone, Arthur   DDS Carson City" userId="7dd9117e-f78d-46a7-be7d-d9bd46c8b482" providerId="ADAL" clId="{247E88AA-FB61-4AB2-89D0-7061BFAF02DD}" dt="2024-02-09T13:26:47.721" v="2479"/>
          <ac:spMkLst>
            <pc:docMk/>
            <pc:sldMk cId="1995898830" sldId="697"/>
            <ac:spMk id="9" creationId="{0BBF35D4-4E31-BB7E-308A-D3DEDF9C8D90}"/>
          </ac:spMkLst>
        </pc:spChg>
        <pc:spChg chg="add mod">
          <ac:chgData name="Pirone, Arthur   DDS Carson City" userId="7dd9117e-f78d-46a7-be7d-d9bd46c8b482" providerId="ADAL" clId="{247E88AA-FB61-4AB2-89D0-7061BFAF02DD}" dt="2024-02-09T20:10:36.112" v="2622" actId="1076"/>
          <ac:spMkLst>
            <pc:docMk/>
            <pc:sldMk cId="1995898830" sldId="697"/>
            <ac:spMk id="11" creationId="{B017A701-2860-140C-EF83-4368C6429836}"/>
          </ac:spMkLst>
        </pc:spChg>
        <pc:spChg chg="add del mod">
          <ac:chgData name="Pirone, Arthur   DDS Carson City" userId="7dd9117e-f78d-46a7-be7d-d9bd46c8b482" providerId="ADAL" clId="{247E88AA-FB61-4AB2-89D0-7061BFAF02DD}" dt="2024-02-09T13:28:46.024" v="2484" actId="21"/>
          <ac:spMkLst>
            <pc:docMk/>
            <pc:sldMk cId="1995898830" sldId="697"/>
            <ac:spMk id="13" creationId="{749B6488-2F63-AA0C-C949-1BE6F4EF3888}"/>
          </ac:spMkLst>
        </pc:spChg>
        <pc:spChg chg="add mod">
          <ac:chgData name="Pirone, Arthur   DDS Carson City" userId="7dd9117e-f78d-46a7-be7d-d9bd46c8b482" providerId="ADAL" clId="{247E88AA-FB61-4AB2-89D0-7061BFAF02DD}" dt="2024-02-09T20:10:43.275" v="2623" actId="1076"/>
          <ac:spMkLst>
            <pc:docMk/>
            <pc:sldMk cId="1995898830" sldId="697"/>
            <ac:spMk id="15" creationId="{B919959C-86B6-FDE4-EB82-27E74ED8C452}"/>
          </ac:spMkLst>
        </pc:spChg>
        <pc:spChg chg="add mod">
          <ac:chgData name="Pirone, Arthur   DDS Carson City" userId="7dd9117e-f78d-46a7-be7d-d9bd46c8b482" providerId="ADAL" clId="{247E88AA-FB61-4AB2-89D0-7061BFAF02DD}" dt="2024-02-09T13:36:36.311" v="2562" actId="207"/>
          <ac:spMkLst>
            <pc:docMk/>
            <pc:sldMk cId="1995898830" sldId="697"/>
            <ac:spMk id="16" creationId="{3810C6F1-E44B-760D-92F1-564CC20F783D}"/>
          </ac:spMkLst>
        </pc:spChg>
      </pc:sldChg>
      <pc:sldChg chg="addSp delSp modSp new mod modClrScheme chgLayout">
        <pc:chgData name="Pirone, Arthur   DDS Carson City" userId="7dd9117e-f78d-46a7-be7d-d9bd46c8b482" providerId="ADAL" clId="{247E88AA-FB61-4AB2-89D0-7061BFAF02DD}" dt="2024-02-10T16:13:36.572" v="2638" actId="20577"/>
        <pc:sldMkLst>
          <pc:docMk/>
          <pc:sldMk cId="264124958" sldId="698"/>
        </pc:sldMkLst>
        <pc:spChg chg="del">
          <ac:chgData name="Pirone, Arthur   DDS Carson City" userId="7dd9117e-f78d-46a7-be7d-d9bd46c8b482" providerId="ADAL" clId="{247E88AA-FB61-4AB2-89D0-7061BFAF02DD}" dt="2024-02-08T17:07:32.141" v="220" actId="700"/>
          <ac:spMkLst>
            <pc:docMk/>
            <pc:sldMk cId="264124958" sldId="698"/>
            <ac:spMk id="2" creationId="{35F786E8-34ED-354D-B925-7A81629DA373}"/>
          </ac:spMkLst>
        </pc:spChg>
        <pc:spChg chg="add mod">
          <ac:chgData name="Pirone, Arthur   DDS Carson City" userId="7dd9117e-f78d-46a7-be7d-d9bd46c8b482" providerId="ADAL" clId="{247E88AA-FB61-4AB2-89D0-7061BFAF02DD}" dt="2024-02-09T13:45:34.567" v="2593" actId="14100"/>
          <ac:spMkLst>
            <pc:docMk/>
            <pc:sldMk cId="264124958" sldId="698"/>
            <ac:spMk id="2" creationId="{63A4C97C-7EE1-B9D5-63E8-E9EFB2FB45CC}"/>
          </ac:spMkLst>
        </pc:spChg>
        <pc:spChg chg="del">
          <ac:chgData name="Pirone, Arthur   DDS Carson City" userId="7dd9117e-f78d-46a7-be7d-d9bd46c8b482" providerId="ADAL" clId="{247E88AA-FB61-4AB2-89D0-7061BFAF02DD}" dt="2024-02-08T17:07:32.141" v="220" actId="700"/>
          <ac:spMkLst>
            <pc:docMk/>
            <pc:sldMk cId="264124958" sldId="698"/>
            <ac:spMk id="3" creationId="{298141B2-E0CE-2572-4264-A23F1DD18267}"/>
          </ac:spMkLst>
        </pc:spChg>
        <pc:spChg chg="add del mod">
          <ac:chgData name="Pirone, Arthur   DDS Carson City" userId="7dd9117e-f78d-46a7-be7d-d9bd46c8b482" providerId="ADAL" clId="{247E88AA-FB61-4AB2-89D0-7061BFAF02DD}" dt="2024-02-08T18:08:26.605" v="1727" actId="700"/>
          <ac:spMkLst>
            <pc:docMk/>
            <pc:sldMk cId="264124958" sldId="698"/>
            <ac:spMk id="4" creationId="{0B3801D0-6642-B96B-BA59-BFB93A4C3A3F}"/>
          </ac:spMkLst>
        </pc:spChg>
        <pc:spChg chg="add mod ord">
          <ac:chgData name="Pirone, Arthur   DDS Carson City" userId="7dd9117e-f78d-46a7-be7d-d9bd46c8b482" providerId="ADAL" clId="{247E88AA-FB61-4AB2-89D0-7061BFAF02DD}" dt="2024-02-10T16:13:36.572" v="2638" actId="20577"/>
          <ac:spMkLst>
            <pc:docMk/>
            <pc:sldMk cId="264124958" sldId="698"/>
            <ac:spMk id="5" creationId="{3EC7CA9A-7BA2-AA04-FB5F-38221E47E6A7}"/>
          </ac:spMkLst>
        </pc:spChg>
      </pc:sldChg>
      <pc:sldChg chg="addSp modSp new mod modClrScheme chgLayout">
        <pc:chgData name="Pirone, Arthur   DDS Carson City" userId="7dd9117e-f78d-46a7-be7d-d9bd46c8b482" providerId="ADAL" clId="{247E88AA-FB61-4AB2-89D0-7061BFAF02DD}" dt="2024-02-09T20:11:47.616" v="2625" actId="207"/>
        <pc:sldMkLst>
          <pc:docMk/>
          <pc:sldMk cId="1067009832" sldId="699"/>
        </pc:sldMkLst>
        <pc:spChg chg="mod ord">
          <ac:chgData name="Pirone, Arthur   DDS Carson City" userId="7dd9117e-f78d-46a7-be7d-d9bd46c8b482" providerId="ADAL" clId="{247E88AA-FB61-4AB2-89D0-7061BFAF02DD}" dt="2024-02-09T20:11:47.616" v="2625" actId="207"/>
          <ac:spMkLst>
            <pc:docMk/>
            <pc:sldMk cId="1067009832" sldId="699"/>
            <ac:spMk id="2" creationId="{3C8B4EA2-CD85-8B1D-D90A-EEE3CB9C1BBC}"/>
          </ac:spMkLst>
        </pc:spChg>
        <pc:spChg chg="add mod ord">
          <ac:chgData name="Pirone, Arthur   DDS Carson City" userId="7dd9117e-f78d-46a7-be7d-d9bd46c8b482" providerId="ADAL" clId="{247E88AA-FB61-4AB2-89D0-7061BFAF02DD}" dt="2024-02-09T13:43:05.225" v="2591" actId="113"/>
          <ac:spMkLst>
            <pc:docMk/>
            <pc:sldMk cId="1067009832" sldId="699"/>
            <ac:spMk id="3" creationId="{FD8A01F0-FFB3-BC9C-8483-A37B0BCB56D9}"/>
          </ac:spMkLst>
        </pc:spChg>
      </pc:sldChg>
      <pc:sldChg chg="addSp modSp new mod modClrScheme chgLayout">
        <pc:chgData name="Pirone, Arthur   DDS Carson City" userId="7dd9117e-f78d-46a7-be7d-d9bd46c8b482" providerId="ADAL" clId="{247E88AA-FB61-4AB2-89D0-7061BFAF02DD}" dt="2024-02-10T16:24:46.930" v="2642" actId="20577"/>
        <pc:sldMkLst>
          <pc:docMk/>
          <pc:sldMk cId="3230412408" sldId="700"/>
        </pc:sldMkLst>
        <pc:spChg chg="add mod">
          <ac:chgData name="Pirone, Arthur   DDS Carson City" userId="7dd9117e-f78d-46a7-be7d-d9bd46c8b482" providerId="ADAL" clId="{247E88AA-FB61-4AB2-89D0-7061BFAF02DD}" dt="2024-02-09T20:09:03.669" v="2620" actId="207"/>
          <ac:spMkLst>
            <pc:docMk/>
            <pc:sldMk cId="3230412408" sldId="700"/>
            <ac:spMk id="2" creationId="{869718D8-44E2-82A2-1356-55B88287BC7A}"/>
          </ac:spMkLst>
        </pc:spChg>
        <pc:spChg chg="add mod">
          <ac:chgData name="Pirone, Arthur   DDS Carson City" userId="7dd9117e-f78d-46a7-be7d-d9bd46c8b482" providerId="ADAL" clId="{247E88AA-FB61-4AB2-89D0-7061BFAF02DD}" dt="2024-02-10T16:24:46.930" v="2642" actId="20577"/>
          <ac:spMkLst>
            <pc:docMk/>
            <pc:sldMk cId="3230412408" sldId="700"/>
            <ac:spMk id="3" creationId="{0256B57B-2D10-4F0E-8930-548B89B00CD4}"/>
          </ac:spMkLst>
        </pc:spChg>
      </pc:sldChg>
      <pc:sldChg chg="addSp modSp add mod ord">
        <pc:chgData name="Pirone, Arthur   DDS Carson City" userId="7dd9117e-f78d-46a7-be7d-d9bd46c8b482" providerId="ADAL" clId="{247E88AA-FB61-4AB2-89D0-7061BFAF02DD}" dt="2024-02-10T16:22:21.709" v="2640" actId="208"/>
        <pc:sldMkLst>
          <pc:docMk/>
          <pc:sldMk cId="1049482191" sldId="701"/>
        </pc:sldMkLst>
        <pc:spChg chg="mod">
          <ac:chgData name="Pirone, Arthur   DDS Carson City" userId="7dd9117e-f78d-46a7-be7d-d9bd46c8b482" providerId="ADAL" clId="{247E88AA-FB61-4AB2-89D0-7061BFAF02DD}" dt="2024-02-08T18:28:16.122" v="2022" actId="1076"/>
          <ac:spMkLst>
            <pc:docMk/>
            <pc:sldMk cId="1049482191" sldId="701"/>
            <ac:spMk id="3" creationId="{2E145030-46A1-38F3-3C86-14EEE107BE38}"/>
          </ac:spMkLst>
        </pc:spChg>
        <pc:spChg chg="mod">
          <ac:chgData name="Pirone, Arthur   DDS Carson City" userId="7dd9117e-f78d-46a7-be7d-d9bd46c8b482" providerId="ADAL" clId="{247E88AA-FB61-4AB2-89D0-7061BFAF02DD}" dt="2024-02-10T16:22:21.709" v="2640" actId="208"/>
          <ac:spMkLst>
            <pc:docMk/>
            <pc:sldMk cId="1049482191" sldId="701"/>
            <ac:spMk id="4" creationId="{BA125543-E124-9E77-656C-CA7777F2EF86}"/>
          </ac:spMkLst>
        </pc:spChg>
        <pc:spChg chg="add mod">
          <ac:chgData name="Pirone, Arthur   DDS Carson City" userId="7dd9117e-f78d-46a7-be7d-d9bd46c8b482" providerId="ADAL" clId="{247E88AA-FB61-4AB2-89D0-7061BFAF02DD}" dt="2024-02-09T13:51:09.203" v="2605" actId="208"/>
          <ac:spMkLst>
            <pc:docMk/>
            <pc:sldMk cId="1049482191" sldId="701"/>
            <ac:spMk id="5" creationId="{86439902-9675-5E86-A5CD-716B6D525002}"/>
          </ac:spMkLst>
        </pc:spChg>
        <pc:spChg chg="add mod">
          <ac:chgData name="Pirone, Arthur   DDS Carson City" userId="7dd9117e-f78d-46a7-be7d-d9bd46c8b482" providerId="ADAL" clId="{247E88AA-FB61-4AB2-89D0-7061BFAF02DD}" dt="2024-02-08T18:21:16.108" v="1965" actId="1076"/>
          <ac:spMkLst>
            <pc:docMk/>
            <pc:sldMk cId="1049482191" sldId="701"/>
            <ac:spMk id="6" creationId="{D895E6CA-AAB9-D20E-4DCF-33E1DED89E03}"/>
          </ac:spMkLst>
        </pc:spChg>
        <pc:spChg chg="add mod">
          <ac:chgData name="Pirone, Arthur   DDS Carson City" userId="7dd9117e-f78d-46a7-be7d-d9bd46c8b482" providerId="ADAL" clId="{247E88AA-FB61-4AB2-89D0-7061BFAF02DD}" dt="2024-02-08T18:22:59.477" v="1973" actId="1076"/>
          <ac:spMkLst>
            <pc:docMk/>
            <pc:sldMk cId="1049482191" sldId="701"/>
            <ac:spMk id="7" creationId="{754E487D-0328-E01C-454F-690B95CEBA70}"/>
          </ac:spMkLst>
        </pc:spChg>
        <pc:spChg chg="add mod">
          <ac:chgData name="Pirone, Arthur   DDS Carson City" userId="7dd9117e-f78d-46a7-be7d-d9bd46c8b482" providerId="ADAL" clId="{247E88AA-FB61-4AB2-89D0-7061BFAF02DD}" dt="2024-02-08T18:23:49.189" v="1980" actId="208"/>
          <ac:spMkLst>
            <pc:docMk/>
            <pc:sldMk cId="1049482191" sldId="701"/>
            <ac:spMk id="8" creationId="{D054D8CD-6AA4-5079-EEFC-2F97FCA8FBE1}"/>
          </ac:spMkLst>
        </pc:spChg>
        <pc:spChg chg="add mod">
          <ac:chgData name="Pirone, Arthur   DDS Carson City" userId="7dd9117e-f78d-46a7-be7d-d9bd46c8b482" providerId="ADAL" clId="{247E88AA-FB61-4AB2-89D0-7061BFAF02DD}" dt="2024-02-08T18:27:00.703" v="2019" actId="207"/>
          <ac:spMkLst>
            <pc:docMk/>
            <pc:sldMk cId="1049482191" sldId="701"/>
            <ac:spMk id="9" creationId="{6BA2E769-065D-883D-9B68-28AFDD66BC1E}"/>
          </ac:spMkLst>
        </pc:spChg>
        <pc:spChg chg="add mod">
          <ac:chgData name="Pirone, Arthur   DDS Carson City" userId="7dd9117e-f78d-46a7-be7d-d9bd46c8b482" providerId="ADAL" clId="{247E88AA-FB61-4AB2-89D0-7061BFAF02DD}" dt="2024-02-08T18:27:20.188" v="2020" actId="1076"/>
          <ac:spMkLst>
            <pc:docMk/>
            <pc:sldMk cId="1049482191" sldId="701"/>
            <ac:spMk id="10" creationId="{10126311-E018-2725-C731-5F10CF5A9F7A}"/>
          </ac:spMkLst>
        </pc:spChg>
        <pc:spChg chg="add mod">
          <ac:chgData name="Pirone, Arthur   DDS Carson City" userId="7dd9117e-f78d-46a7-be7d-d9bd46c8b482" providerId="ADAL" clId="{247E88AA-FB61-4AB2-89D0-7061BFAF02DD}" dt="2024-02-08T18:28:53.492" v="2033" actId="255"/>
          <ac:spMkLst>
            <pc:docMk/>
            <pc:sldMk cId="1049482191" sldId="701"/>
            <ac:spMk id="11" creationId="{8709BA73-625D-F6C7-840F-D86649EBB70E}"/>
          </ac:spMkLst>
        </pc:spChg>
        <pc:spChg chg="add mod">
          <ac:chgData name="Pirone, Arthur   DDS Carson City" userId="7dd9117e-f78d-46a7-be7d-d9bd46c8b482" providerId="ADAL" clId="{247E88AA-FB61-4AB2-89D0-7061BFAF02DD}" dt="2024-02-08T18:29:53.856" v="2047" actId="1076"/>
          <ac:spMkLst>
            <pc:docMk/>
            <pc:sldMk cId="1049482191" sldId="701"/>
            <ac:spMk id="12" creationId="{66434246-3647-3101-2E54-833EBDF8E51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7/18/2024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7/18/2024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7/18/2024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7/18/2024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7/18/2024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7/18/2024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7/18/2024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7/18/2024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f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9.jfif"/><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0.jfif"/><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2.jfif"/><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3.jfif"/><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4.jfi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erson holding a sign&#10;&#10;Description automatically generated with low confidence">
            <a:extLst>
              <a:ext uri="{FF2B5EF4-FFF2-40B4-BE49-F238E27FC236}">
                <a16:creationId xmlns:a16="http://schemas.microsoft.com/office/drawing/2014/main" id="{145BA6D9-C6F3-8A42-CAAC-04523103E56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61769" y="884635"/>
            <a:ext cx="4471928" cy="4389120"/>
          </a:xfrm>
          <a:prstGeom prst="rect">
            <a:avLst/>
          </a:prstGeom>
        </p:spPr>
      </p:pic>
      <p:sp>
        <p:nvSpPr>
          <p:cNvPr id="4" name="Rectangle 3">
            <a:extLst>
              <a:ext uri="{FF2B5EF4-FFF2-40B4-BE49-F238E27FC236}">
                <a16:creationId xmlns:a16="http://schemas.microsoft.com/office/drawing/2014/main" id="{C444B077-D5E4-4379-AB7A-728704100974}"/>
              </a:ext>
            </a:extLst>
          </p:cNvPr>
          <p:cNvSpPr/>
          <p:nvPr/>
        </p:nvSpPr>
        <p:spPr>
          <a:xfrm>
            <a:off x="0" y="149059"/>
            <a:ext cx="12192000" cy="646331"/>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3600" b="1" dirty="0">
                <a:ln/>
              </a:rPr>
              <a:t>LISTING 1.21  CONTINUING SURGICAL MANAGEMENT</a:t>
            </a:r>
            <a:endParaRPr lang="en-US" sz="3600" b="1" cap="none" spc="0" dirty="0">
              <a:ln/>
              <a:effectLst/>
            </a:endParaRPr>
          </a:p>
        </p:txBody>
      </p:sp>
      <p:pic>
        <p:nvPicPr>
          <p:cNvPr id="6" name="Picture 5" descr="Logo, company name&#10;&#10;Description automatically generated">
            <a:extLst>
              <a:ext uri="{FF2B5EF4-FFF2-40B4-BE49-F238E27FC236}">
                <a16:creationId xmlns:a16="http://schemas.microsoft.com/office/drawing/2014/main" id="{6DB3D0F2-CFB4-B222-222F-3EF184C0377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39406" y="5363000"/>
            <a:ext cx="1721567" cy="914400"/>
          </a:xfrm>
          <a:prstGeom prst="rect">
            <a:avLst/>
          </a:prstGeom>
        </p:spPr>
      </p:pic>
    </p:spTree>
    <p:extLst>
      <p:ext uri="{BB962C8B-B14F-4D97-AF65-F5344CB8AC3E}">
        <p14:creationId xmlns:p14="http://schemas.microsoft.com/office/powerpoint/2010/main" val="35765280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67F2FE4-4296-6425-6C1D-4D08048C636B}"/>
              </a:ext>
            </a:extLst>
          </p:cNvPr>
          <p:cNvSpPr>
            <a:spLocks noGrp="1"/>
          </p:cNvSpPr>
          <p:nvPr>
            <p:ph idx="4294967295"/>
          </p:nvPr>
        </p:nvSpPr>
        <p:spPr>
          <a:xfrm>
            <a:off x="792894" y="1065757"/>
            <a:ext cx="9749481" cy="4825958"/>
          </a:xfrm>
        </p:spPr>
        <p:txBody>
          <a:bodyPr/>
          <a:lstStyle/>
          <a:p>
            <a:r>
              <a:rPr lang="en-US" b="1" dirty="0"/>
              <a:t>CONFLUENCE OF 4 TENDONS FROM SCAPULA TO PROXIMAL HUMERUS FORMING A CUFF</a:t>
            </a:r>
          </a:p>
          <a:p>
            <a:pPr marL="0" indent="0">
              <a:buNone/>
            </a:pPr>
            <a:endParaRPr lang="en-US" b="1" dirty="0"/>
          </a:p>
          <a:p>
            <a:r>
              <a:rPr lang="en-US" b="1" dirty="0"/>
              <a:t>TENDON = SOFT TISSUE</a:t>
            </a:r>
          </a:p>
          <a:p>
            <a:endParaRPr lang="en-US" b="1" dirty="0"/>
          </a:p>
          <a:p>
            <a:r>
              <a:rPr lang="en-US" b="1" dirty="0">
                <a:solidFill>
                  <a:srgbClr val="FF0000"/>
                </a:solidFill>
              </a:rPr>
              <a:t>SURGERY WHEN FAILED CONSERVATIVE TREATMENT. </a:t>
            </a:r>
            <a:r>
              <a:rPr lang="en-US" b="1" dirty="0"/>
              <a:t> 3-4 MONTHS POST-INJURY</a:t>
            </a:r>
          </a:p>
          <a:p>
            <a:endParaRPr lang="en-US" b="1" dirty="0"/>
          </a:p>
          <a:p>
            <a:r>
              <a:rPr lang="en-US" b="1" dirty="0"/>
              <a:t>COMPLICATIONS:  </a:t>
            </a:r>
            <a:r>
              <a:rPr lang="en-US" b="1" dirty="0">
                <a:solidFill>
                  <a:srgbClr val="0000FF"/>
                </a:solidFill>
              </a:rPr>
              <a:t>RECURRENT TEAR </a:t>
            </a:r>
            <a:r>
              <a:rPr lang="en-US" b="1" dirty="0"/>
              <a:t>AND </a:t>
            </a:r>
            <a:r>
              <a:rPr lang="en-US" b="1" dirty="0">
                <a:solidFill>
                  <a:srgbClr val="0000FF"/>
                </a:solidFill>
              </a:rPr>
              <a:t>ADHESIVE CAPSULITIS</a:t>
            </a:r>
            <a:r>
              <a:rPr lang="en-US" b="1" dirty="0"/>
              <a:t> (FROZEN SHOULDER)</a:t>
            </a:r>
          </a:p>
        </p:txBody>
      </p:sp>
      <p:sp>
        <p:nvSpPr>
          <p:cNvPr id="4" name="Rectangle 3">
            <a:extLst>
              <a:ext uri="{FF2B5EF4-FFF2-40B4-BE49-F238E27FC236}">
                <a16:creationId xmlns:a16="http://schemas.microsoft.com/office/drawing/2014/main" id="{18547DDB-DD26-0E0D-F795-341BDFA241E6}"/>
              </a:ext>
            </a:extLst>
          </p:cNvPr>
          <p:cNvSpPr/>
          <p:nvPr/>
        </p:nvSpPr>
        <p:spPr>
          <a:xfrm>
            <a:off x="1995672" y="196844"/>
            <a:ext cx="7675550" cy="707886"/>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4000" b="1" cap="none" spc="0" dirty="0">
                <a:ln/>
                <a:solidFill>
                  <a:srgbClr val="0000FF"/>
                </a:solidFill>
                <a:effectLst/>
              </a:rPr>
              <a:t>EXAMPLE 1:  ROTATOR CUFF TEAR</a:t>
            </a:r>
          </a:p>
        </p:txBody>
      </p:sp>
    </p:spTree>
    <p:extLst>
      <p:ext uri="{BB962C8B-B14F-4D97-AF65-F5344CB8AC3E}">
        <p14:creationId xmlns:p14="http://schemas.microsoft.com/office/powerpoint/2010/main" val="36894386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tle 1"/>
          <p:cNvSpPr>
            <a:spLocks noGrp="1"/>
          </p:cNvSpPr>
          <p:nvPr>
            <p:ph type="title" idx="4294967295"/>
          </p:nvPr>
        </p:nvSpPr>
        <p:spPr>
          <a:xfrm>
            <a:off x="1524000" y="274638"/>
            <a:ext cx="8534400" cy="1143000"/>
          </a:xfrm>
        </p:spPr>
        <p:txBody>
          <a:bodyPr/>
          <a:lstStyle/>
          <a:p>
            <a:r>
              <a:rPr lang="en-US" b="1" dirty="0">
                <a:solidFill>
                  <a:srgbClr val="C00000"/>
                </a:solidFill>
              </a:rPr>
              <a:t>     </a:t>
            </a:r>
          </a:p>
        </p:txBody>
      </p:sp>
      <p:pic>
        <p:nvPicPr>
          <p:cNvPr id="100355" name="Picture 2" descr="thumbnail"/>
          <p:cNvPicPr>
            <a:picLocks noChangeArrowheads="1"/>
          </p:cNvPicPr>
          <p:nvPr/>
        </p:nvPicPr>
        <p:blipFill>
          <a:blip r:embed="rId2" cstate="print"/>
          <a:srcRect/>
          <a:stretch>
            <a:fillRect/>
          </a:stretch>
        </p:blipFill>
        <p:spPr bwMode="auto">
          <a:xfrm>
            <a:off x="3271934" y="2054200"/>
            <a:ext cx="5665788" cy="4224338"/>
          </a:xfrm>
          <a:prstGeom prst="rect">
            <a:avLst/>
          </a:prstGeom>
          <a:noFill/>
          <a:ln w="9525">
            <a:noFill/>
            <a:miter lim="800000"/>
            <a:headEnd/>
            <a:tailEnd/>
          </a:ln>
        </p:spPr>
      </p:pic>
      <p:sp>
        <p:nvSpPr>
          <p:cNvPr id="5" name="Rectangle 4"/>
          <p:cNvSpPr/>
          <p:nvPr/>
        </p:nvSpPr>
        <p:spPr>
          <a:xfrm>
            <a:off x="3200400" y="1219200"/>
            <a:ext cx="5638800" cy="914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3200400" y="1295400"/>
            <a:ext cx="2819400" cy="838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200400" y="1447800"/>
            <a:ext cx="2590800" cy="762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Isosceles Triangle 7"/>
          <p:cNvSpPr/>
          <p:nvPr/>
        </p:nvSpPr>
        <p:spPr>
          <a:xfrm rot="3327507">
            <a:off x="7785264" y="1423274"/>
            <a:ext cx="1041071" cy="948520"/>
          </a:xfrm>
          <a:prstGeom prs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p:cNvSpPr/>
          <p:nvPr/>
        </p:nvSpPr>
        <p:spPr>
          <a:xfrm rot="3694218">
            <a:off x="7694946" y="1194102"/>
            <a:ext cx="1297906" cy="1116998"/>
          </a:xfrm>
          <a:prstGeom prs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400800" y="1295400"/>
            <a:ext cx="914400" cy="914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Isosceles Triangle 10"/>
          <p:cNvSpPr/>
          <p:nvPr/>
        </p:nvSpPr>
        <p:spPr>
          <a:xfrm rot="10950193">
            <a:off x="7080185" y="1613782"/>
            <a:ext cx="1760912" cy="914400"/>
          </a:xfrm>
          <a:prstGeom prs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239000" y="1371600"/>
            <a:ext cx="1600200" cy="914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3200400" y="1600200"/>
            <a:ext cx="1219200" cy="914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1524000" y="990600"/>
            <a:ext cx="1828800" cy="4876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2743200" y="3429000"/>
            <a:ext cx="914400" cy="25146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Isosceles Triangle 16"/>
          <p:cNvSpPr/>
          <p:nvPr/>
        </p:nvSpPr>
        <p:spPr>
          <a:xfrm rot="18820230">
            <a:off x="2741582" y="2153870"/>
            <a:ext cx="1060704" cy="870761"/>
          </a:xfrm>
          <a:prstGeom prs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5257800" y="1219200"/>
            <a:ext cx="1524000" cy="914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rot="180478">
            <a:off x="2545854" y="4675350"/>
            <a:ext cx="1066800" cy="1219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1524000" y="5181600"/>
            <a:ext cx="1905000" cy="1676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8839200" y="1219200"/>
            <a:ext cx="1828800" cy="5638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4724400" y="4267200"/>
            <a:ext cx="914400" cy="8382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4724400" y="4953000"/>
            <a:ext cx="762000" cy="914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4953000" y="4343400"/>
            <a:ext cx="914400" cy="9144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ounded Rectangle 26"/>
          <p:cNvSpPr/>
          <p:nvPr/>
        </p:nvSpPr>
        <p:spPr>
          <a:xfrm rot="1746910">
            <a:off x="4854059" y="4994172"/>
            <a:ext cx="914400" cy="457200"/>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Isosceles Triangle 27"/>
          <p:cNvSpPr/>
          <p:nvPr/>
        </p:nvSpPr>
        <p:spPr>
          <a:xfrm>
            <a:off x="5257800" y="5029200"/>
            <a:ext cx="609600" cy="381000"/>
          </a:xfrm>
          <a:prstGeom prs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Down Arrow 29"/>
          <p:cNvSpPr/>
          <p:nvPr/>
        </p:nvSpPr>
        <p:spPr>
          <a:xfrm rot="18238978">
            <a:off x="4187656" y="1592254"/>
            <a:ext cx="208746" cy="111955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1981200" y="6172200"/>
            <a:ext cx="7924800" cy="685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2590799" y="80206"/>
            <a:ext cx="6957470" cy="115742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3" name="Rectangle 32"/>
          <p:cNvSpPr/>
          <p:nvPr/>
        </p:nvSpPr>
        <p:spPr>
          <a:xfrm>
            <a:off x="2552700" y="240710"/>
            <a:ext cx="6781800" cy="584775"/>
          </a:xfrm>
          <a:prstGeom prst="rect">
            <a:avLst/>
          </a:prstGeom>
          <a:solidFill>
            <a:schemeClr val="bg1"/>
          </a:solidFill>
          <a:ln w="28575">
            <a:solidFill>
              <a:schemeClr val="bg1"/>
            </a:solidFill>
          </a:ln>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3200" b="1" spc="50" dirty="0">
                <a:ln w="11430"/>
                <a:solidFill>
                  <a:schemeClr val="bg2">
                    <a:lumMod val="25000"/>
                  </a:schemeClr>
                </a:solidFill>
                <a:effectLst>
                  <a:outerShdw blurRad="76200" dist="50800" dir="5400000" algn="tl" rotWithShape="0">
                    <a:srgbClr val="000000">
                      <a:alpha val="65000"/>
                    </a:srgbClr>
                  </a:outerShdw>
                </a:effectLst>
              </a:rPr>
              <a:t> </a:t>
            </a:r>
            <a:endParaRPr lang="en-US" sz="3600" b="1" spc="50" dirty="0">
              <a:ln w="11430"/>
              <a:effectLst>
                <a:outerShdw blurRad="76200" dist="50800" dir="5400000" algn="tl" rotWithShape="0">
                  <a:srgbClr val="000000">
                    <a:alpha val="65000"/>
                  </a:srgbClr>
                </a:outerShdw>
              </a:effectLst>
            </a:endParaRPr>
          </a:p>
        </p:txBody>
      </p:sp>
      <p:sp>
        <p:nvSpPr>
          <p:cNvPr id="35" name="Down Arrow 34"/>
          <p:cNvSpPr/>
          <p:nvPr/>
        </p:nvSpPr>
        <p:spPr>
          <a:xfrm>
            <a:off x="5257800" y="1600200"/>
            <a:ext cx="228600" cy="68580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1729332" y="1410939"/>
            <a:ext cx="2106212" cy="707886"/>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2000" b="1" dirty="0">
                <a:ln/>
              </a:rPr>
              <a:t>TEAR OF ROTATOR CUFF</a:t>
            </a:r>
          </a:p>
        </p:txBody>
      </p:sp>
      <p:sp>
        <p:nvSpPr>
          <p:cNvPr id="3" name="Rectangle 2"/>
          <p:cNvSpPr/>
          <p:nvPr/>
        </p:nvSpPr>
        <p:spPr>
          <a:xfrm>
            <a:off x="2053864" y="1981200"/>
            <a:ext cx="1410858" cy="400110"/>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2000" b="1" dirty="0">
                <a:ln/>
              </a:rPr>
              <a:t>(TENDON)</a:t>
            </a:r>
          </a:p>
        </p:txBody>
      </p:sp>
      <p:sp>
        <p:nvSpPr>
          <p:cNvPr id="4" name="Rectangle 3"/>
          <p:cNvSpPr/>
          <p:nvPr/>
        </p:nvSpPr>
        <p:spPr>
          <a:xfrm>
            <a:off x="6792500" y="1380409"/>
            <a:ext cx="914400" cy="96336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5696006" y="1493838"/>
            <a:ext cx="914400" cy="72824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5555241" y="2046783"/>
            <a:ext cx="471917" cy="19804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4717218" y="2206600"/>
            <a:ext cx="495439" cy="9783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5497101" y="2123813"/>
            <a:ext cx="524067" cy="13330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352" name="Rectangle 100351"/>
          <p:cNvSpPr/>
          <p:nvPr/>
        </p:nvSpPr>
        <p:spPr>
          <a:xfrm>
            <a:off x="2622054" y="2728869"/>
            <a:ext cx="914400" cy="39055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353" name="Rectangle 100352">
            <a:extLst>
              <a:ext uri="{FF2B5EF4-FFF2-40B4-BE49-F238E27FC236}">
                <a16:creationId xmlns:a16="http://schemas.microsoft.com/office/drawing/2014/main" id="{BA55BA79-5CF1-15C1-6B18-351C7D2FAC7A}"/>
              </a:ext>
            </a:extLst>
          </p:cNvPr>
          <p:cNvSpPr/>
          <p:nvPr/>
        </p:nvSpPr>
        <p:spPr>
          <a:xfrm>
            <a:off x="0" y="149166"/>
            <a:ext cx="11895438" cy="707886"/>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4000" b="1" cap="none" spc="0" dirty="0">
                <a:ln/>
                <a:effectLst/>
              </a:rPr>
              <a:t>ROTATOR CUFF TEAR</a:t>
            </a:r>
          </a:p>
        </p:txBody>
      </p:sp>
      <p:sp>
        <p:nvSpPr>
          <p:cNvPr id="100356" name="Rectangle 100355">
            <a:extLst>
              <a:ext uri="{FF2B5EF4-FFF2-40B4-BE49-F238E27FC236}">
                <a16:creationId xmlns:a16="http://schemas.microsoft.com/office/drawing/2014/main" id="{BE58EA43-2416-EEA6-095B-9BC6C4E5A9E4}"/>
              </a:ext>
            </a:extLst>
          </p:cNvPr>
          <p:cNvSpPr/>
          <p:nvPr/>
        </p:nvSpPr>
        <p:spPr>
          <a:xfrm>
            <a:off x="3352801" y="1171885"/>
            <a:ext cx="4024666" cy="461665"/>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2400" b="1" cap="none" spc="0" dirty="0">
                <a:ln/>
                <a:effectLst/>
              </a:rPr>
              <a:t>ACROMION</a:t>
            </a:r>
          </a:p>
        </p:txBody>
      </p:sp>
    </p:spTree>
    <p:extLst>
      <p:ext uri="{BB962C8B-B14F-4D97-AF65-F5344CB8AC3E}">
        <p14:creationId xmlns:p14="http://schemas.microsoft.com/office/powerpoint/2010/main" val="11777969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908A5C7-778D-B675-0276-A7A778B052B8}"/>
              </a:ext>
            </a:extLst>
          </p:cNvPr>
          <p:cNvSpPr/>
          <p:nvPr/>
        </p:nvSpPr>
        <p:spPr>
          <a:xfrm>
            <a:off x="90615" y="205946"/>
            <a:ext cx="12101385" cy="646331"/>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3600" b="1" dirty="0">
                <a:ln/>
                <a:solidFill>
                  <a:srgbClr val="0000FF"/>
                </a:solidFill>
              </a:rPr>
              <a:t>MEETS LISTING 1.21</a:t>
            </a:r>
            <a:endParaRPr lang="en-US" sz="3600" b="1" cap="none" spc="0" dirty="0">
              <a:ln/>
              <a:solidFill>
                <a:srgbClr val="0000FF"/>
              </a:solidFill>
              <a:effectLst/>
            </a:endParaRPr>
          </a:p>
        </p:txBody>
      </p:sp>
      <p:sp>
        <p:nvSpPr>
          <p:cNvPr id="4" name="Content Placeholder 3">
            <a:extLst>
              <a:ext uri="{FF2B5EF4-FFF2-40B4-BE49-F238E27FC236}">
                <a16:creationId xmlns:a16="http://schemas.microsoft.com/office/drawing/2014/main" id="{C19FF8E2-C4FE-C427-4344-B39A2A2A1223}"/>
              </a:ext>
            </a:extLst>
          </p:cNvPr>
          <p:cNvSpPr>
            <a:spLocks noGrp="1"/>
          </p:cNvSpPr>
          <p:nvPr>
            <p:ph idx="4294967295"/>
          </p:nvPr>
        </p:nvSpPr>
        <p:spPr>
          <a:xfrm>
            <a:off x="1345486" y="933410"/>
            <a:ext cx="9618955" cy="4351338"/>
          </a:xfrm>
        </p:spPr>
        <p:txBody>
          <a:bodyPr>
            <a:noAutofit/>
          </a:bodyPr>
          <a:lstStyle/>
          <a:p>
            <a:pPr marL="0" indent="0">
              <a:buNone/>
            </a:pPr>
            <a:r>
              <a:rPr lang="en-US" sz="1800" b="1" dirty="0"/>
              <a:t>Initial Title II claim with AOD 2/1/22, DLI in the future, no prior filings; POD = AOD per the FO.</a:t>
            </a:r>
          </a:p>
          <a:p>
            <a:pPr marL="0" indent="0">
              <a:buNone/>
            </a:pPr>
            <a:endParaRPr lang="en-US" sz="1800" b="1" dirty="0"/>
          </a:p>
          <a:p>
            <a:pPr marL="0" indent="0">
              <a:buNone/>
            </a:pPr>
            <a:r>
              <a:rPr lang="en-US" sz="1800" b="1" dirty="0"/>
              <a:t>45-year-old man injured his right shoulder on 2/1/22 presenting with pain and the inability to abduct his arm.  X-rays were negative for fracture or dislocation and an</a:t>
            </a:r>
            <a:r>
              <a:rPr lang="en-US" sz="1800" b="1" dirty="0">
                <a:solidFill>
                  <a:srgbClr val="0000FF"/>
                </a:solidFill>
              </a:rPr>
              <a:t> MRI showed a partial-thickness rotator cuff tear.  </a:t>
            </a:r>
            <a:r>
              <a:rPr lang="en-US" sz="1800" b="1" dirty="0"/>
              <a:t>Initial management involved non-steroidal anti-inflammatory medication and physical therapy.  There was </a:t>
            </a:r>
            <a:r>
              <a:rPr lang="en-US" sz="1800" b="1" dirty="0">
                <a:solidFill>
                  <a:srgbClr val="0000FF"/>
                </a:solidFill>
              </a:rPr>
              <a:t>no improvement after 3 months</a:t>
            </a:r>
            <a:r>
              <a:rPr lang="en-US" sz="1800" b="1" dirty="0"/>
              <a:t>, and arthroscopic surgery was undertaken on 5/2/22; rotator cuff tear had progressed to full-thickness.  The shoulder was immobilized for 3 weeks allowing for tendon healing, then formal physical therapy was begun.  Claimant continued to complain of pain and LOM of the shoulder 3 months following the surgery, and an MRI confirmed </a:t>
            </a:r>
            <a:r>
              <a:rPr lang="en-US" sz="1800" b="1" dirty="0">
                <a:solidFill>
                  <a:srgbClr val="0000FF"/>
                </a:solidFill>
              </a:rPr>
              <a:t>a </a:t>
            </a:r>
            <a:r>
              <a:rPr lang="en-US" sz="1800" b="1" dirty="0">
                <a:solidFill>
                  <a:srgbClr val="FF0000"/>
                </a:solidFill>
              </a:rPr>
              <a:t>recurrent tear.</a:t>
            </a:r>
            <a:r>
              <a:rPr lang="en-US" sz="1800" b="1" dirty="0"/>
              <a:t>  A second arthroscopic repair was done on 9/3/22.  Pain and severe stiffness of the shoulder persisted after 3-months and the claimant was diagnosed with </a:t>
            </a:r>
            <a:r>
              <a:rPr lang="en-US" sz="1800" b="1" dirty="0">
                <a:solidFill>
                  <a:srgbClr val="FF0000"/>
                </a:solidFill>
              </a:rPr>
              <a:t>adhesive capsulitis </a:t>
            </a:r>
            <a:r>
              <a:rPr lang="en-US" sz="1800" b="1" dirty="0"/>
              <a:t>(frozen shoulder).  A third surgical procedure was done on 12/5/22 that involved a manipulation under anesthesia (MUA) and arthroscopic lysis of adhesions.  Estimated time for post-operative recovery and the achievement of </a:t>
            </a:r>
            <a:r>
              <a:rPr lang="en-US" sz="1800" b="1" dirty="0">
                <a:solidFill>
                  <a:srgbClr val="0000FF"/>
                </a:solidFill>
              </a:rPr>
              <a:t>maximum medical benefit </a:t>
            </a:r>
            <a:r>
              <a:rPr lang="en-US" sz="1800" b="1" dirty="0"/>
              <a:t>is 3-4 months, hence disability is expected to exceed 12 months post-injury.</a:t>
            </a:r>
          </a:p>
          <a:p>
            <a:pPr marL="0" indent="0">
              <a:buNone/>
            </a:pPr>
            <a:endParaRPr lang="en-US" sz="1800" b="1" dirty="0"/>
          </a:p>
          <a:p>
            <a:pPr marL="0" indent="0">
              <a:buNone/>
            </a:pPr>
            <a:r>
              <a:rPr lang="en-US" sz="1800" b="1" dirty="0"/>
              <a:t>CONCLUSION:  Claimant </a:t>
            </a:r>
            <a:r>
              <a:rPr lang="en-US" sz="1800" b="1" dirty="0">
                <a:solidFill>
                  <a:srgbClr val="0000FF"/>
                </a:solidFill>
              </a:rPr>
              <a:t>under continuing surgical management </a:t>
            </a:r>
            <a:r>
              <a:rPr lang="en-US" sz="1800" b="1" dirty="0"/>
              <a:t>for soft tissue injury to his right shoulder per the criteria of listing 1.21A, B, and C, as defined in preamble 1.00L</a:t>
            </a:r>
            <a:r>
              <a:rPr lang="en-US" sz="1800" b="1" dirty="0">
                <a:solidFill>
                  <a:srgbClr val="FF0000"/>
                </a:solidFill>
              </a:rPr>
              <a:t>.  Onset is the day of injury.</a:t>
            </a:r>
          </a:p>
        </p:txBody>
      </p:sp>
    </p:spTree>
    <p:extLst>
      <p:ext uri="{BB962C8B-B14F-4D97-AF65-F5344CB8AC3E}">
        <p14:creationId xmlns:p14="http://schemas.microsoft.com/office/powerpoint/2010/main" val="35442482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BC09BEA-158D-CFAD-743D-257C44F9FEEB}"/>
              </a:ext>
            </a:extLst>
          </p:cNvPr>
          <p:cNvSpPr>
            <a:spLocks noGrp="1"/>
          </p:cNvSpPr>
          <p:nvPr>
            <p:ph idx="4294967295"/>
          </p:nvPr>
        </p:nvSpPr>
        <p:spPr>
          <a:xfrm>
            <a:off x="1025611" y="964980"/>
            <a:ext cx="10515600" cy="4351338"/>
          </a:xfrm>
        </p:spPr>
        <p:txBody>
          <a:bodyPr>
            <a:noAutofit/>
          </a:bodyPr>
          <a:lstStyle/>
          <a:p>
            <a:r>
              <a:rPr lang="en-US" sz="3200" b="1" dirty="0"/>
              <a:t>LIMB THREATENING COMPLICATION</a:t>
            </a:r>
          </a:p>
          <a:p>
            <a:endParaRPr lang="en-US" sz="3200" b="1" dirty="0"/>
          </a:p>
          <a:p>
            <a:r>
              <a:rPr lang="en-US" sz="3200" b="1" dirty="0"/>
              <a:t>DIABETES:  </a:t>
            </a:r>
            <a:r>
              <a:rPr lang="en-US" sz="3200" b="1" dirty="0">
                <a:solidFill>
                  <a:srgbClr val="FF0000"/>
                </a:solidFill>
              </a:rPr>
              <a:t>SMALL VESSEL DISEASE (MICROANGIOPATHY) </a:t>
            </a:r>
            <a:r>
              <a:rPr lang="en-US" sz="3200" b="1" dirty="0"/>
              <a:t>+ PERIPHERAL NEUROPATHY PREDISPOSES TO INFECTED, NON-HEALING ULCERS. </a:t>
            </a:r>
          </a:p>
          <a:p>
            <a:pPr marL="0" indent="0">
              <a:buNone/>
            </a:pPr>
            <a:endParaRPr lang="en-US" sz="3200" b="1" dirty="0"/>
          </a:p>
          <a:p>
            <a:r>
              <a:rPr lang="en-US" sz="3200" b="1" dirty="0"/>
              <a:t>CAN EQUAL LISTING 4.11B (CHRONIC VENOUS INSUFFICIENCY)</a:t>
            </a:r>
          </a:p>
          <a:p>
            <a:endParaRPr lang="en-US" sz="3200" b="1" dirty="0"/>
          </a:p>
          <a:p>
            <a:r>
              <a:rPr lang="en-US" sz="3200" b="1" dirty="0"/>
              <a:t>MEET LISTING 1.21A, B, AND C</a:t>
            </a:r>
          </a:p>
        </p:txBody>
      </p:sp>
      <p:sp>
        <p:nvSpPr>
          <p:cNvPr id="4" name="Rectangle 3">
            <a:extLst>
              <a:ext uri="{FF2B5EF4-FFF2-40B4-BE49-F238E27FC236}">
                <a16:creationId xmlns:a16="http://schemas.microsoft.com/office/drawing/2014/main" id="{84D50EF4-84D7-712E-74EC-F837B00FEC77}"/>
              </a:ext>
            </a:extLst>
          </p:cNvPr>
          <p:cNvSpPr/>
          <p:nvPr/>
        </p:nvSpPr>
        <p:spPr>
          <a:xfrm>
            <a:off x="1478479" y="195539"/>
            <a:ext cx="8707833" cy="769441"/>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4400" b="1" cap="none" spc="0" dirty="0">
                <a:ln/>
                <a:solidFill>
                  <a:srgbClr val="0000FF"/>
                </a:solidFill>
                <a:effectLst/>
              </a:rPr>
              <a:t>EXAMPLE 2:  DIABETIC FOOT ULCERS</a:t>
            </a:r>
          </a:p>
        </p:txBody>
      </p:sp>
    </p:spTree>
    <p:extLst>
      <p:ext uri="{BB962C8B-B14F-4D97-AF65-F5344CB8AC3E}">
        <p14:creationId xmlns:p14="http://schemas.microsoft.com/office/powerpoint/2010/main" val="17264980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Diagram&#10;&#10;Description automatically generated">
            <a:extLst>
              <a:ext uri="{FF2B5EF4-FFF2-40B4-BE49-F238E27FC236}">
                <a16:creationId xmlns:a16="http://schemas.microsoft.com/office/drawing/2014/main" id="{9ABCBDCF-6B22-590A-CC5C-799676CCB48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76551" y="1424677"/>
            <a:ext cx="8965325" cy="4297680"/>
          </a:xfrm>
          <a:prstGeom prst="rect">
            <a:avLst/>
          </a:prstGeom>
        </p:spPr>
      </p:pic>
      <p:sp>
        <p:nvSpPr>
          <p:cNvPr id="4" name="Rectangle 3">
            <a:extLst>
              <a:ext uri="{FF2B5EF4-FFF2-40B4-BE49-F238E27FC236}">
                <a16:creationId xmlns:a16="http://schemas.microsoft.com/office/drawing/2014/main" id="{ADF3B798-6567-EABE-4C54-98377EB981C1}"/>
              </a:ext>
            </a:extLst>
          </p:cNvPr>
          <p:cNvSpPr/>
          <p:nvPr/>
        </p:nvSpPr>
        <p:spPr>
          <a:xfrm>
            <a:off x="1466335" y="205946"/>
            <a:ext cx="9029112" cy="923330"/>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5400" b="1" cap="none" spc="0" dirty="0">
                <a:ln/>
                <a:solidFill>
                  <a:srgbClr val="FF0000"/>
                </a:solidFill>
                <a:effectLst/>
              </a:rPr>
              <a:t>DIABETIC MICROANGIOPATHY</a:t>
            </a:r>
          </a:p>
        </p:txBody>
      </p:sp>
    </p:spTree>
    <p:extLst>
      <p:ext uri="{BB962C8B-B14F-4D97-AF65-F5344CB8AC3E}">
        <p14:creationId xmlns:p14="http://schemas.microsoft.com/office/powerpoint/2010/main" val="22971542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iabetic foot Ulcer - Stock Image - C022/0459 - Science Photo Library">
            <a:extLst>
              <a:ext uri="{FF2B5EF4-FFF2-40B4-BE49-F238E27FC236}">
                <a16:creationId xmlns:a16="http://schemas.microsoft.com/office/drawing/2014/main" id="{3CD9640E-2551-C965-FEF2-99775AB3AC6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0983" r="2" b="2"/>
          <a:stretch/>
        </p:blipFill>
        <p:spPr bwMode="auto">
          <a:xfrm>
            <a:off x="2708320" y="1377245"/>
            <a:ext cx="6692504" cy="5009034"/>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7EAA413C-7FBE-1C34-A277-0BD5AAE75B3A}"/>
              </a:ext>
            </a:extLst>
          </p:cNvPr>
          <p:cNvSpPr/>
          <p:nvPr/>
        </p:nvSpPr>
        <p:spPr>
          <a:xfrm>
            <a:off x="1" y="348421"/>
            <a:ext cx="12109142" cy="769441"/>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4400" b="1" dirty="0">
                <a:ln/>
                <a:solidFill>
                  <a:srgbClr val="0000FF"/>
                </a:solidFill>
              </a:rPr>
              <a:t>NON-HEALING DIABETIC FOOT ULCER</a:t>
            </a:r>
            <a:endParaRPr lang="en-US" sz="4400" b="1" cap="none" spc="0" dirty="0">
              <a:ln/>
              <a:solidFill>
                <a:srgbClr val="0000FF"/>
              </a:solidFill>
              <a:effectLst/>
            </a:endParaRPr>
          </a:p>
        </p:txBody>
      </p:sp>
    </p:spTree>
    <p:extLst>
      <p:ext uri="{BB962C8B-B14F-4D97-AF65-F5344CB8AC3E}">
        <p14:creationId xmlns:p14="http://schemas.microsoft.com/office/powerpoint/2010/main" val="12715477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funnel chart&#10;&#10;Description automatically generated">
            <a:extLst>
              <a:ext uri="{FF2B5EF4-FFF2-40B4-BE49-F238E27FC236}">
                <a16:creationId xmlns:a16="http://schemas.microsoft.com/office/drawing/2014/main" id="{7F0AEB67-63FB-DF2C-B744-35F8E6A7F8D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0894625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E9E1962C-20B1-4E5F-9006-6089180A8977}"/>
              </a:ext>
            </a:extLst>
          </p:cNvPr>
          <p:cNvSpPr txBox="1"/>
          <p:nvPr/>
        </p:nvSpPr>
        <p:spPr>
          <a:xfrm>
            <a:off x="362464" y="780535"/>
            <a:ext cx="11508259" cy="5447645"/>
          </a:xfrm>
          <a:prstGeom prst="rect">
            <a:avLst/>
          </a:prstGeom>
          <a:noFill/>
        </p:spPr>
        <p:txBody>
          <a:bodyPr wrap="square">
            <a:spAutoFit/>
          </a:bodyPr>
          <a:lstStyle/>
          <a:p>
            <a:r>
              <a:rPr lang="en-US" sz="1200" b="1" dirty="0"/>
              <a:t>Initial concurrent claims with AOD 1/1/19, </a:t>
            </a:r>
            <a:r>
              <a:rPr lang="en-US" sz="1200" b="1" dirty="0">
                <a:solidFill>
                  <a:srgbClr val="0000FF"/>
                </a:solidFill>
              </a:rPr>
              <a:t>DLI 3/31/21, prior denial 3/3/21; </a:t>
            </a:r>
            <a:r>
              <a:rPr lang="en-US" sz="1200" b="1" dirty="0"/>
              <a:t>POD = 12/31/18 per the FO.</a:t>
            </a:r>
          </a:p>
          <a:p>
            <a:endParaRPr lang="en-US" sz="1200" b="1" dirty="0"/>
          </a:p>
          <a:p>
            <a:r>
              <a:rPr lang="en-US" sz="1200" b="1" dirty="0"/>
              <a:t>Claimant is now a 44-year-old diabetic man with a long history of large, infected, non-healing ulcers of both feet, and a severe Charcot arthropathy of his left foot.  The following is the chronological history from the prior claim:</a:t>
            </a:r>
          </a:p>
          <a:p>
            <a:r>
              <a:rPr lang="en-US" sz="1200" b="1" dirty="0"/>
              <a:t>Admitted to Harmon Hospital 6/26/19 to 7/24/19 and again from 9/30/19 to 12/1/19 with infected foot ulcerations.  Management included wound care and parenteral antibiotics until 11/9/19.  It should be noted that the claimant was wheelchair-bound prior and subsequent to these time periods.</a:t>
            </a:r>
          </a:p>
          <a:p>
            <a:r>
              <a:rPr lang="en-US" sz="1200" b="1" dirty="0"/>
              <a:t>Documentation from LV Vascular and Interventional SHH from 8/7/19 to 10/15/19 indicating large non-healing ulcers of both feet requiring ongoing management.  Documentation of claimant being wheelchair-bound again noted.</a:t>
            </a:r>
          </a:p>
          <a:p>
            <a:r>
              <a:rPr lang="en-US" sz="1200" b="1" dirty="0"/>
              <a:t>9/27/19:  Claimant underwent resection of the metatarsal head of his right 5th toe due to non-healing ulceration and osteomyelitis.</a:t>
            </a:r>
          </a:p>
          <a:p>
            <a:r>
              <a:rPr lang="en-US" sz="1200" b="1" dirty="0"/>
              <a:t>Consultation examination done on 12/18/19 again documents non-healing ulcers of both feet.  Examiner opines that the claimant was incapable of performing even sedentary work as standing/walking limited to less than 2 hours in an 8-hour workday.</a:t>
            </a:r>
          </a:p>
          <a:p>
            <a:r>
              <a:rPr lang="en-US" sz="1200" b="1" dirty="0"/>
              <a:t>Claimant underwent major reconstructive surgery with application of an external fixator on 1/17/20; he was re-admitted to the hospital from 1/20/20 to 1/21/20 for pin site care and ongoing wound care on his right foot where he had a Wagner Stage 3 ulcer of his hallux; the fixator was removed on 2/21/20.</a:t>
            </a:r>
          </a:p>
          <a:p>
            <a:endParaRPr lang="en-US" sz="1200" b="1" dirty="0"/>
          </a:p>
          <a:p>
            <a:r>
              <a:rPr lang="en-US" sz="1200" b="1" dirty="0"/>
              <a:t>Hospitalizations due to chronic infections/complications from current claim in chronological order:</a:t>
            </a:r>
          </a:p>
          <a:p>
            <a:r>
              <a:rPr lang="en-US" sz="1200" b="1" dirty="0"/>
              <a:t>6/19/19 to 6/20/19.</a:t>
            </a:r>
          </a:p>
          <a:p>
            <a:r>
              <a:rPr lang="en-US" sz="1200" b="1" dirty="0"/>
              <a:t>10/5/19 to 10/6/19:  Admitted due to bleeding from surgical wound and ongoing wound care.</a:t>
            </a:r>
          </a:p>
          <a:p>
            <a:r>
              <a:rPr lang="en-US" sz="1200" b="1" dirty="0"/>
              <a:t>9/7/20 to 9/21/20.</a:t>
            </a:r>
          </a:p>
          <a:p>
            <a:r>
              <a:rPr lang="en-US" sz="1200" b="1" dirty="0"/>
              <a:t>11/12/20 to 11/17/20 due to osteomyelitis of the left midfoot.</a:t>
            </a:r>
          </a:p>
          <a:p>
            <a:r>
              <a:rPr lang="en-US" sz="1200" b="1" dirty="0"/>
              <a:t>2/22/21:  Documentation from Woundtech.</a:t>
            </a:r>
          </a:p>
          <a:p>
            <a:r>
              <a:rPr lang="en-US" sz="1200" b="1" dirty="0"/>
              <a:t>5/20/20 to 6/2/21</a:t>
            </a:r>
            <a:r>
              <a:rPr lang="en-US" sz="1200" b="1" dirty="0">
                <a:solidFill>
                  <a:srgbClr val="0000FF"/>
                </a:solidFill>
              </a:rPr>
              <a:t>:  Underwent a left BKA.  </a:t>
            </a:r>
            <a:r>
              <a:rPr lang="en-US" sz="1200" b="1" dirty="0"/>
              <a:t>Transferred to inpatient rehabilitation center where he was discharged on 6/17/21.</a:t>
            </a:r>
          </a:p>
          <a:p>
            <a:r>
              <a:rPr lang="en-US" sz="1200" b="1" dirty="0"/>
              <a:t>7/25/19 to 4/6/22:  Documentation from Apollo Medical Group.</a:t>
            </a:r>
          </a:p>
          <a:p>
            <a:r>
              <a:rPr lang="en-US" sz="1200" b="1" dirty="0"/>
              <a:t>5/4/22:  Admitted to Sunrise Hospital due to right foot wound.  Management included wound care and application of wound VAC.  Claimant subsequent underwent amputation of his right 4th toe on 6/22/22.  He was hospitalized for 3 weeks, thence was transferred to a rehabilitation facility for a month.</a:t>
            </a:r>
          </a:p>
          <a:p>
            <a:endParaRPr lang="en-US" sz="1200" b="1" dirty="0"/>
          </a:p>
          <a:p>
            <a:r>
              <a:rPr lang="en-US" sz="1200" b="1" dirty="0">
                <a:solidFill>
                  <a:srgbClr val="FF0000"/>
                </a:solidFill>
              </a:rPr>
              <a:t>CONCLUSION</a:t>
            </a:r>
            <a:r>
              <a:rPr lang="en-US" sz="1200" b="1" dirty="0"/>
              <a:t>: </a:t>
            </a:r>
            <a:r>
              <a:rPr lang="en-US" sz="1200" b="1" dirty="0">
                <a:solidFill>
                  <a:srgbClr val="0000FF"/>
                </a:solidFill>
              </a:rPr>
              <a:t> Claimant has been under continuing surgical management </a:t>
            </a:r>
            <a:r>
              <a:rPr lang="en-US" sz="1200" b="1" dirty="0"/>
              <a:t>for soft-tissue abnormality and complications involving BLE per the criteria of listing 1.21A, B, and C as defined in preamble 1.00L.  Impairment does, therefore, satisfy the criteria to meet the listing.  The earliest documentation is from 6/19/19, however, considering the history, the size, and nature of the wounds, </a:t>
            </a:r>
            <a:r>
              <a:rPr lang="en-US" sz="1200" b="1" dirty="0">
                <a:solidFill>
                  <a:srgbClr val="0000FF"/>
                </a:solidFill>
              </a:rPr>
              <a:t>reasonable inference </a:t>
            </a:r>
            <a:r>
              <a:rPr lang="en-US" sz="1200" b="1" dirty="0"/>
              <a:t>can be used to establish a favorable date of onset.  </a:t>
            </a:r>
            <a:r>
              <a:rPr lang="en-US" sz="1200" b="1" dirty="0">
                <a:solidFill>
                  <a:srgbClr val="FF0000"/>
                </a:solidFill>
              </a:rPr>
              <a:t>Failure to recognize an impairment of listing level severity constitutes error on the face of the evidence which warrants a re-opening of the prior claim</a:t>
            </a:r>
            <a:r>
              <a:rPr lang="en-US" sz="1200" b="1" dirty="0"/>
              <a:t>.</a:t>
            </a:r>
          </a:p>
        </p:txBody>
      </p:sp>
      <p:sp>
        <p:nvSpPr>
          <p:cNvPr id="8" name="Rectangle 7">
            <a:extLst>
              <a:ext uri="{FF2B5EF4-FFF2-40B4-BE49-F238E27FC236}">
                <a16:creationId xmlns:a16="http://schemas.microsoft.com/office/drawing/2014/main" id="{7CC88EE9-93F6-4DC3-B162-6703D4697623}"/>
              </a:ext>
            </a:extLst>
          </p:cNvPr>
          <p:cNvSpPr/>
          <p:nvPr/>
        </p:nvSpPr>
        <p:spPr>
          <a:xfrm>
            <a:off x="897924" y="191870"/>
            <a:ext cx="10437341" cy="523220"/>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2800" b="1" dirty="0">
                <a:ln/>
                <a:solidFill>
                  <a:srgbClr val="0000FF"/>
                </a:solidFill>
              </a:rPr>
              <a:t>RECURRENT DIABETIC FOOT ULCERS MEET LISTING 1.21</a:t>
            </a:r>
          </a:p>
        </p:txBody>
      </p:sp>
    </p:spTree>
    <p:extLst>
      <p:ext uri="{BB962C8B-B14F-4D97-AF65-F5344CB8AC3E}">
        <p14:creationId xmlns:p14="http://schemas.microsoft.com/office/powerpoint/2010/main" val="25761568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D6837C7-2384-9918-7B66-6082E8A62931}"/>
              </a:ext>
            </a:extLst>
          </p:cNvPr>
          <p:cNvSpPr txBox="1"/>
          <p:nvPr/>
        </p:nvSpPr>
        <p:spPr>
          <a:xfrm>
            <a:off x="486032" y="839113"/>
            <a:ext cx="11219935" cy="5509200"/>
          </a:xfrm>
          <a:prstGeom prst="rect">
            <a:avLst/>
          </a:prstGeom>
          <a:noFill/>
        </p:spPr>
        <p:txBody>
          <a:bodyPr wrap="square">
            <a:spAutoFit/>
          </a:bodyPr>
          <a:lstStyle/>
          <a:p>
            <a:r>
              <a:rPr lang="en-US" sz="1600" b="1" dirty="0">
                <a:solidFill>
                  <a:srgbClr val="222222"/>
                </a:solidFill>
                <a:latin typeface="Arimo"/>
              </a:rPr>
              <a:t>Initial concurrent claims with AOD 1/7/21, DLI 3/31/20, prior denials due to IE; POD = 1/31/18 per the FO. </a:t>
            </a:r>
          </a:p>
          <a:p>
            <a:endParaRPr lang="en-US" sz="1600" b="1" dirty="0">
              <a:solidFill>
                <a:srgbClr val="222222"/>
              </a:solidFill>
              <a:latin typeface="Arimo"/>
            </a:endParaRPr>
          </a:p>
          <a:p>
            <a:r>
              <a:rPr lang="en-US" sz="1600" b="1" dirty="0">
                <a:solidFill>
                  <a:srgbClr val="222222"/>
                </a:solidFill>
                <a:latin typeface="Arimo"/>
              </a:rPr>
              <a:t>Claimant is now a 51-year-old man with diabetic peripheral neuropathy and a long history of infected, non-healing ulcerations of both feet. The MER documents the following hospital admissions and surgical procedures in chronological order: </a:t>
            </a:r>
          </a:p>
          <a:p>
            <a:r>
              <a:rPr lang="en-US" sz="1600" b="1" dirty="0">
                <a:solidFill>
                  <a:srgbClr val="222222"/>
                </a:solidFill>
                <a:latin typeface="Arimo"/>
              </a:rPr>
              <a:t>3/3/18 to 3/5/18 due to infected, non-healing ulcer of left foot treated </a:t>
            </a:r>
            <a:r>
              <a:rPr lang="en-US" sz="1600" b="1" dirty="0">
                <a:solidFill>
                  <a:srgbClr val="0000FF"/>
                </a:solidFill>
                <a:latin typeface="Arimo"/>
              </a:rPr>
              <a:t>with surgical debridement and intravenous antibiotics. </a:t>
            </a:r>
          </a:p>
          <a:p>
            <a:r>
              <a:rPr lang="en-US" sz="1600" b="1" dirty="0">
                <a:solidFill>
                  <a:srgbClr val="222222"/>
                </a:solidFill>
                <a:latin typeface="Arimo"/>
              </a:rPr>
              <a:t>1/19/19 to 1/23/19 admitted due to persistent non-healing foot ulcers treated </a:t>
            </a:r>
            <a:r>
              <a:rPr lang="en-US" sz="1600" b="1" dirty="0">
                <a:solidFill>
                  <a:srgbClr val="0000FF"/>
                </a:solidFill>
                <a:latin typeface="Arimo"/>
              </a:rPr>
              <a:t>with surgical debridements and intravenous antibiotics. </a:t>
            </a:r>
          </a:p>
          <a:p>
            <a:r>
              <a:rPr lang="en-US" sz="1600" b="1" dirty="0">
                <a:solidFill>
                  <a:srgbClr val="222222"/>
                </a:solidFill>
                <a:latin typeface="Arimo"/>
              </a:rPr>
              <a:t>1/29/20 admitted to ED with a one-year history of chronic ulceration of left foot. </a:t>
            </a:r>
          </a:p>
          <a:p>
            <a:r>
              <a:rPr lang="en-US" sz="1600" b="1" dirty="0">
                <a:solidFill>
                  <a:srgbClr val="222222"/>
                </a:solidFill>
                <a:latin typeface="Arimo"/>
              </a:rPr>
              <a:t>6/28/20 admitted for irrigation and surgical debridement of both feet. </a:t>
            </a:r>
          </a:p>
          <a:p>
            <a:r>
              <a:rPr lang="en-US" sz="1600" b="1" dirty="0">
                <a:solidFill>
                  <a:srgbClr val="222222"/>
                </a:solidFill>
                <a:latin typeface="Arimo"/>
              </a:rPr>
              <a:t>1/16/21 to 1/21/21 admitted due </a:t>
            </a:r>
            <a:r>
              <a:rPr lang="en-US" sz="1600" b="1" dirty="0">
                <a:latin typeface="Arimo"/>
              </a:rPr>
              <a:t>to</a:t>
            </a:r>
            <a:r>
              <a:rPr lang="en-US" sz="1600" b="1" dirty="0">
                <a:solidFill>
                  <a:srgbClr val="FF0000"/>
                </a:solidFill>
                <a:latin typeface="Arimo"/>
              </a:rPr>
              <a:t> </a:t>
            </a:r>
            <a:r>
              <a:rPr lang="en-US" sz="1600" b="1" dirty="0">
                <a:solidFill>
                  <a:srgbClr val="0066FF"/>
                </a:solidFill>
                <a:latin typeface="Arimo"/>
              </a:rPr>
              <a:t>infected foot ulcer and </a:t>
            </a:r>
            <a:r>
              <a:rPr lang="en-US" sz="1600" b="1" dirty="0">
                <a:solidFill>
                  <a:srgbClr val="FF0000"/>
                </a:solidFill>
                <a:latin typeface="Arimo"/>
              </a:rPr>
              <a:t>osteomyelitis</a:t>
            </a:r>
            <a:r>
              <a:rPr lang="en-US" sz="1600" b="1" dirty="0">
                <a:solidFill>
                  <a:srgbClr val="0066FF"/>
                </a:solidFill>
                <a:latin typeface="Arimo"/>
              </a:rPr>
              <a:t> of left foot. Treated with surgical debridement and intravenous antibiotics. </a:t>
            </a:r>
          </a:p>
          <a:p>
            <a:r>
              <a:rPr lang="en-US" sz="1600" b="1" dirty="0">
                <a:solidFill>
                  <a:srgbClr val="222222"/>
                </a:solidFill>
                <a:latin typeface="Arimo"/>
              </a:rPr>
              <a:t>1/22/21 to 2/24/21 admitted for </a:t>
            </a:r>
            <a:r>
              <a:rPr lang="en-US" sz="1600" b="1" dirty="0">
                <a:solidFill>
                  <a:srgbClr val="0066FF"/>
                </a:solidFill>
                <a:latin typeface="Arimo"/>
              </a:rPr>
              <a:t>surgical debridement and intravenous antibiotics. </a:t>
            </a:r>
          </a:p>
          <a:p>
            <a:r>
              <a:rPr lang="en-US" sz="1600" b="1" dirty="0">
                <a:solidFill>
                  <a:srgbClr val="222222"/>
                </a:solidFill>
                <a:latin typeface="Arimo"/>
              </a:rPr>
              <a:t>6/12/21 admitted for surgical debridement and amputation of 2nd toe left foot. </a:t>
            </a:r>
          </a:p>
          <a:p>
            <a:r>
              <a:rPr lang="en-US" sz="1600" b="1" dirty="0">
                <a:solidFill>
                  <a:srgbClr val="222222"/>
                </a:solidFill>
                <a:latin typeface="Arimo"/>
              </a:rPr>
              <a:t>5/6/22 to 5/12/22 admitted with infected ulcers of both feet; underwent </a:t>
            </a:r>
            <a:r>
              <a:rPr lang="en-US" sz="1600" b="1" dirty="0">
                <a:solidFill>
                  <a:srgbClr val="0066FF"/>
                </a:solidFill>
                <a:latin typeface="Arimo"/>
              </a:rPr>
              <a:t>amputation of right 4th toe at MTPJ level. </a:t>
            </a:r>
          </a:p>
          <a:p>
            <a:r>
              <a:rPr lang="en-US" sz="1600" b="1" dirty="0">
                <a:solidFill>
                  <a:srgbClr val="222222"/>
                </a:solidFill>
                <a:latin typeface="Arimo"/>
              </a:rPr>
              <a:t>9/18/22 admitted with infected ulcerations; </a:t>
            </a:r>
            <a:r>
              <a:rPr lang="en-US" sz="1600" b="1" dirty="0">
                <a:solidFill>
                  <a:srgbClr val="0066FF"/>
                </a:solidFill>
                <a:latin typeface="Arimo"/>
              </a:rPr>
              <a:t>underwent surgical procedure</a:t>
            </a:r>
            <a:r>
              <a:rPr lang="en-US" sz="1600" b="1" dirty="0">
                <a:solidFill>
                  <a:srgbClr val="FF0000"/>
                </a:solidFill>
                <a:latin typeface="Arimo"/>
              </a:rPr>
              <a:t> </a:t>
            </a:r>
            <a:r>
              <a:rPr lang="en-US" sz="1600" b="1" dirty="0">
                <a:latin typeface="Arimo"/>
              </a:rPr>
              <a:t>on</a:t>
            </a:r>
            <a:r>
              <a:rPr lang="en-US" sz="1600" b="1" dirty="0">
                <a:solidFill>
                  <a:srgbClr val="FF0000"/>
                </a:solidFill>
                <a:latin typeface="Arimo"/>
              </a:rPr>
              <a:t> </a:t>
            </a:r>
            <a:r>
              <a:rPr lang="en-US" sz="1600" b="1" dirty="0">
                <a:solidFill>
                  <a:srgbClr val="222222"/>
                </a:solidFill>
                <a:latin typeface="Arimo"/>
              </a:rPr>
              <a:t>9/23/22. </a:t>
            </a:r>
          </a:p>
          <a:p>
            <a:r>
              <a:rPr lang="en-US" sz="1600" b="1" dirty="0">
                <a:solidFill>
                  <a:srgbClr val="222222"/>
                </a:solidFill>
                <a:latin typeface="Arimo"/>
              </a:rPr>
              <a:t>10/11/22 admitted for </a:t>
            </a:r>
            <a:r>
              <a:rPr lang="en-US" sz="1600" b="1" dirty="0">
                <a:solidFill>
                  <a:srgbClr val="0066FF"/>
                </a:solidFill>
                <a:latin typeface="Arimo"/>
              </a:rPr>
              <a:t>surgical debridement of infected ulcer plantar aspect of left foot. </a:t>
            </a:r>
          </a:p>
          <a:p>
            <a:r>
              <a:rPr lang="en-US" sz="1600" b="1" dirty="0">
                <a:solidFill>
                  <a:srgbClr val="222222"/>
                </a:solidFill>
                <a:latin typeface="Arimo"/>
              </a:rPr>
              <a:t>1/19/23 admitted </a:t>
            </a:r>
            <a:r>
              <a:rPr lang="en-US" sz="1600" b="1" dirty="0">
                <a:latin typeface="Arimo"/>
              </a:rPr>
              <a:t>for</a:t>
            </a:r>
            <a:r>
              <a:rPr lang="en-US" sz="1600" b="1" dirty="0">
                <a:solidFill>
                  <a:srgbClr val="FF0000"/>
                </a:solidFill>
                <a:latin typeface="Arimo"/>
              </a:rPr>
              <a:t> </a:t>
            </a:r>
            <a:r>
              <a:rPr lang="en-US" sz="1600" b="1" dirty="0">
                <a:solidFill>
                  <a:srgbClr val="0066FF"/>
                </a:solidFill>
                <a:latin typeface="Arimo"/>
              </a:rPr>
              <a:t>surgical debridement and arthroplasty of left third toe.</a:t>
            </a:r>
          </a:p>
          <a:p>
            <a:endParaRPr lang="en-US" sz="1600" b="1" dirty="0">
              <a:solidFill>
                <a:srgbClr val="222222"/>
              </a:solidFill>
              <a:latin typeface="Arimo"/>
            </a:endParaRPr>
          </a:p>
          <a:p>
            <a:r>
              <a:rPr lang="en-US" sz="1600" b="1" dirty="0">
                <a:solidFill>
                  <a:srgbClr val="222222"/>
                </a:solidFill>
                <a:latin typeface="Arimo"/>
              </a:rPr>
              <a:t> CONCLUSION: </a:t>
            </a:r>
            <a:r>
              <a:rPr lang="en-US" sz="1600" b="1" dirty="0">
                <a:solidFill>
                  <a:srgbClr val="0066FF"/>
                </a:solidFill>
                <a:latin typeface="Arimo"/>
              </a:rPr>
              <a:t>Claimant has been under continuing surgical management for soft tissue abnormality of both lower extremities (infected non-healing foot ulcers</a:t>
            </a:r>
            <a:r>
              <a:rPr lang="en-US" sz="1600" b="1" dirty="0">
                <a:solidFill>
                  <a:srgbClr val="222222"/>
                </a:solidFill>
                <a:latin typeface="Arimo"/>
              </a:rPr>
              <a:t>) per the criteria of listing </a:t>
            </a:r>
            <a:r>
              <a:rPr lang="en-US" sz="1600" b="1" dirty="0">
                <a:solidFill>
                  <a:srgbClr val="0066FF"/>
                </a:solidFill>
                <a:latin typeface="Arimo"/>
              </a:rPr>
              <a:t>1.21A, B, and C</a:t>
            </a:r>
            <a:r>
              <a:rPr lang="en-US" sz="1600" b="1" dirty="0">
                <a:solidFill>
                  <a:srgbClr val="222222"/>
                </a:solidFill>
                <a:latin typeface="Arimo"/>
              </a:rPr>
              <a:t>, as defined in preamble 1.00L. He has not achieved maximum medical benefit per 1.00O. Impairment does, therefore, meet listing. The medical onset date can reasonably be inferred as of the POD (1/31/18). </a:t>
            </a:r>
            <a:r>
              <a:rPr lang="en-US" sz="1600" b="1" dirty="0">
                <a:solidFill>
                  <a:srgbClr val="FF0000"/>
                </a:solidFill>
                <a:latin typeface="Arimo"/>
              </a:rPr>
              <a:t>Prognosis is poor.</a:t>
            </a:r>
            <a:endParaRPr lang="en-US" sz="1600" b="1" dirty="0">
              <a:solidFill>
                <a:srgbClr val="FF0000"/>
              </a:solidFill>
            </a:endParaRPr>
          </a:p>
        </p:txBody>
      </p:sp>
      <p:sp>
        <p:nvSpPr>
          <p:cNvPr id="4" name="Rectangle 3">
            <a:extLst>
              <a:ext uri="{FF2B5EF4-FFF2-40B4-BE49-F238E27FC236}">
                <a16:creationId xmlns:a16="http://schemas.microsoft.com/office/drawing/2014/main" id="{CC46C855-2734-B6B5-E4D5-2DBAEC745262}"/>
              </a:ext>
            </a:extLst>
          </p:cNvPr>
          <p:cNvSpPr/>
          <p:nvPr/>
        </p:nvSpPr>
        <p:spPr>
          <a:xfrm>
            <a:off x="1408670" y="163697"/>
            <a:ext cx="9144000" cy="584775"/>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3200" b="1" dirty="0">
                <a:ln/>
                <a:solidFill>
                  <a:srgbClr val="0000FF"/>
                </a:solidFill>
              </a:rPr>
              <a:t>DIABETIC FOOT ULCERS (1.21 AND 4.11B)</a:t>
            </a:r>
          </a:p>
        </p:txBody>
      </p:sp>
    </p:spTree>
    <p:extLst>
      <p:ext uri="{BB962C8B-B14F-4D97-AF65-F5344CB8AC3E}">
        <p14:creationId xmlns:p14="http://schemas.microsoft.com/office/powerpoint/2010/main" val="32684497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70A60E8-B294-7D86-6941-60A792382B3F}"/>
              </a:ext>
            </a:extLst>
          </p:cNvPr>
          <p:cNvSpPr txBox="1"/>
          <p:nvPr/>
        </p:nvSpPr>
        <p:spPr>
          <a:xfrm>
            <a:off x="767316" y="832284"/>
            <a:ext cx="10910657" cy="5632311"/>
          </a:xfrm>
          <a:prstGeom prst="rect">
            <a:avLst/>
          </a:prstGeom>
          <a:noFill/>
        </p:spPr>
        <p:txBody>
          <a:bodyPr wrap="square">
            <a:spAutoFit/>
          </a:bodyPr>
          <a:lstStyle/>
          <a:p>
            <a:r>
              <a:rPr lang="en-US" sz="2000" b="1" i="0" dirty="0">
                <a:solidFill>
                  <a:srgbClr val="222222"/>
                </a:solidFill>
                <a:effectLst/>
                <a:latin typeface="Arimo"/>
              </a:rPr>
              <a:t>Initial Title II claim with AOD 01/05/23, DLI in the future, no prior filings. </a:t>
            </a:r>
          </a:p>
          <a:p>
            <a:endParaRPr lang="en-US" sz="2000" b="1" dirty="0">
              <a:solidFill>
                <a:srgbClr val="222222"/>
              </a:solidFill>
              <a:latin typeface="Arimo"/>
            </a:endParaRPr>
          </a:p>
          <a:p>
            <a:r>
              <a:rPr lang="en-US" sz="2000" b="1" i="0" dirty="0">
                <a:solidFill>
                  <a:srgbClr val="222222"/>
                </a:solidFill>
                <a:effectLst/>
                <a:latin typeface="Arimo"/>
              </a:rPr>
              <a:t>20-year-old man involved in an MCA on 01/05/23 sustaining a </a:t>
            </a:r>
            <a:r>
              <a:rPr lang="en-US" sz="2000" b="1" i="0" dirty="0">
                <a:solidFill>
                  <a:srgbClr val="0000FF"/>
                </a:solidFill>
                <a:effectLst/>
                <a:latin typeface="Arimo"/>
              </a:rPr>
              <a:t>near complete traumatic amputation </a:t>
            </a:r>
            <a:r>
              <a:rPr lang="en-US" sz="2000" b="1" i="0" dirty="0">
                <a:solidFill>
                  <a:srgbClr val="222222"/>
                </a:solidFill>
                <a:effectLst/>
                <a:latin typeface="Arimo"/>
              </a:rPr>
              <a:t>of his dominant right hand between the proximal and distal carpal rows. Initial surgical management included bony stabilization, revascularization of the hand, repair of tendons, nerves, and ligaments,, and application of a spanning external fixator. The fixator was subsequently removed, and he underwent partial amputation of the thumb, debridement of the palmar aspect of the hand, and application of BTM skin substitute on 01/29/23 as detailed in the operative report.  He has subsequently undergone the following surgical procedures:</a:t>
            </a:r>
          </a:p>
          <a:p>
            <a:r>
              <a:rPr lang="en-US" sz="2000" b="1" dirty="0">
                <a:solidFill>
                  <a:srgbClr val="222222"/>
                </a:solidFill>
                <a:latin typeface="Arimo"/>
              </a:rPr>
              <a:t>02/16/23:  Excisional debridement of open wound, STSG, and application of wound VAC.</a:t>
            </a:r>
          </a:p>
          <a:p>
            <a:r>
              <a:rPr lang="en-US" sz="2000" b="1" dirty="0">
                <a:solidFill>
                  <a:srgbClr val="222222"/>
                </a:solidFill>
                <a:latin typeface="Arimo"/>
              </a:rPr>
              <a:t>03/08/23:  Free-flap coverage of large palmer wound using latissimus dorsi due to skin graft failure.  Claimant is currently undergoing </a:t>
            </a:r>
            <a:r>
              <a:rPr lang="en-US" sz="2000" b="1" dirty="0">
                <a:solidFill>
                  <a:srgbClr val="0000FF"/>
                </a:solidFill>
                <a:latin typeface="Arimo"/>
              </a:rPr>
              <a:t>occupational therapy </a:t>
            </a:r>
            <a:r>
              <a:rPr lang="en-US" sz="2000" b="1" dirty="0">
                <a:solidFill>
                  <a:srgbClr val="222222"/>
                </a:solidFill>
                <a:latin typeface="Arimo"/>
              </a:rPr>
              <a:t>and </a:t>
            </a:r>
            <a:r>
              <a:rPr lang="en-US" sz="2000" b="1" dirty="0">
                <a:solidFill>
                  <a:srgbClr val="0000FF"/>
                </a:solidFill>
                <a:latin typeface="Arimo"/>
              </a:rPr>
              <a:t>splinting</a:t>
            </a:r>
            <a:r>
              <a:rPr lang="en-US" sz="2000" b="1" dirty="0">
                <a:solidFill>
                  <a:srgbClr val="FF0000"/>
                </a:solidFill>
                <a:latin typeface="Arimo"/>
              </a:rPr>
              <a:t> </a:t>
            </a:r>
            <a:r>
              <a:rPr lang="en-US" sz="2000" b="1" dirty="0">
                <a:solidFill>
                  <a:srgbClr val="222222"/>
                </a:solidFill>
                <a:latin typeface="Arimo"/>
              </a:rPr>
              <a:t>and will require additional reconstructive surgical procedures and extensive rehabilitation before he regains any functional use of his right hand.  </a:t>
            </a:r>
            <a:r>
              <a:rPr lang="en-US" sz="2000" b="1" dirty="0">
                <a:solidFill>
                  <a:srgbClr val="0000FF"/>
                </a:solidFill>
                <a:latin typeface="Arimo"/>
              </a:rPr>
              <a:t>Disability is, therefore, expected to exceed 12 months post-injury.</a:t>
            </a:r>
          </a:p>
          <a:p>
            <a:endParaRPr lang="en-US" sz="2000" b="1" dirty="0">
              <a:solidFill>
                <a:srgbClr val="FF0000"/>
              </a:solidFill>
              <a:latin typeface="Arimo"/>
            </a:endParaRPr>
          </a:p>
          <a:p>
            <a:r>
              <a:rPr lang="en-US" sz="2000" b="1" i="0" dirty="0">
                <a:solidFill>
                  <a:srgbClr val="0000FF"/>
                </a:solidFill>
                <a:effectLst/>
                <a:latin typeface="Arimo"/>
              </a:rPr>
              <a:t>CONCLUSION: </a:t>
            </a:r>
            <a:r>
              <a:rPr lang="en-US" sz="2000" b="1" i="0" dirty="0">
                <a:solidFill>
                  <a:srgbClr val="222222"/>
                </a:solidFill>
                <a:effectLst/>
                <a:latin typeface="Arimo"/>
              </a:rPr>
              <a:t>Claimant under continuing surgical management for severe soft tissue and bony injuries to his right hand per the criteria of listing 1.21A, B, and C, as defined in preamble 1.00L.  </a:t>
            </a:r>
            <a:r>
              <a:rPr lang="en-US" sz="2000" b="1" i="0" dirty="0">
                <a:solidFill>
                  <a:srgbClr val="0000FF"/>
                </a:solidFill>
                <a:effectLst/>
                <a:latin typeface="Arimo"/>
              </a:rPr>
              <a:t>Onset is the day of injury.</a:t>
            </a:r>
            <a:endParaRPr lang="en-US" sz="2000" b="1" dirty="0">
              <a:solidFill>
                <a:srgbClr val="0000FF"/>
              </a:solidFill>
            </a:endParaRPr>
          </a:p>
        </p:txBody>
      </p:sp>
      <p:sp>
        <p:nvSpPr>
          <p:cNvPr id="6" name="Rectangle 5">
            <a:extLst>
              <a:ext uri="{FF2B5EF4-FFF2-40B4-BE49-F238E27FC236}">
                <a16:creationId xmlns:a16="http://schemas.microsoft.com/office/drawing/2014/main" id="{B4CE1A42-E254-BCD0-D702-405D17F02F8B}"/>
              </a:ext>
            </a:extLst>
          </p:cNvPr>
          <p:cNvSpPr/>
          <p:nvPr/>
        </p:nvSpPr>
        <p:spPr>
          <a:xfrm>
            <a:off x="0" y="230649"/>
            <a:ext cx="12192000" cy="523220"/>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2800" b="1" dirty="0">
                <a:ln/>
                <a:solidFill>
                  <a:srgbClr val="0000FF"/>
                </a:solidFill>
              </a:rPr>
              <a:t>EXAMPLE 3:  TRAUMATIC AMPUTATION OF HAND MEETS LISTING 1.21</a:t>
            </a:r>
            <a:endParaRPr lang="en-US" sz="2800" b="1" cap="none" spc="0" dirty="0">
              <a:ln/>
              <a:solidFill>
                <a:srgbClr val="0000FF"/>
              </a:solidFill>
              <a:effectLst/>
            </a:endParaRPr>
          </a:p>
        </p:txBody>
      </p:sp>
    </p:spTree>
    <p:extLst>
      <p:ext uri="{BB962C8B-B14F-4D97-AF65-F5344CB8AC3E}">
        <p14:creationId xmlns:p14="http://schemas.microsoft.com/office/powerpoint/2010/main" val="33067684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FBC6B5D-D0BF-F36E-04FB-60B2F71409E9}"/>
              </a:ext>
            </a:extLst>
          </p:cNvPr>
          <p:cNvSpPr>
            <a:spLocks noGrp="1"/>
          </p:cNvSpPr>
          <p:nvPr>
            <p:ph idx="4294967295"/>
          </p:nvPr>
        </p:nvSpPr>
        <p:spPr>
          <a:xfrm>
            <a:off x="1752600" y="1085916"/>
            <a:ext cx="8686799" cy="4351338"/>
          </a:xfrm>
        </p:spPr>
        <p:txBody>
          <a:bodyPr>
            <a:normAutofit/>
          </a:bodyPr>
          <a:lstStyle/>
          <a:p>
            <a:r>
              <a:rPr lang="en-US" sz="3200" b="1" dirty="0"/>
              <a:t>DEFINE CONTINUING SURGICAL MANAGEMENT</a:t>
            </a:r>
          </a:p>
          <a:p>
            <a:r>
              <a:rPr lang="en-US" sz="3200" b="1" dirty="0"/>
              <a:t>DEFINE SOFT TISSUE STRUCTURES</a:t>
            </a:r>
          </a:p>
          <a:p>
            <a:r>
              <a:rPr lang="en-US" sz="3200" b="1" dirty="0"/>
              <a:t>IDENTIFY SOFT TISSUE INJURIES OR ABNORMALITIES</a:t>
            </a:r>
          </a:p>
          <a:p>
            <a:r>
              <a:rPr lang="en-US" sz="3200" b="1" dirty="0"/>
              <a:t>CALCULATE DURATION</a:t>
            </a:r>
          </a:p>
          <a:p>
            <a:r>
              <a:rPr lang="en-US" sz="3200" b="1" dirty="0"/>
              <a:t>DEFINE MAXIMUM MEDICAL BENEFIT</a:t>
            </a:r>
          </a:p>
          <a:p>
            <a:r>
              <a:rPr lang="en-US" sz="3200" b="1" dirty="0"/>
              <a:t>SHOW EXEMPLARY CASES</a:t>
            </a:r>
          </a:p>
        </p:txBody>
      </p:sp>
      <p:sp>
        <p:nvSpPr>
          <p:cNvPr id="4" name="Rectangle 3">
            <a:extLst>
              <a:ext uri="{FF2B5EF4-FFF2-40B4-BE49-F238E27FC236}">
                <a16:creationId xmlns:a16="http://schemas.microsoft.com/office/drawing/2014/main" id="{E2CFE6DC-B29E-6866-48A4-C29BA831B312}"/>
              </a:ext>
            </a:extLst>
          </p:cNvPr>
          <p:cNvSpPr/>
          <p:nvPr/>
        </p:nvSpPr>
        <p:spPr>
          <a:xfrm>
            <a:off x="0" y="137874"/>
            <a:ext cx="12274378" cy="830997"/>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4800" b="1" cap="none" spc="0" dirty="0">
                <a:ln/>
                <a:solidFill>
                  <a:srgbClr val="0000FF"/>
                </a:solidFill>
                <a:effectLst/>
              </a:rPr>
              <a:t>OBJECTIVES</a:t>
            </a:r>
          </a:p>
        </p:txBody>
      </p:sp>
    </p:spTree>
    <p:extLst>
      <p:ext uri="{BB962C8B-B14F-4D97-AF65-F5344CB8AC3E}">
        <p14:creationId xmlns:p14="http://schemas.microsoft.com/office/powerpoint/2010/main" val="39690930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tse2.mm.bing.net/th?id=OIP.6q3kmZoz3EG_nxC0FFedYQAAAA&amp;pid=Api&amp;P=0&amp;w=253&amp;h=16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62972" y="1491271"/>
            <a:ext cx="4723257" cy="3099054"/>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4419600" y="1066800"/>
            <a:ext cx="1295400" cy="838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5247992" y="3886200"/>
            <a:ext cx="914400" cy="914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6324600" y="830118"/>
            <a:ext cx="2895600" cy="914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7620000" y="3918527"/>
            <a:ext cx="1143000" cy="42487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2849381" y="4380244"/>
            <a:ext cx="4571999" cy="461665"/>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2400" b="1" dirty="0">
                <a:ln/>
              </a:rPr>
              <a:t>NORMAL DISC</a:t>
            </a:r>
          </a:p>
        </p:txBody>
      </p:sp>
      <p:sp>
        <p:nvSpPr>
          <p:cNvPr id="7" name="Rectangle 6"/>
          <p:cNvSpPr/>
          <p:nvPr/>
        </p:nvSpPr>
        <p:spPr>
          <a:xfrm>
            <a:off x="3581400" y="1143001"/>
            <a:ext cx="3124202" cy="461665"/>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2400" b="1" dirty="0">
                <a:ln/>
              </a:rPr>
              <a:t>NUCLEUS PULPOSUS</a:t>
            </a:r>
          </a:p>
        </p:txBody>
      </p:sp>
      <p:sp>
        <p:nvSpPr>
          <p:cNvPr id="8" name="Down Arrow 7"/>
          <p:cNvSpPr/>
          <p:nvPr/>
        </p:nvSpPr>
        <p:spPr>
          <a:xfrm>
            <a:off x="5067301" y="1625417"/>
            <a:ext cx="136161" cy="905317"/>
          </a:xfrm>
          <a:prstGeom prst="downArrow">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524000" y="2209802"/>
            <a:ext cx="2743200" cy="830997"/>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2400" b="1" dirty="0">
                <a:ln/>
              </a:rPr>
              <a:t>ANNULUS FIBROSUS</a:t>
            </a:r>
          </a:p>
        </p:txBody>
      </p:sp>
      <p:sp>
        <p:nvSpPr>
          <p:cNvPr id="10" name="Right Arrow 9"/>
          <p:cNvSpPr/>
          <p:nvPr/>
        </p:nvSpPr>
        <p:spPr>
          <a:xfrm>
            <a:off x="3810000" y="2540835"/>
            <a:ext cx="685800" cy="106473"/>
          </a:xfrm>
          <a:prstGeom prst="rightArrow">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5902245" y="4343400"/>
            <a:ext cx="4578510" cy="461665"/>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2400" b="1" dirty="0">
                <a:ln/>
              </a:rPr>
              <a:t>HERNIATED DISC</a:t>
            </a:r>
          </a:p>
        </p:txBody>
      </p:sp>
      <p:sp>
        <p:nvSpPr>
          <p:cNvPr id="12" name="Right Arrow 11"/>
          <p:cNvSpPr/>
          <p:nvPr/>
        </p:nvSpPr>
        <p:spPr>
          <a:xfrm rot="16200000">
            <a:off x="7494353" y="3859448"/>
            <a:ext cx="1089498" cy="76203"/>
          </a:xfrm>
          <a:prstGeom prst="rightArrow">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156520" y="264510"/>
            <a:ext cx="11920150" cy="584775"/>
          </a:xfrm>
          <a:prstGeom prst="rect">
            <a:avLst/>
          </a:prstGeom>
          <a:solidFill>
            <a:schemeClr val="bg1"/>
          </a:solidFill>
          <a:ln w="28575">
            <a:solidFill>
              <a:schemeClr val="bg1"/>
            </a:solidFill>
          </a:ln>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3200" b="1" dirty="0">
                <a:ln/>
                <a:solidFill>
                  <a:srgbClr val="0000FF"/>
                </a:solidFill>
              </a:rPr>
              <a:t>EXAMPLE 4:  HERNIATED NUCLEUS PULPOSUS (HNP)</a:t>
            </a:r>
          </a:p>
        </p:txBody>
      </p:sp>
      <p:sp>
        <p:nvSpPr>
          <p:cNvPr id="14" name="Rectangle 13"/>
          <p:cNvSpPr/>
          <p:nvPr/>
        </p:nvSpPr>
        <p:spPr>
          <a:xfrm>
            <a:off x="5902246" y="4688607"/>
            <a:ext cx="4578509" cy="369332"/>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b="1" dirty="0">
                <a:ln/>
              </a:rPr>
              <a:t>(COMPRESSING NERVE ROOT)</a:t>
            </a:r>
          </a:p>
        </p:txBody>
      </p:sp>
      <p:sp>
        <p:nvSpPr>
          <p:cNvPr id="15" name="Rectangle 14"/>
          <p:cNvSpPr/>
          <p:nvPr/>
        </p:nvSpPr>
        <p:spPr>
          <a:xfrm>
            <a:off x="5067300" y="4026053"/>
            <a:ext cx="1790700" cy="400110"/>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2000" b="1" dirty="0">
                <a:ln/>
              </a:rPr>
              <a:t>NERVE ROOT</a:t>
            </a:r>
          </a:p>
        </p:txBody>
      </p:sp>
      <p:sp>
        <p:nvSpPr>
          <p:cNvPr id="16" name="Right Arrow 15"/>
          <p:cNvSpPr/>
          <p:nvPr/>
        </p:nvSpPr>
        <p:spPr>
          <a:xfrm rot="16200000" flipV="1">
            <a:off x="5371591" y="3674778"/>
            <a:ext cx="822274" cy="85490"/>
          </a:xfrm>
          <a:prstGeom prst="rightArrow">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0AEB12CC-A5FB-4E5B-AF15-F249D88C5264}"/>
              </a:ext>
            </a:extLst>
          </p:cNvPr>
          <p:cNvSpPr/>
          <p:nvPr/>
        </p:nvSpPr>
        <p:spPr>
          <a:xfrm>
            <a:off x="0" y="5515655"/>
            <a:ext cx="12192000" cy="523220"/>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2800" b="1" dirty="0">
                <a:ln/>
                <a:solidFill>
                  <a:srgbClr val="0000FF"/>
                </a:solidFill>
              </a:rPr>
              <a:t>(INTERVERTEBRAL DISC  IS A </a:t>
            </a:r>
            <a:r>
              <a:rPr lang="en-US" sz="2800" b="1" dirty="0">
                <a:ln/>
                <a:solidFill>
                  <a:srgbClr val="FF0000"/>
                </a:solidFill>
              </a:rPr>
              <a:t>FIBROCARTILAGENOUS</a:t>
            </a:r>
            <a:r>
              <a:rPr lang="en-US" sz="2800" b="1" dirty="0">
                <a:ln/>
                <a:solidFill>
                  <a:srgbClr val="0000FF"/>
                </a:solidFill>
              </a:rPr>
              <a:t> STRUCTURE)</a:t>
            </a:r>
          </a:p>
        </p:txBody>
      </p:sp>
    </p:spTree>
    <p:extLst>
      <p:ext uri="{BB962C8B-B14F-4D97-AF65-F5344CB8AC3E}">
        <p14:creationId xmlns:p14="http://schemas.microsoft.com/office/powerpoint/2010/main" val="14121717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88973" y="107093"/>
            <a:ext cx="7239000" cy="523220"/>
          </a:xfrm>
          <a:prstGeom prst="rect">
            <a:avLst/>
          </a:prstGeom>
          <a:solidFill>
            <a:schemeClr val="bg1"/>
          </a:solidFill>
          <a:ln w="28575">
            <a:solidFill>
              <a:schemeClr val="bg1"/>
            </a:solidFill>
          </a:ln>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2800" b="1" dirty="0">
                <a:ln/>
                <a:solidFill>
                  <a:srgbClr val="0000FF"/>
                </a:solidFill>
              </a:rPr>
              <a:t>HNP OF THE LSS EQUALS LISTING 1.21 </a:t>
            </a:r>
          </a:p>
        </p:txBody>
      </p:sp>
      <p:sp>
        <p:nvSpPr>
          <p:cNvPr id="4" name="Content Placeholder 3"/>
          <p:cNvSpPr>
            <a:spLocks noGrp="1"/>
          </p:cNvSpPr>
          <p:nvPr>
            <p:ph idx="4294967295"/>
          </p:nvPr>
        </p:nvSpPr>
        <p:spPr>
          <a:xfrm>
            <a:off x="650788" y="630313"/>
            <a:ext cx="11195222" cy="4602163"/>
          </a:xfrm>
        </p:spPr>
        <p:txBody>
          <a:bodyPr>
            <a:noAutofit/>
          </a:bodyPr>
          <a:lstStyle/>
          <a:p>
            <a:pPr marL="0" indent="0">
              <a:buNone/>
            </a:pPr>
            <a:r>
              <a:rPr lang="en-US" sz="1800" b="1" dirty="0">
                <a:solidFill>
                  <a:srgbClr val="0000FF"/>
                </a:solidFill>
              </a:rPr>
              <a:t>DAY 1:  </a:t>
            </a:r>
            <a:r>
              <a:rPr lang="en-US" sz="1800" b="1" dirty="0"/>
              <a:t>51-YEAR-OLD MAN PRESENTING WITH LBP AFTER INJURING HIS BACK AT WORK.  MRI SHOWS AN HNP AT L5-S1</a:t>
            </a:r>
          </a:p>
          <a:p>
            <a:pPr marL="0" indent="0">
              <a:buNone/>
            </a:pPr>
            <a:endParaRPr lang="en-US" sz="1800" b="1" dirty="0"/>
          </a:p>
          <a:p>
            <a:pPr marL="0" indent="0">
              <a:buNone/>
            </a:pPr>
            <a:r>
              <a:rPr lang="en-US" sz="1800" b="1" dirty="0">
                <a:solidFill>
                  <a:srgbClr val="0000FF"/>
                </a:solidFill>
              </a:rPr>
              <a:t>3 MONTHS POST-INJURY:  </a:t>
            </a:r>
            <a:r>
              <a:rPr lang="en-US" sz="1800" b="1" dirty="0"/>
              <a:t>SYMPTOMS HAVE FAILED TO RESPOND </a:t>
            </a:r>
            <a:r>
              <a:rPr lang="en-US" sz="1800" b="1" dirty="0">
                <a:solidFill>
                  <a:srgbClr val="0000FF"/>
                </a:solidFill>
              </a:rPr>
              <a:t>TO CONSERVATIVE MANAGEMENT, </a:t>
            </a:r>
            <a:r>
              <a:rPr lang="en-US" sz="1800" b="1" dirty="0"/>
              <a:t>INCLUDING PHARMACOTHERAPY, FORMAL PHYSICAL THERAPY, CHIROPRACTIC MANIPULATIONS, AND ACUPUNCTURE</a:t>
            </a:r>
          </a:p>
          <a:p>
            <a:pPr marL="0" indent="0">
              <a:buNone/>
            </a:pPr>
            <a:endParaRPr lang="en-US" sz="1800" b="1" dirty="0"/>
          </a:p>
          <a:p>
            <a:pPr marL="0" indent="0">
              <a:buNone/>
            </a:pPr>
            <a:r>
              <a:rPr lang="en-US" sz="1800" b="1" dirty="0"/>
              <a:t>LESI’S X 3 AT WEEKLY INTERVALS WITHOUT BENEFIT</a:t>
            </a:r>
          </a:p>
          <a:p>
            <a:pPr marL="0" indent="0">
              <a:buNone/>
            </a:pPr>
            <a:endParaRPr lang="en-US" sz="1800" b="1" dirty="0"/>
          </a:p>
          <a:p>
            <a:pPr marL="0" indent="0">
              <a:buNone/>
            </a:pPr>
            <a:r>
              <a:rPr lang="en-US" sz="1800" b="1" dirty="0">
                <a:solidFill>
                  <a:srgbClr val="0000FF"/>
                </a:solidFill>
              </a:rPr>
              <a:t>DISKECTOMY WITHOUT FUSION AT 6 MONTHS POST-INJURY </a:t>
            </a:r>
            <a:r>
              <a:rPr lang="en-US" sz="1800" b="1" dirty="0"/>
              <a:t>WITH PERSISTENT PAIN</a:t>
            </a:r>
          </a:p>
          <a:p>
            <a:pPr marL="0" indent="0">
              <a:buNone/>
            </a:pPr>
            <a:endParaRPr lang="en-US" sz="1800" b="1" dirty="0"/>
          </a:p>
          <a:p>
            <a:pPr marL="0" indent="0">
              <a:buNone/>
            </a:pPr>
            <a:r>
              <a:rPr lang="en-US" sz="1800" b="1" dirty="0"/>
              <a:t>DECOMPRESSION AND FUSION AT 9 MONTHS POST-INJURY.  ESTIMATED TIME FOR POST-OPERATIVE RECOVERY AND THE ACHIEVEMENT OF MAXIMUM MEDICAL BENEFIT IS 6 MONTHS, HENCE </a:t>
            </a:r>
            <a:r>
              <a:rPr lang="en-US" sz="1800" b="1" dirty="0">
                <a:solidFill>
                  <a:srgbClr val="FF0000"/>
                </a:solidFill>
              </a:rPr>
              <a:t>DISABILITY IS EXPECTED TO EXCEED 12 MONTHS POST ONSET</a:t>
            </a:r>
            <a:r>
              <a:rPr lang="en-US" sz="1800" b="1" dirty="0"/>
              <a:t>.</a:t>
            </a:r>
          </a:p>
          <a:p>
            <a:endParaRPr lang="en-US" sz="1800" b="1" dirty="0"/>
          </a:p>
          <a:p>
            <a:pPr marL="0" indent="0">
              <a:buNone/>
            </a:pPr>
            <a:r>
              <a:rPr lang="en-US" sz="1800" b="1" dirty="0">
                <a:solidFill>
                  <a:srgbClr val="0000FF"/>
                </a:solidFill>
              </a:rPr>
              <a:t>CLAIMANT UNDER CONTINUING SURGICAL MANAGEMENT </a:t>
            </a:r>
            <a:r>
              <a:rPr lang="en-US" sz="1800" b="1" dirty="0"/>
              <a:t>FOR HIS BACK INJURY WITH THE EXPECTATION THAT DISABILITY WILL LAST OVER 12 MONTHS POST-ONSET.  IMPAIRMENT IS MOST CLOSELY ANALOGOUS TO LISTING 1.21 AND IS FOUND MEDICALLY EQUIVALENT.  </a:t>
            </a:r>
            <a:r>
              <a:rPr lang="en-US" sz="1800" b="1" dirty="0">
                <a:solidFill>
                  <a:srgbClr val="FF0000"/>
                </a:solidFill>
              </a:rPr>
              <a:t>THE ONLY DISTINGUISHING FACTOR IS THAT INJURY WAS TO FIBROCARTILAGENOUS STRUCTURES AS OPPOSED TO SOFT-TISSUE.</a:t>
            </a:r>
          </a:p>
        </p:txBody>
      </p:sp>
    </p:spTree>
    <p:extLst>
      <p:ext uri="{BB962C8B-B14F-4D97-AF65-F5344CB8AC3E}">
        <p14:creationId xmlns:p14="http://schemas.microsoft.com/office/powerpoint/2010/main" val="15631783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0746" y="1394254"/>
            <a:ext cx="11318789" cy="4524315"/>
          </a:xfrm>
          <a:prstGeom prst="rect">
            <a:avLst/>
          </a:prstGeom>
          <a:ln>
            <a:solidFill>
              <a:schemeClr val="tx1"/>
            </a:solidFill>
          </a:ln>
        </p:spPr>
        <p:txBody>
          <a:bodyPr wrap="square">
            <a:spAutoFit/>
          </a:bodyPr>
          <a:lstStyle/>
          <a:p>
            <a:r>
              <a:rPr lang="en-US" sz="2400" b="1" dirty="0">
                <a:solidFill>
                  <a:srgbClr val="000000"/>
                </a:solidFill>
                <a:latin typeface="Tahoma" panose="020B0604030504040204" pitchFamily="34" charset="0"/>
                <a:ea typeface="Calibri" panose="020F0502020204030204" pitchFamily="34" charset="0"/>
              </a:rPr>
              <a:t>An injury to </a:t>
            </a:r>
            <a:r>
              <a:rPr lang="en-US" sz="2400" b="1" dirty="0" err="1">
                <a:solidFill>
                  <a:srgbClr val="0000FF"/>
                </a:solidFill>
                <a:latin typeface="Tahoma" panose="020B0604030504040204" pitchFamily="34" charset="0"/>
                <a:ea typeface="Calibri" panose="020F0502020204030204" pitchFamily="34" charset="0"/>
              </a:rPr>
              <a:t>fibrocartilagenous</a:t>
            </a:r>
            <a:r>
              <a:rPr lang="en-US" sz="2400" b="1" dirty="0">
                <a:solidFill>
                  <a:srgbClr val="0000FF"/>
                </a:solidFill>
                <a:latin typeface="Tahoma" panose="020B0604030504040204" pitchFamily="34" charset="0"/>
                <a:ea typeface="Calibri" panose="020F0502020204030204" pitchFamily="34" charset="0"/>
              </a:rPr>
              <a:t> structures</a:t>
            </a:r>
            <a:r>
              <a:rPr lang="en-US" sz="2400" b="1" dirty="0">
                <a:solidFill>
                  <a:srgbClr val="000000"/>
                </a:solidFill>
                <a:latin typeface="Tahoma" panose="020B0604030504040204" pitchFamily="34" charset="0"/>
                <a:ea typeface="Calibri" panose="020F0502020204030204" pitchFamily="34" charset="0"/>
              </a:rPr>
              <a:t>, such as intervertebral discs, that requires continuing surgical management does not have to be evaluated under 1.15. It could be evaluated under 1.21, because </a:t>
            </a:r>
            <a:r>
              <a:rPr lang="en-US" sz="2400" b="1" dirty="0" err="1">
                <a:latin typeface="Tahoma" panose="020B0604030504040204" pitchFamily="34" charset="0"/>
                <a:ea typeface="Calibri" panose="020F0502020204030204" pitchFamily="34" charset="0"/>
              </a:rPr>
              <a:t>fibrocartilagenous</a:t>
            </a:r>
            <a:r>
              <a:rPr lang="en-US" sz="2400" b="1" dirty="0">
                <a:latin typeface="Tahoma" panose="020B0604030504040204" pitchFamily="34" charset="0"/>
                <a:ea typeface="Calibri" panose="020F0502020204030204" pitchFamily="34" charset="0"/>
              </a:rPr>
              <a:t> structures are, as the name implies, made of cartilage and white fibrous material. </a:t>
            </a:r>
            <a:r>
              <a:rPr lang="en-US" sz="2400" b="1" dirty="0">
                <a:solidFill>
                  <a:srgbClr val="0000FF"/>
                </a:solidFill>
                <a:latin typeface="Tahoma" panose="020B0604030504040204" pitchFamily="34" charset="0"/>
                <a:ea typeface="Calibri" panose="020F0502020204030204" pitchFamily="34" charset="0"/>
              </a:rPr>
              <a:t>They are not part of the bony skeleton. </a:t>
            </a:r>
            <a:r>
              <a:rPr lang="en-US" sz="2400" b="1" dirty="0">
                <a:latin typeface="Tahoma" panose="020B0604030504040204" pitchFamily="34" charset="0"/>
                <a:ea typeface="Calibri" panose="020F0502020204030204" pitchFamily="34" charset="0"/>
              </a:rPr>
              <a:t>This type of cartilage is made up of collagen, which is also a component of skin and fibrocartilage is flexible, like skin. It’s somewhat </a:t>
            </a:r>
            <a:r>
              <a:rPr lang="en-US" sz="2400" b="1" dirty="0">
                <a:solidFill>
                  <a:srgbClr val="0000FF"/>
                </a:solidFill>
                <a:latin typeface="Tahoma" panose="020B0604030504040204" pitchFamily="34" charset="0"/>
                <a:ea typeface="Calibri" panose="020F0502020204030204" pitchFamily="34" charset="0"/>
              </a:rPr>
              <a:t>similar to a ligament</a:t>
            </a:r>
            <a:r>
              <a:rPr lang="en-US" sz="2400" b="1" dirty="0">
                <a:latin typeface="Tahoma" panose="020B0604030504040204" pitchFamily="34" charset="0"/>
                <a:ea typeface="Calibri" panose="020F0502020204030204" pitchFamily="34" charset="0"/>
              </a:rPr>
              <a:t>, which we could also consider under  1.21. </a:t>
            </a:r>
            <a:r>
              <a:rPr lang="en-US" sz="2400" b="1" u="sng" dirty="0">
                <a:latin typeface="Tahoma" panose="020B0604030504040204" pitchFamily="34" charset="0"/>
                <a:ea typeface="Calibri" panose="020F0502020204030204" pitchFamily="34" charset="0"/>
              </a:rPr>
              <a:t>While it may not “meet”  1.21, as long as all requirements of 1.21 and 1.00L AND 1.00O are met - except </a:t>
            </a:r>
            <a:r>
              <a:rPr lang="en-US" sz="2400" b="1" u="sng" dirty="0">
                <a:solidFill>
                  <a:srgbClr val="0000FF"/>
                </a:solidFill>
                <a:latin typeface="Tahoma" panose="020B0604030504040204" pitchFamily="34" charset="0"/>
                <a:ea typeface="Calibri" panose="020F0502020204030204" pitchFamily="34" charset="0"/>
              </a:rPr>
              <a:t>replacing “soft tissue” with “</a:t>
            </a:r>
            <a:r>
              <a:rPr lang="en-US" sz="2400" b="1" u="sng" dirty="0" err="1">
                <a:solidFill>
                  <a:srgbClr val="0000FF"/>
                </a:solidFill>
                <a:latin typeface="Tahoma" panose="020B0604030504040204" pitchFamily="34" charset="0"/>
                <a:ea typeface="Calibri" panose="020F0502020204030204" pitchFamily="34" charset="0"/>
              </a:rPr>
              <a:t>fibrocartilagenous</a:t>
            </a:r>
            <a:r>
              <a:rPr lang="en-US" sz="2400" b="1" u="sng" dirty="0">
                <a:solidFill>
                  <a:srgbClr val="0000FF"/>
                </a:solidFill>
                <a:latin typeface="Tahoma" panose="020B0604030504040204" pitchFamily="34" charset="0"/>
                <a:ea typeface="Calibri" panose="020F0502020204030204" pitchFamily="34" charset="0"/>
              </a:rPr>
              <a:t> structures” - the condition would certainly equal LISTING 1.21.</a:t>
            </a:r>
            <a:endParaRPr lang="en-US" sz="2400" b="1" dirty="0">
              <a:solidFill>
                <a:srgbClr val="0000FF"/>
              </a:solidFill>
              <a:latin typeface="Calibri" panose="020F0502020204030204" pitchFamily="34" charset="0"/>
              <a:ea typeface="Calibri" panose="020F0502020204030204" pitchFamily="34" charset="0"/>
            </a:endParaRPr>
          </a:p>
          <a:p>
            <a:r>
              <a:rPr lang="en-US" sz="2400" b="1" dirty="0">
                <a:solidFill>
                  <a:srgbClr val="0000FF"/>
                </a:solidFill>
                <a:latin typeface="Tahoma" panose="020B0604030504040204" pitchFamily="34" charset="0"/>
                <a:ea typeface="Calibri" panose="020F0502020204030204" pitchFamily="34" charset="0"/>
              </a:rPr>
              <a:t> </a:t>
            </a:r>
            <a:endParaRPr lang="en-US" sz="2400" b="1" dirty="0">
              <a:solidFill>
                <a:srgbClr val="0000FF"/>
              </a:solidFill>
              <a:latin typeface="Calibri" panose="020F0502020204030204" pitchFamily="34" charset="0"/>
              <a:ea typeface="Calibri" panose="020F0502020204030204" pitchFamily="34" charset="0"/>
            </a:endParaRPr>
          </a:p>
        </p:txBody>
      </p:sp>
      <p:sp>
        <p:nvSpPr>
          <p:cNvPr id="3" name="Rectangle 2"/>
          <p:cNvSpPr/>
          <p:nvPr/>
        </p:nvSpPr>
        <p:spPr>
          <a:xfrm>
            <a:off x="2753498" y="194876"/>
            <a:ext cx="6460836" cy="1077218"/>
          </a:xfrm>
          <a:prstGeom prst="rect">
            <a:avLst/>
          </a:prstGeom>
          <a:solidFill>
            <a:schemeClr val="bg1"/>
          </a:solidFill>
          <a:ln w="28575">
            <a:solidFill>
              <a:schemeClr val="bg1"/>
            </a:solidFill>
          </a:ln>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4000" b="1" dirty="0">
                <a:ln/>
                <a:solidFill>
                  <a:srgbClr val="0000FF"/>
                </a:solidFill>
              </a:rPr>
              <a:t>RESPONSE FROM OMP</a:t>
            </a:r>
          </a:p>
          <a:p>
            <a:pPr algn="ctr"/>
            <a:r>
              <a:rPr lang="en-US" sz="2400" b="1" dirty="0">
                <a:ln/>
                <a:solidFill>
                  <a:srgbClr val="0000FF"/>
                </a:solidFill>
              </a:rPr>
              <a:t>(OFFICE OF MANAGEMENT AND BUDGET)</a:t>
            </a:r>
            <a:endParaRPr lang="en-US" sz="4800" b="1" dirty="0">
              <a:ln/>
              <a:solidFill>
                <a:srgbClr val="0000FF"/>
              </a:solidFill>
            </a:endParaRPr>
          </a:p>
        </p:txBody>
      </p:sp>
    </p:spTree>
    <p:extLst>
      <p:ext uri="{BB962C8B-B14F-4D97-AF65-F5344CB8AC3E}">
        <p14:creationId xmlns:p14="http://schemas.microsoft.com/office/powerpoint/2010/main" val="32396452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C722CA6-7879-FF77-BC18-899ED4B87D21}"/>
              </a:ext>
            </a:extLst>
          </p:cNvPr>
          <p:cNvSpPr/>
          <p:nvPr/>
        </p:nvSpPr>
        <p:spPr>
          <a:xfrm>
            <a:off x="0" y="229335"/>
            <a:ext cx="12192000" cy="769441"/>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4400" b="1" cap="none" spc="0" dirty="0">
                <a:ln/>
                <a:solidFill>
                  <a:srgbClr val="0000FF"/>
                </a:solidFill>
                <a:effectLst/>
              </a:rPr>
              <a:t>EXAMPLE 5:  BURNS</a:t>
            </a:r>
          </a:p>
        </p:txBody>
      </p:sp>
      <p:sp>
        <p:nvSpPr>
          <p:cNvPr id="6" name="Content Placeholder 5">
            <a:extLst>
              <a:ext uri="{FF2B5EF4-FFF2-40B4-BE49-F238E27FC236}">
                <a16:creationId xmlns:a16="http://schemas.microsoft.com/office/drawing/2014/main" id="{BEE80FE5-6E96-21D9-F57B-5982697B34B9}"/>
              </a:ext>
            </a:extLst>
          </p:cNvPr>
          <p:cNvSpPr>
            <a:spLocks noGrp="1"/>
          </p:cNvSpPr>
          <p:nvPr>
            <p:ph idx="4294967295"/>
          </p:nvPr>
        </p:nvSpPr>
        <p:spPr>
          <a:xfrm>
            <a:off x="1526579" y="1317837"/>
            <a:ext cx="9792210" cy="4351338"/>
          </a:xfrm>
        </p:spPr>
        <p:txBody>
          <a:bodyPr>
            <a:normAutofit/>
          </a:bodyPr>
          <a:lstStyle/>
          <a:p>
            <a:r>
              <a:rPr lang="en-US" sz="3600" b="1" dirty="0">
                <a:solidFill>
                  <a:srgbClr val="FF0000"/>
                </a:solidFill>
              </a:rPr>
              <a:t>FIRST DEGREE</a:t>
            </a:r>
            <a:r>
              <a:rPr lang="en-US" sz="3600" b="1" dirty="0"/>
              <a:t>:  SUPERFICIAL  SKIN BURN.      </a:t>
            </a:r>
          </a:p>
          <a:p>
            <a:pPr marL="0" indent="0">
              <a:buNone/>
            </a:pPr>
            <a:r>
              <a:rPr lang="en-US" sz="3600" b="1" dirty="0"/>
              <a:t>                               EXAMPLE = SUNBURN</a:t>
            </a:r>
          </a:p>
          <a:p>
            <a:endParaRPr lang="en-US" sz="3600" b="1" dirty="0"/>
          </a:p>
          <a:p>
            <a:r>
              <a:rPr lang="en-US" sz="3600" b="1" dirty="0">
                <a:solidFill>
                  <a:srgbClr val="FF0000"/>
                </a:solidFill>
              </a:rPr>
              <a:t>SECOND DEGREE</a:t>
            </a:r>
            <a:r>
              <a:rPr lang="en-US" sz="3600" b="1" dirty="0"/>
              <a:t>:  PARTIAL THICKNESS SKIN       </a:t>
            </a:r>
          </a:p>
          <a:p>
            <a:pPr marL="0" indent="0">
              <a:buNone/>
            </a:pPr>
            <a:r>
              <a:rPr lang="en-US" sz="3600" b="1" dirty="0"/>
              <a:t>                                    BURN</a:t>
            </a:r>
          </a:p>
          <a:p>
            <a:endParaRPr lang="en-US" sz="3600" b="1" dirty="0"/>
          </a:p>
          <a:p>
            <a:r>
              <a:rPr lang="en-US" sz="3600" b="1" dirty="0">
                <a:solidFill>
                  <a:srgbClr val="FF0000"/>
                </a:solidFill>
              </a:rPr>
              <a:t>THIRD DEGREE</a:t>
            </a:r>
            <a:r>
              <a:rPr lang="en-US" sz="3600" b="1" dirty="0"/>
              <a:t>:  FULL THICKNESS SKIN BURN</a:t>
            </a:r>
          </a:p>
        </p:txBody>
      </p:sp>
    </p:spTree>
    <p:extLst>
      <p:ext uri="{BB962C8B-B14F-4D97-AF65-F5344CB8AC3E}">
        <p14:creationId xmlns:p14="http://schemas.microsoft.com/office/powerpoint/2010/main" val="3301498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Diagram&#10;&#10;Description automatically generated">
            <a:extLst>
              <a:ext uri="{FF2B5EF4-FFF2-40B4-BE49-F238E27FC236}">
                <a16:creationId xmlns:a16="http://schemas.microsoft.com/office/drawing/2014/main" id="{A30452C1-448B-48BC-D17A-E3CC44AB80E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86560" y="121127"/>
            <a:ext cx="8625840" cy="6615746"/>
          </a:xfrm>
          <a:prstGeom prst="rect">
            <a:avLst/>
          </a:prstGeom>
        </p:spPr>
      </p:pic>
      <p:sp>
        <p:nvSpPr>
          <p:cNvPr id="2" name="Rectangle 1">
            <a:extLst>
              <a:ext uri="{FF2B5EF4-FFF2-40B4-BE49-F238E27FC236}">
                <a16:creationId xmlns:a16="http://schemas.microsoft.com/office/drawing/2014/main" id="{B357D977-83CA-1C5F-4BD6-39160E4B3321}"/>
              </a:ext>
            </a:extLst>
          </p:cNvPr>
          <p:cNvSpPr/>
          <p:nvPr/>
        </p:nvSpPr>
        <p:spPr>
          <a:xfrm>
            <a:off x="1738184" y="5604135"/>
            <a:ext cx="9382897" cy="1173893"/>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F9CE22EF-BB94-2FF2-9A81-3514BF4A49F6}"/>
              </a:ext>
            </a:extLst>
          </p:cNvPr>
          <p:cNvSpPr/>
          <p:nvPr/>
        </p:nvSpPr>
        <p:spPr>
          <a:xfrm>
            <a:off x="1686560" y="5604135"/>
            <a:ext cx="9805224" cy="523220"/>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2800" b="1" cap="none" spc="0" dirty="0">
                <a:ln/>
                <a:effectLst/>
              </a:rPr>
              <a:t>1 = EPIDERMIS             2 = DERMIS       3 = SUBCUTANEOUS TISSUE</a:t>
            </a:r>
          </a:p>
        </p:txBody>
      </p:sp>
      <p:sp>
        <p:nvSpPr>
          <p:cNvPr id="5" name="Rectangle 4">
            <a:extLst>
              <a:ext uri="{FF2B5EF4-FFF2-40B4-BE49-F238E27FC236}">
                <a16:creationId xmlns:a16="http://schemas.microsoft.com/office/drawing/2014/main" id="{DC78A117-89FA-C492-DCC3-80863F41ED83}"/>
              </a:ext>
            </a:extLst>
          </p:cNvPr>
          <p:cNvSpPr/>
          <p:nvPr/>
        </p:nvSpPr>
        <p:spPr>
          <a:xfrm>
            <a:off x="980303" y="0"/>
            <a:ext cx="10140778" cy="91440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 name="Rectangle 5">
            <a:extLst>
              <a:ext uri="{FF2B5EF4-FFF2-40B4-BE49-F238E27FC236}">
                <a16:creationId xmlns:a16="http://schemas.microsoft.com/office/drawing/2014/main" id="{75001BEA-2D48-C0A8-846D-EFCFE7CD4580}"/>
              </a:ext>
            </a:extLst>
          </p:cNvPr>
          <p:cNvSpPr/>
          <p:nvPr/>
        </p:nvSpPr>
        <p:spPr>
          <a:xfrm>
            <a:off x="1308992" y="378941"/>
            <a:ext cx="9260154" cy="523220"/>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2800" b="1" cap="none" spc="0" dirty="0">
                <a:ln/>
                <a:effectLst/>
              </a:rPr>
              <a:t>   FIRST DEGREE           SECOND DEGREE         THIRD DEGREE</a:t>
            </a:r>
          </a:p>
        </p:txBody>
      </p:sp>
      <p:sp>
        <p:nvSpPr>
          <p:cNvPr id="7" name="Rectangle 6">
            <a:extLst>
              <a:ext uri="{FF2B5EF4-FFF2-40B4-BE49-F238E27FC236}">
                <a16:creationId xmlns:a16="http://schemas.microsoft.com/office/drawing/2014/main" id="{DA088FCB-073A-9D1A-4813-8C280D92F3C1}"/>
              </a:ext>
            </a:extLst>
          </p:cNvPr>
          <p:cNvSpPr/>
          <p:nvPr/>
        </p:nvSpPr>
        <p:spPr>
          <a:xfrm>
            <a:off x="4407244" y="4349578"/>
            <a:ext cx="329514" cy="91440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76106C13-786B-F78E-46F5-50F8D866EA2F}"/>
              </a:ext>
            </a:extLst>
          </p:cNvPr>
          <p:cNvSpPr/>
          <p:nvPr/>
        </p:nvSpPr>
        <p:spPr>
          <a:xfrm flipH="1">
            <a:off x="4366055" y="4203701"/>
            <a:ext cx="411891" cy="461665"/>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2400" b="1" cap="none" spc="0" dirty="0">
                <a:ln/>
                <a:effectLst/>
              </a:rPr>
              <a:t>1</a:t>
            </a:r>
          </a:p>
        </p:txBody>
      </p:sp>
      <p:sp>
        <p:nvSpPr>
          <p:cNvPr id="9" name="Rectangle 8">
            <a:extLst>
              <a:ext uri="{FF2B5EF4-FFF2-40B4-BE49-F238E27FC236}">
                <a16:creationId xmlns:a16="http://schemas.microsoft.com/office/drawing/2014/main" id="{15008C61-99A0-E051-E945-162D9027156F}"/>
              </a:ext>
            </a:extLst>
          </p:cNvPr>
          <p:cNvSpPr/>
          <p:nvPr/>
        </p:nvSpPr>
        <p:spPr>
          <a:xfrm>
            <a:off x="3978876" y="4572000"/>
            <a:ext cx="1161535" cy="461665"/>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2400" b="1" cap="none" spc="0" dirty="0">
                <a:ln/>
                <a:effectLst/>
              </a:rPr>
              <a:t>2</a:t>
            </a:r>
          </a:p>
        </p:txBody>
      </p:sp>
      <p:sp>
        <p:nvSpPr>
          <p:cNvPr id="10" name="Rectangle 9">
            <a:extLst>
              <a:ext uri="{FF2B5EF4-FFF2-40B4-BE49-F238E27FC236}">
                <a16:creationId xmlns:a16="http://schemas.microsoft.com/office/drawing/2014/main" id="{60DCA9F5-513D-D4B9-5BBC-60B931BA97AA}"/>
              </a:ext>
            </a:extLst>
          </p:cNvPr>
          <p:cNvSpPr/>
          <p:nvPr/>
        </p:nvSpPr>
        <p:spPr>
          <a:xfrm flipH="1">
            <a:off x="3006810" y="4887788"/>
            <a:ext cx="3089189" cy="461665"/>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2400" b="1" cap="none" spc="0" dirty="0">
                <a:ln/>
                <a:effectLst/>
              </a:rPr>
              <a:t>3</a:t>
            </a:r>
          </a:p>
        </p:txBody>
      </p:sp>
      <p:sp>
        <p:nvSpPr>
          <p:cNvPr id="11" name="Rectangle 10">
            <a:extLst>
              <a:ext uri="{FF2B5EF4-FFF2-40B4-BE49-F238E27FC236}">
                <a16:creationId xmlns:a16="http://schemas.microsoft.com/office/drawing/2014/main" id="{145035CB-DA78-1B20-0B28-26C7E029C1EF}"/>
              </a:ext>
            </a:extLst>
          </p:cNvPr>
          <p:cNvSpPr/>
          <p:nvPr/>
        </p:nvSpPr>
        <p:spPr>
          <a:xfrm>
            <a:off x="7247375" y="4143632"/>
            <a:ext cx="370703" cy="126703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Rectangle 11">
            <a:extLst>
              <a:ext uri="{FF2B5EF4-FFF2-40B4-BE49-F238E27FC236}">
                <a16:creationId xmlns:a16="http://schemas.microsoft.com/office/drawing/2014/main" id="{C22602E9-389B-B01F-5892-3ED898D5C7C6}"/>
              </a:ext>
            </a:extLst>
          </p:cNvPr>
          <p:cNvSpPr/>
          <p:nvPr/>
        </p:nvSpPr>
        <p:spPr>
          <a:xfrm>
            <a:off x="6565556" y="4203702"/>
            <a:ext cx="1853514" cy="461665"/>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2400" b="1" cap="none" spc="0" dirty="0">
                <a:ln/>
                <a:effectLst/>
              </a:rPr>
              <a:t>1</a:t>
            </a:r>
          </a:p>
        </p:txBody>
      </p:sp>
      <p:sp>
        <p:nvSpPr>
          <p:cNvPr id="13" name="Rectangle 12">
            <a:extLst>
              <a:ext uri="{FF2B5EF4-FFF2-40B4-BE49-F238E27FC236}">
                <a16:creationId xmlns:a16="http://schemas.microsoft.com/office/drawing/2014/main" id="{D9A4700D-3897-2398-3649-46A96D2F8112}"/>
              </a:ext>
            </a:extLst>
          </p:cNvPr>
          <p:cNvSpPr/>
          <p:nvPr/>
        </p:nvSpPr>
        <p:spPr>
          <a:xfrm>
            <a:off x="5925921" y="4572000"/>
            <a:ext cx="3089189" cy="461665"/>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2400" b="1" cap="none" spc="0" dirty="0">
                <a:ln/>
                <a:effectLst/>
              </a:rPr>
              <a:t>2</a:t>
            </a:r>
          </a:p>
        </p:txBody>
      </p:sp>
      <p:sp>
        <p:nvSpPr>
          <p:cNvPr id="14" name="Rectangle 13">
            <a:extLst>
              <a:ext uri="{FF2B5EF4-FFF2-40B4-BE49-F238E27FC236}">
                <a16:creationId xmlns:a16="http://schemas.microsoft.com/office/drawing/2014/main" id="{F4EBB792-D7C6-97F7-47D9-048E523CE971}"/>
              </a:ext>
            </a:extLst>
          </p:cNvPr>
          <p:cNvSpPr/>
          <p:nvPr/>
        </p:nvSpPr>
        <p:spPr>
          <a:xfrm>
            <a:off x="5766486" y="4919144"/>
            <a:ext cx="3418704" cy="461665"/>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2400" b="1" cap="none" spc="0" dirty="0">
                <a:ln/>
                <a:effectLst/>
              </a:rPr>
              <a:t>3</a:t>
            </a:r>
          </a:p>
        </p:txBody>
      </p:sp>
    </p:spTree>
    <p:extLst>
      <p:ext uri="{BB962C8B-B14F-4D97-AF65-F5344CB8AC3E}">
        <p14:creationId xmlns:p14="http://schemas.microsoft.com/office/powerpoint/2010/main" val="34334038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Graphical user interface, text, application, chat or text message&#10;&#10;Description automatically generated">
            <a:extLst>
              <a:ext uri="{FF2B5EF4-FFF2-40B4-BE49-F238E27FC236}">
                <a16:creationId xmlns:a16="http://schemas.microsoft.com/office/drawing/2014/main" id="{A3D9D184-4E62-3353-B112-231941FA62E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81064" y="1379154"/>
            <a:ext cx="8470715" cy="4846320"/>
          </a:xfrm>
          <a:prstGeom prst="rect">
            <a:avLst/>
          </a:prstGeom>
        </p:spPr>
      </p:pic>
      <p:sp>
        <p:nvSpPr>
          <p:cNvPr id="7" name="Rectangle 6">
            <a:extLst>
              <a:ext uri="{FF2B5EF4-FFF2-40B4-BE49-F238E27FC236}">
                <a16:creationId xmlns:a16="http://schemas.microsoft.com/office/drawing/2014/main" id="{97D4A8F2-5483-B760-5988-4F19F38BDD62}"/>
              </a:ext>
            </a:extLst>
          </p:cNvPr>
          <p:cNvSpPr/>
          <p:nvPr/>
        </p:nvSpPr>
        <p:spPr>
          <a:xfrm>
            <a:off x="519729" y="340138"/>
            <a:ext cx="11152541" cy="584775"/>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3200" b="1" dirty="0">
                <a:ln/>
                <a:solidFill>
                  <a:srgbClr val="0066FF"/>
                </a:solidFill>
              </a:rPr>
              <a:t>SCARRING AND JOINT CONTRACTURE FOLLOWING BURN INJURY</a:t>
            </a:r>
            <a:endParaRPr lang="en-US" sz="3200" b="1" cap="none" spc="0" dirty="0">
              <a:ln/>
              <a:solidFill>
                <a:srgbClr val="0066FF"/>
              </a:solidFill>
              <a:effectLst/>
            </a:endParaRPr>
          </a:p>
        </p:txBody>
      </p:sp>
    </p:spTree>
    <p:extLst>
      <p:ext uri="{BB962C8B-B14F-4D97-AF65-F5344CB8AC3E}">
        <p14:creationId xmlns:p14="http://schemas.microsoft.com/office/powerpoint/2010/main" val="36071917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90209F4-E9E9-D819-ED4F-5D9FD935F506}"/>
              </a:ext>
            </a:extLst>
          </p:cNvPr>
          <p:cNvSpPr txBox="1"/>
          <p:nvPr/>
        </p:nvSpPr>
        <p:spPr>
          <a:xfrm>
            <a:off x="994300" y="1020054"/>
            <a:ext cx="10511161" cy="5262979"/>
          </a:xfrm>
          <a:prstGeom prst="rect">
            <a:avLst/>
          </a:prstGeom>
          <a:noFill/>
        </p:spPr>
        <p:txBody>
          <a:bodyPr wrap="square">
            <a:spAutoFit/>
          </a:bodyPr>
          <a:lstStyle/>
          <a:p>
            <a:r>
              <a:rPr lang="en-US" sz="2400" b="1" i="0" dirty="0">
                <a:solidFill>
                  <a:srgbClr val="222222"/>
                </a:solidFill>
                <a:effectLst/>
                <a:latin typeface="Arimo"/>
              </a:rPr>
              <a:t>25-year-old man S/P suicide attempt via </a:t>
            </a:r>
            <a:r>
              <a:rPr lang="en-US" sz="2400" b="1" i="0" dirty="0">
                <a:solidFill>
                  <a:srgbClr val="FF0000"/>
                </a:solidFill>
                <a:effectLst/>
                <a:latin typeface="Arimo"/>
              </a:rPr>
              <a:t>self-immolation</a:t>
            </a:r>
            <a:r>
              <a:rPr lang="en-US" sz="2400" b="1" i="0" dirty="0">
                <a:solidFill>
                  <a:srgbClr val="222222"/>
                </a:solidFill>
                <a:effectLst/>
                <a:latin typeface="Arimo"/>
              </a:rPr>
              <a:t> sustaining second and </a:t>
            </a:r>
            <a:r>
              <a:rPr lang="en-US" sz="2400" b="1" i="0" dirty="0">
                <a:solidFill>
                  <a:srgbClr val="FF0000"/>
                </a:solidFill>
                <a:effectLst/>
                <a:latin typeface="Arimo"/>
              </a:rPr>
              <a:t>third degree burns </a:t>
            </a:r>
            <a:r>
              <a:rPr lang="en-US" sz="2400" b="1" i="0" dirty="0">
                <a:solidFill>
                  <a:srgbClr val="222222"/>
                </a:solidFill>
                <a:effectLst/>
                <a:latin typeface="Arimo"/>
              </a:rPr>
              <a:t>to his face, torso, and BUE, </a:t>
            </a:r>
            <a:r>
              <a:rPr lang="en-US" sz="2400" b="1" i="0" dirty="0">
                <a:solidFill>
                  <a:srgbClr val="FF0000"/>
                </a:solidFill>
                <a:effectLst/>
                <a:latin typeface="Arimo"/>
              </a:rPr>
              <a:t>including his hands</a:t>
            </a:r>
            <a:r>
              <a:rPr lang="en-US" sz="2400" b="1" i="0" dirty="0">
                <a:solidFill>
                  <a:srgbClr val="222222"/>
                </a:solidFill>
                <a:effectLst/>
                <a:latin typeface="Arimo"/>
              </a:rPr>
              <a:t>. He was admitted to SHMC from 4/10/23 to 6/15/23 where he underwent multiple surgical procedures that included debridements and STSG. He underwent additional surgical procedures on 6/26/23 and 7/3/23. He is </a:t>
            </a:r>
            <a:r>
              <a:rPr lang="en-US" sz="2400" b="1" i="0" dirty="0">
                <a:solidFill>
                  <a:srgbClr val="FF0000"/>
                </a:solidFill>
                <a:effectLst/>
                <a:latin typeface="Arimo"/>
              </a:rPr>
              <a:t>currently receiving local wound care, formal physical therapy, and dynamic splinting. </a:t>
            </a:r>
            <a:r>
              <a:rPr lang="en-US" sz="2400" b="1" i="0" dirty="0">
                <a:effectLst/>
                <a:latin typeface="Arimo"/>
              </a:rPr>
              <a:t>Claimant will require</a:t>
            </a:r>
            <a:r>
              <a:rPr lang="en-US" sz="2400" b="1" i="0" dirty="0">
                <a:solidFill>
                  <a:srgbClr val="FF0000"/>
                </a:solidFill>
                <a:effectLst/>
                <a:latin typeface="Arimo"/>
              </a:rPr>
              <a:t> </a:t>
            </a:r>
            <a:r>
              <a:rPr lang="en-US" sz="2400" b="1" i="0" dirty="0">
                <a:solidFill>
                  <a:srgbClr val="222222"/>
                </a:solidFill>
                <a:effectLst/>
                <a:latin typeface="Arimo"/>
              </a:rPr>
              <a:t>additional surgical procedures whence the wounds have completely healed that will </a:t>
            </a:r>
            <a:r>
              <a:rPr lang="en-US" sz="2400" b="1" dirty="0">
                <a:solidFill>
                  <a:srgbClr val="222222"/>
                </a:solidFill>
                <a:latin typeface="Arimo"/>
              </a:rPr>
              <a:t>include</a:t>
            </a:r>
            <a:r>
              <a:rPr lang="en-US" sz="2400" b="1" i="0" dirty="0">
                <a:solidFill>
                  <a:srgbClr val="222222"/>
                </a:solidFill>
                <a:effectLst/>
                <a:latin typeface="Arimo"/>
              </a:rPr>
              <a:t> release of contractures to his hands, followed by formal physical therapy, occupational therapy, and dynamic splinting. Disability will, therefore, exceed 12 months post-onset. </a:t>
            </a:r>
          </a:p>
          <a:p>
            <a:endParaRPr lang="en-US" sz="2400" b="1" dirty="0">
              <a:solidFill>
                <a:srgbClr val="222222"/>
              </a:solidFill>
              <a:latin typeface="Arimo"/>
            </a:endParaRPr>
          </a:p>
          <a:p>
            <a:r>
              <a:rPr lang="en-US" sz="2400" b="1" i="0" dirty="0">
                <a:solidFill>
                  <a:srgbClr val="222222"/>
                </a:solidFill>
                <a:effectLst/>
                <a:latin typeface="Arimo"/>
              </a:rPr>
              <a:t>CONCLUSION: Claimant under continuing surgical management for thermal soft tissue injuries to his face, torso and hands per the criteria of listing 1.21A, B, and C, as defined in preamble 1.00L.  Onset is the day of injury.</a:t>
            </a:r>
            <a:endParaRPr lang="en-US" sz="2400" b="1" dirty="0"/>
          </a:p>
        </p:txBody>
      </p:sp>
      <p:sp>
        <p:nvSpPr>
          <p:cNvPr id="6" name="Rectangle 5">
            <a:extLst>
              <a:ext uri="{FF2B5EF4-FFF2-40B4-BE49-F238E27FC236}">
                <a16:creationId xmlns:a16="http://schemas.microsoft.com/office/drawing/2014/main" id="{52DFF52D-E642-F42C-6B0C-00F17EF4B322}"/>
              </a:ext>
            </a:extLst>
          </p:cNvPr>
          <p:cNvSpPr/>
          <p:nvPr/>
        </p:nvSpPr>
        <p:spPr>
          <a:xfrm>
            <a:off x="1" y="250613"/>
            <a:ext cx="12191999" cy="707886"/>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4000" b="1" dirty="0">
                <a:ln/>
                <a:solidFill>
                  <a:srgbClr val="0000FF"/>
                </a:solidFill>
              </a:rPr>
              <a:t>MEETS LISTING 1.21</a:t>
            </a:r>
            <a:endParaRPr lang="en-US" sz="4000" b="1" cap="none" spc="0" dirty="0">
              <a:ln/>
              <a:solidFill>
                <a:srgbClr val="0000FF"/>
              </a:solidFill>
              <a:effectLst/>
            </a:endParaRPr>
          </a:p>
        </p:txBody>
      </p:sp>
    </p:spTree>
    <p:extLst>
      <p:ext uri="{BB962C8B-B14F-4D97-AF65-F5344CB8AC3E}">
        <p14:creationId xmlns:p14="http://schemas.microsoft.com/office/powerpoint/2010/main" val="1098572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F19D47A-A93D-4F93-388E-69CC9B434620}"/>
              </a:ext>
            </a:extLst>
          </p:cNvPr>
          <p:cNvSpPr>
            <a:spLocks noGrp="1"/>
          </p:cNvSpPr>
          <p:nvPr>
            <p:ph idx="4294967295"/>
          </p:nvPr>
        </p:nvSpPr>
        <p:spPr>
          <a:xfrm>
            <a:off x="677779" y="1164254"/>
            <a:ext cx="10836442" cy="4351338"/>
          </a:xfrm>
        </p:spPr>
        <p:txBody>
          <a:bodyPr>
            <a:normAutofit fontScale="85000" lnSpcReduction="10000"/>
          </a:bodyPr>
          <a:lstStyle/>
          <a:p>
            <a:r>
              <a:rPr lang="en-US" b="1" dirty="0"/>
              <a:t>SKIN CONDITION CAUSING PAINFUL LUMPS TO FORM UNDER THE SKIN</a:t>
            </a:r>
          </a:p>
          <a:p>
            <a:endParaRPr lang="en-US" b="1" dirty="0"/>
          </a:p>
          <a:p>
            <a:r>
              <a:rPr lang="en-US" b="1" dirty="0"/>
              <a:t>USUALLY DEVELOP IN AREAS WHERE SKIN RUBS TOGETHER (ARMPITS, GROIN, BUTTOCKS, BREASTS)</a:t>
            </a:r>
          </a:p>
          <a:p>
            <a:endParaRPr lang="en-US" b="1" dirty="0"/>
          </a:p>
          <a:p>
            <a:r>
              <a:rPr lang="en-US" b="1" dirty="0"/>
              <a:t>CAUSES SINUS TRACTS AND FISTULAE WHICH CAN BREAK OUT AND DRAIN PUS</a:t>
            </a:r>
          </a:p>
          <a:p>
            <a:endParaRPr lang="en-US" b="1" dirty="0"/>
          </a:p>
          <a:p>
            <a:r>
              <a:rPr lang="en-US" b="1" dirty="0">
                <a:solidFill>
                  <a:srgbClr val="0000FF"/>
                </a:solidFill>
              </a:rPr>
              <a:t>TREATMENT IS MULTI-MODAL </a:t>
            </a:r>
            <a:r>
              <a:rPr lang="en-US" b="1" dirty="0"/>
              <a:t>AND CAN INCLUDE TOPICAL ANTIBIOTICS, ORAL ANTIBIOTICS, AND SURGERY</a:t>
            </a:r>
          </a:p>
          <a:p>
            <a:endParaRPr lang="en-US" b="1" dirty="0"/>
          </a:p>
          <a:p>
            <a:r>
              <a:rPr lang="en-US" b="1" dirty="0"/>
              <a:t>CONSIDER LISTING 1.21 (CONTINUING SURGICAL MANAGEMENT)</a:t>
            </a:r>
          </a:p>
        </p:txBody>
      </p:sp>
      <p:sp>
        <p:nvSpPr>
          <p:cNvPr id="4" name="Rectangle 3">
            <a:extLst>
              <a:ext uri="{FF2B5EF4-FFF2-40B4-BE49-F238E27FC236}">
                <a16:creationId xmlns:a16="http://schemas.microsoft.com/office/drawing/2014/main" id="{1976F146-ED85-354A-A15E-C70F1AD0252F}"/>
              </a:ext>
            </a:extLst>
          </p:cNvPr>
          <p:cNvSpPr/>
          <p:nvPr/>
        </p:nvSpPr>
        <p:spPr>
          <a:xfrm>
            <a:off x="1798567" y="263832"/>
            <a:ext cx="8249630" cy="646331"/>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3600" b="1" dirty="0">
                <a:ln/>
                <a:solidFill>
                  <a:srgbClr val="0000FF"/>
                </a:solidFill>
              </a:rPr>
              <a:t>EXAMPLE 6:  HIDRADENITIS SUPPURATIVA</a:t>
            </a:r>
            <a:endParaRPr lang="en-US" sz="3600" b="1" cap="none" spc="0" dirty="0">
              <a:ln/>
              <a:solidFill>
                <a:srgbClr val="0000FF"/>
              </a:solidFill>
              <a:effectLst/>
            </a:endParaRPr>
          </a:p>
        </p:txBody>
      </p:sp>
    </p:spTree>
    <p:extLst>
      <p:ext uri="{BB962C8B-B14F-4D97-AF65-F5344CB8AC3E}">
        <p14:creationId xmlns:p14="http://schemas.microsoft.com/office/powerpoint/2010/main" val="24534337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Diagram&#10;&#10;Description automatically generated">
            <a:extLst>
              <a:ext uri="{FF2B5EF4-FFF2-40B4-BE49-F238E27FC236}">
                <a16:creationId xmlns:a16="http://schemas.microsoft.com/office/drawing/2014/main" id="{6797930E-5D44-4097-FFCE-DA065FC3AB9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33844" y="444040"/>
            <a:ext cx="5139056" cy="6400800"/>
          </a:xfrm>
          <a:prstGeom prst="rect">
            <a:avLst/>
          </a:prstGeom>
        </p:spPr>
      </p:pic>
      <p:sp>
        <p:nvSpPr>
          <p:cNvPr id="4" name="Rectangle 3">
            <a:extLst>
              <a:ext uri="{FF2B5EF4-FFF2-40B4-BE49-F238E27FC236}">
                <a16:creationId xmlns:a16="http://schemas.microsoft.com/office/drawing/2014/main" id="{AFC2C76E-9D81-807E-C124-564F9853A7F4}"/>
              </a:ext>
            </a:extLst>
          </p:cNvPr>
          <p:cNvSpPr/>
          <p:nvPr/>
        </p:nvSpPr>
        <p:spPr>
          <a:xfrm>
            <a:off x="3335482" y="6442364"/>
            <a:ext cx="5611091" cy="415636"/>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 name="Rectangle 4">
            <a:extLst>
              <a:ext uri="{FF2B5EF4-FFF2-40B4-BE49-F238E27FC236}">
                <a16:creationId xmlns:a16="http://schemas.microsoft.com/office/drawing/2014/main" id="{FA94636A-8A21-8A96-CD09-5113E833A0A7}"/>
              </a:ext>
            </a:extLst>
          </p:cNvPr>
          <p:cNvSpPr/>
          <p:nvPr/>
        </p:nvSpPr>
        <p:spPr>
          <a:xfrm>
            <a:off x="2158718" y="164950"/>
            <a:ext cx="8198428" cy="91440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 name="Rectangle 5">
            <a:extLst>
              <a:ext uri="{FF2B5EF4-FFF2-40B4-BE49-F238E27FC236}">
                <a16:creationId xmlns:a16="http://schemas.microsoft.com/office/drawing/2014/main" id="{5885116A-6325-79BD-64C1-24D23A2C78F9}"/>
              </a:ext>
            </a:extLst>
          </p:cNvPr>
          <p:cNvSpPr/>
          <p:nvPr/>
        </p:nvSpPr>
        <p:spPr>
          <a:xfrm>
            <a:off x="2518611" y="155864"/>
            <a:ext cx="7363294" cy="646331"/>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3600" b="1" cap="none" spc="0" dirty="0">
                <a:ln/>
                <a:solidFill>
                  <a:srgbClr val="0000FF"/>
                </a:solidFill>
                <a:effectLst/>
              </a:rPr>
              <a:t>STAGES AND SITES OF INVOLVEMENT</a:t>
            </a:r>
          </a:p>
        </p:txBody>
      </p:sp>
      <p:sp>
        <p:nvSpPr>
          <p:cNvPr id="7" name="Rectangle 6">
            <a:extLst>
              <a:ext uri="{FF2B5EF4-FFF2-40B4-BE49-F238E27FC236}">
                <a16:creationId xmlns:a16="http://schemas.microsoft.com/office/drawing/2014/main" id="{79756775-E718-292C-8DC8-3727EAF2766A}"/>
              </a:ext>
            </a:extLst>
          </p:cNvPr>
          <p:cNvSpPr/>
          <p:nvPr/>
        </p:nvSpPr>
        <p:spPr>
          <a:xfrm>
            <a:off x="2296391" y="914400"/>
            <a:ext cx="7502235" cy="707886"/>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8" name="Rectangle 7">
            <a:extLst>
              <a:ext uri="{FF2B5EF4-FFF2-40B4-BE49-F238E27FC236}">
                <a16:creationId xmlns:a16="http://schemas.microsoft.com/office/drawing/2014/main" id="{77F2ECF4-9178-9726-8018-5F161E24B186}"/>
              </a:ext>
            </a:extLst>
          </p:cNvPr>
          <p:cNvSpPr/>
          <p:nvPr/>
        </p:nvSpPr>
        <p:spPr>
          <a:xfrm>
            <a:off x="4912219" y="1165087"/>
            <a:ext cx="5549515" cy="461665"/>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2400" b="1" cap="none" spc="0" dirty="0">
                <a:ln/>
                <a:effectLst/>
              </a:rPr>
              <a:t>  AFFECTED AREAS</a:t>
            </a:r>
          </a:p>
        </p:txBody>
      </p:sp>
      <p:sp>
        <p:nvSpPr>
          <p:cNvPr id="9" name="Rectangle 8">
            <a:extLst>
              <a:ext uri="{FF2B5EF4-FFF2-40B4-BE49-F238E27FC236}">
                <a16:creationId xmlns:a16="http://schemas.microsoft.com/office/drawing/2014/main" id="{CDD6F591-E0E7-4A78-7E08-B05F944ECE04}"/>
              </a:ext>
            </a:extLst>
          </p:cNvPr>
          <p:cNvSpPr/>
          <p:nvPr/>
        </p:nvSpPr>
        <p:spPr>
          <a:xfrm>
            <a:off x="1652155" y="1120915"/>
            <a:ext cx="5452136" cy="461665"/>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2400" b="1" cap="none" spc="0" dirty="0">
                <a:ln/>
                <a:effectLst/>
              </a:rPr>
              <a:t>THREE STAGES</a:t>
            </a:r>
          </a:p>
        </p:txBody>
      </p:sp>
      <p:sp>
        <p:nvSpPr>
          <p:cNvPr id="10" name="Rectangle 9">
            <a:extLst>
              <a:ext uri="{FF2B5EF4-FFF2-40B4-BE49-F238E27FC236}">
                <a16:creationId xmlns:a16="http://schemas.microsoft.com/office/drawing/2014/main" id="{8F851318-91C4-596A-166B-AA012FD41F5B}"/>
              </a:ext>
            </a:extLst>
          </p:cNvPr>
          <p:cNvSpPr/>
          <p:nvPr/>
        </p:nvSpPr>
        <p:spPr>
          <a:xfrm>
            <a:off x="3651162" y="2826327"/>
            <a:ext cx="1450773" cy="307185"/>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ectangle 10">
            <a:extLst>
              <a:ext uri="{FF2B5EF4-FFF2-40B4-BE49-F238E27FC236}">
                <a16:creationId xmlns:a16="http://schemas.microsoft.com/office/drawing/2014/main" id="{9981E1FA-517E-725E-43A0-5EFD376BE170}"/>
              </a:ext>
            </a:extLst>
          </p:cNvPr>
          <p:cNvSpPr/>
          <p:nvPr/>
        </p:nvSpPr>
        <p:spPr>
          <a:xfrm>
            <a:off x="1330037" y="2763982"/>
            <a:ext cx="6043818" cy="338554"/>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1600" b="1" cap="none" spc="0" dirty="0">
                <a:ln/>
                <a:effectLst/>
              </a:rPr>
              <a:t>FIRM PEA SIZED LUMP</a:t>
            </a:r>
          </a:p>
        </p:txBody>
      </p:sp>
      <p:sp>
        <p:nvSpPr>
          <p:cNvPr id="12" name="Rectangle 11">
            <a:extLst>
              <a:ext uri="{FF2B5EF4-FFF2-40B4-BE49-F238E27FC236}">
                <a16:creationId xmlns:a16="http://schemas.microsoft.com/office/drawing/2014/main" id="{C02985FD-0F78-6C9D-FA74-758F1EC5084C}"/>
              </a:ext>
            </a:extLst>
          </p:cNvPr>
          <p:cNvSpPr/>
          <p:nvPr/>
        </p:nvSpPr>
        <p:spPr>
          <a:xfrm>
            <a:off x="3335482" y="4460743"/>
            <a:ext cx="2074961" cy="40011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Rectangle 12">
            <a:extLst>
              <a:ext uri="{FF2B5EF4-FFF2-40B4-BE49-F238E27FC236}">
                <a16:creationId xmlns:a16="http://schemas.microsoft.com/office/drawing/2014/main" id="{EF93D478-5D63-10B7-74C8-C44208641D7D}"/>
              </a:ext>
            </a:extLst>
          </p:cNvPr>
          <p:cNvSpPr/>
          <p:nvPr/>
        </p:nvSpPr>
        <p:spPr>
          <a:xfrm>
            <a:off x="727364" y="4429766"/>
            <a:ext cx="7003472" cy="338554"/>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1600" b="1" cap="none" spc="0" dirty="0">
                <a:ln/>
                <a:effectLst/>
              </a:rPr>
              <a:t>SINUS TRACT FORMATION</a:t>
            </a:r>
          </a:p>
        </p:txBody>
      </p:sp>
      <p:sp>
        <p:nvSpPr>
          <p:cNvPr id="14" name="Rectangle 13">
            <a:extLst>
              <a:ext uri="{FF2B5EF4-FFF2-40B4-BE49-F238E27FC236}">
                <a16:creationId xmlns:a16="http://schemas.microsoft.com/office/drawing/2014/main" id="{18B7FBDF-EE68-0D50-B8E4-9A53EA196410}"/>
              </a:ext>
            </a:extLst>
          </p:cNvPr>
          <p:cNvSpPr/>
          <p:nvPr/>
        </p:nvSpPr>
        <p:spPr>
          <a:xfrm>
            <a:off x="3199329" y="6085891"/>
            <a:ext cx="2074961" cy="482447"/>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5" name="Rectangle 14">
            <a:extLst>
              <a:ext uri="{FF2B5EF4-FFF2-40B4-BE49-F238E27FC236}">
                <a16:creationId xmlns:a16="http://schemas.microsoft.com/office/drawing/2014/main" id="{BD0875C6-AFA0-B0F6-B01E-CD97C1376132}"/>
              </a:ext>
            </a:extLst>
          </p:cNvPr>
          <p:cNvSpPr/>
          <p:nvPr/>
        </p:nvSpPr>
        <p:spPr>
          <a:xfrm>
            <a:off x="2970736" y="6064574"/>
            <a:ext cx="2796220" cy="584775"/>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1600" b="1" cap="none" spc="0" dirty="0">
                <a:ln/>
                <a:effectLst/>
              </a:rPr>
              <a:t>SINUS TRACTS BREAK OUT AND DRAIN PUS</a:t>
            </a:r>
          </a:p>
        </p:txBody>
      </p:sp>
      <p:sp>
        <p:nvSpPr>
          <p:cNvPr id="16" name="Rectangle 15">
            <a:extLst>
              <a:ext uri="{FF2B5EF4-FFF2-40B4-BE49-F238E27FC236}">
                <a16:creationId xmlns:a16="http://schemas.microsoft.com/office/drawing/2014/main" id="{50FB0081-DED4-C2EC-4D27-45EA5A869DCB}"/>
              </a:ext>
            </a:extLst>
          </p:cNvPr>
          <p:cNvSpPr/>
          <p:nvPr/>
        </p:nvSpPr>
        <p:spPr>
          <a:xfrm>
            <a:off x="5410443" y="3533326"/>
            <a:ext cx="914400" cy="444278"/>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ectangle 16">
            <a:extLst>
              <a:ext uri="{FF2B5EF4-FFF2-40B4-BE49-F238E27FC236}">
                <a16:creationId xmlns:a16="http://schemas.microsoft.com/office/drawing/2014/main" id="{29CBE316-CDCF-2057-14D0-9F3FAA61B729}"/>
              </a:ext>
            </a:extLst>
          </p:cNvPr>
          <p:cNvSpPr/>
          <p:nvPr/>
        </p:nvSpPr>
        <p:spPr>
          <a:xfrm>
            <a:off x="5185064" y="3644440"/>
            <a:ext cx="1574295" cy="307777"/>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1400" b="1" cap="none" spc="0" dirty="0">
                <a:ln/>
                <a:effectLst/>
              </a:rPr>
              <a:t>AXILLA</a:t>
            </a:r>
          </a:p>
        </p:txBody>
      </p:sp>
      <p:sp>
        <p:nvSpPr>
          <p:cNvPr id="18" name="Rectangle 17">
            <a:extLst>
              <a:ext uri="{FF2B5EF4-FFF2-40B4-BE49-F238E27FC236}">
                <a16:creationId xmlns:a16="http://schemas.microsoft.com/office/drawing/2014/main" id="{51842ACD-58CE-1D16-C759-6D1E68557CE8}"/>
              </a:ext>
            </a:extLst>
          </p:cNvPr>
          <p:cNvSpPr/>
          <p:nvPr/>
        </p:nvSpPr>
        <p:spPr>
          <a:xfrm>
            <a:off x="5410443" y="4045107"/>
            <a:ext cx="914400" cy="415636"/>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ectangle 18">
            <a:extLst>
              <a:ext uri="{FF2B5EF4-FFF2-40B4-BE49-F238E27FC236}">
                <a16:creationId xmlns:a16="http://schemas.microsoft.com/office/drawing/2014/main" id="{ACD42A92-D937-A53B-4096-9308E7AB12A7}"/>
              </a:ext>
            </a:extLst>
          </p:cNvPr>
          <p:cNvSpPr/>
          <p:nvPr/>
        </p:nvSpPr>
        <p:spPr>
          <a:xfrm>
            <a:off x="4374573" y="3977604"/>
            <a:ext cx="2587336" cy="307777"/>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1400" b="1" cap="none" spc="0" dirty="0">
                <a:ln/>
                <a:effectLst/>
              </a:rPr>
              <a:t>UNDER BREASTS</a:t>
            </a:r>
          </a:p>
        </p:txBody>
      </p:sp>
      <p:sp>
        <p:nvSpPr>
          <p:cNvPr id="20" name="Rectangle 19">
            <a:extLst>
              <a:ext uri="{FF2B5EF4-FFF2-40B4-BE49-F238E27FC236}">
                <a16:creationId xmlns:a16="http://schemas.microsoft.com/office/drawing/2014/main" id="{C7EA85FA-6B91-C37E-31BB-D0FA4016EE45}"/>
              </a:ext>
            </a:extLst>
          </p:cNvPr>
          <p:cNvSpPr/>
          <p:nvPr/>
        </p:nvSpPr>
        <p:spPr>
          <a:xfrm>
            <a:off x="5288972" y="4901624"/>
            <a:ext cx="914400" cy="584775"/>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7D93D394-DA78-B052-FBAE-1047104AFA00}"/>
              </a:ext>
            </a:extLst>
          </p:cNvPr>
          <p:cNvSpPr/>
          <p:nvPr/>
        </p:nvSpPr>
        <p:spPr>
          <a:xfrm>
            <a:off x="5185065" y="4994156"/>
            <a:ext cx="1350818" cy="307777"/>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1400" b="1" cap="none" spc="0" dirty="0">
                <a:ln/>
                <a:effectLst/>
              </a:rPr>
              <a:t>GROIN</a:t>
            </a:r>
          </a:p>
        </p:txBody>
      </p:sp>
    </p:spTree>
    <p:extLst>
      <p:ext uri="{BB962C8B-B14F-4D97-AF65-F5344CB8AC3E}">
        <p14:creationId xmlns:p14="http://schemas.microsoft.com/office/powerpoint/2010/main" val="6879237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8AEC27E-38CB-2DA6-6ED9-D7A5EF4D5A10}"/>
              </a:ext>
            </a:extLst>
          </p:cNvPr>
          <p:cNvSpPr txBox="1"/>
          <p:nvPr/>
        </p:nvSpPr>
        <p:spPr>
          <a:xfrm>
            <a:off x="874294" y="1276490"/>
            <a:ext cx="10692063" cy="4524315"/>
          </a:xfrm>
          <a:prstGeom prst="rect">
            <a:avLst/>
          </a:prstGeom>
          <a:noFill/>
        </p:spPr>
        <p:txBody>
          <a:bodyPr wrap="square">
            <a:spAutoFit/>
          </a:bodyPr>
          <a:lstStyle/>
          <a:p>
            <a:pPr algn="l">
              <a:buFont typeface="Arial" panose="020B0604020202020204" pitchFamily="34" charset="0"/>
              <a:buChar char="•"/>
            </a:pPr>
            <a:r>
              <a:rPr lang="en-US" sz="3200" b="1" dirty="0">
                <a:solidFill>
                  <a:srgbClr val="0000FF"/>
                </a:solidFill>
                <a:latin typeface="-apple-system"/>
              </a:rPr>
              <a:t>HURLEY STAGE </a:t>
            </a:r>
            <a:r>
              <a:rPr lang="en-US" sz="3200" b="1" i="0" dirty="0">
                <a:solidFill>
                  <a:srgbClr val="0000FF"/>
                </a:solidFill>
                <a:effectLst/>
                <a:latin typeface="-apple-system"/>
              </a:rPr>
              <a:t>I: </a:t>
            </a:r>
            <a:r>
              <a:rPr lang="en-US" sz="3200" b="1" i="0" dirty="0">
                <a:solidFill>
                  <a:srgbClr val="111111"/>
                </a:solidFill>
                <a:effectLst/>
                <a:latin typeface="-apple-system"/>
              </a:rPr>
              <a:t>A SINGLE OR MULTIPLE BUMPS WITH NO SINUS TRACTS</a:t>
            </a:r>
          </a:p>
          <a:p>
            <a:pPr algn="l">
              <a:buFont typeface="Arial" panose="020B0604020202020204" pitchFamily="34" charset="0"/>
              <a:buChar char="•"/>
            </a:pPr>
            <a:endParaRPr lang="en-US" sz="3200" b="1" i="0" dirty="0">
              <a:solidFill>
                <a:srgbClr val="111111"/>
              </a:solidFill>
              <a:effectLst/>
              <a:latin typeface="-apple-system"/>
            </a:endParaRPr>
          </a:p>
          <a:p>
            <a:pPr algn="l">
              <a:buFont typeface="Arial" panose="020B0604020202020204" pitchFamily="34" charset="0"/>
              <a:buChar char="•"/>
            </a:pPr>
            <a:r>
              <a:rPr lang="en-US" sz="3200" b="1" i="0" dirty="0">
                <a:solidFill>
                  <a:srgbClr val="0000FF"/>
                </a:solidFill>
                <a:effectLst/>
                <a:latin typeface="-apple-system"/>
              </a:rPr>
              <a:t>HURLEY STAGE II: </a:t>
            </a:r>
            <a:r>
              <a:rPr lang="en-US" sz="3200" b="1" i="0" dirty="0">
                <a:solidFill>
                  <a:srgbClr val="111111"/>
                </a:solidFill>
                <a:effectLst/>
                <a:latin typeface="-apple-system"/>
              </a:rPr>
              <a:t>MULTIPLE BUMPS WITH SOME SINUS TRACTS AND SCARRING</a:t>
            </a:r>
          </a:p>
          <a:p>
            <a:pPr algn="l">
              <a:buFont typeface="Arial" panose="020B0604020202020204" pitchFamily="34" charset="0"/>
              <a:buChar char="•"/>
            </a:pPr>
            <a:endParaRPr lang="en-US" sz="3200" b="1" i="0" dirty="0">
              <a:solidFill>
                <a:srgbClr val="111111"/>
              </a:solidFill>
              <a:effectLst/>
              <a:latin typeface="-apple-system"/>
            </a:endParaRPr>
          </a:p>
          <a:p>
            <a:pPr algn="l">
              <a:buFont typeface="Arial" panose="020B0604020202020204" pitchFamily="34" charset="0"/>
              <a:buChar char="•"/>
            </a:pPr>
            <a:r>
              <a:rPr lang="en-US" sz="3200" b="1" i="0" dirty="0">
                <a:solidFill>
                  <a:srgbClr val="0000FF"/>
                </a:solidFill>
                <a:effectLst/>
                <a:latin typeface="-apple-system"/>
              </a:rPr>
              <a:t>HURLAY STAGE III: </a:t>
            </a:r>
            <a:r>
              <a:rPr lang="en-US" sz="3200" b="1" i="0" dirty="0">
                <a:solidFill>
                  <a:srgbClr val="111111"/>
                </a:solidFill>
                <a:effectLst/>
                <a:latin typeface="-apple-system"/>
              </a:rPr>
              <a:t>MULTIPLE BUMPS WITH MANY SINUS TRACTS AND SCARS INVOLVING AN ENTIRE AREA OF THE BODY</a:t>
            </a:r>
          </a:p>
        </p:txBody>
      </p:sp>
      <p:sp>
        <p:nvSpPr>
          <p:cNvPr id="6" name="Rectangle 5">
            <a:extLst>
              <a:ext uri="{FF2B5EF4-FFF2-40B4-BE49-F238E27FC236}">
                <a16:creationId xmlns:a16="http://schemas.microsoft.com/office/drawing/2014/main" id="{B821BDCD-3F4E-BA88-6BD3-1AFAD2770B70}"/>
              </a:ext>
            </a:extLst>
          </p:cNvPr>
          <p:cNvSpPr/>
          <p:nvPr/>
        </p:nvSpPr>
        <p:spPr>
          <a:xfrm>
            <a:off x="3710915" y="344451"/>
            <a:ext cx="3887859" cy="769441"/>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4400" b="1" cap="none" spc="0" dirty="0">
                <a:ln/>
                <a:solidFill>
                  <a:srgbClr val="0000FF"/>
                </a:solidFill>
                <a:effectLst/>
              </a:rPr>
              <a:t>HURLEY STAGES</a:t>
            </a:r>
          </a:p>
        </p:txBody>
      </p:sp>
    </p:spTree>
    <p:extLst>
      <p:ext uri="{BB962C8B-B14F-4D97-AF65-F5344CB8AC3E}">
        <p14:creationId xmlns:p14="http://schemas.microsoft.com/office/powerpoint/2010/main" val="3146700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0700" y="153587"/>
            <a:ext cx="8610600" cy="830997"/>
          </a:xfrm>
          <a:prstGeom prst="rect">
            <a:avLst/>
          </a:prstGeom>
          <a:solidFill>
            <a:schemeClr val="bg1"/>
          </a:solidFill>
          <a:ln w="28575">
            <a:solidFill>
              <a:schemeClr val="bg1"/>
            </a:solidFill>
          </a:ln>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2400" b="1" dirty="0">
                <a:ln/>
                <a:solidFill>
                  <a:srgbClr val="0000FF"/>
                </a:solidFill>
              </a:rPr>
              <a:t>1.21   SOFT-TISSUE INJURY </a:t>
            </a:r>
            <a:r>
              <a:rPr lang="en-US" sz="2400" b="1" dirty="0">
                <a:ln/>
                <a:solidFill>
                  <a:srgbClr val="FF0000"/>
                </a:solidFill>
              </a:rPr>
              <a:t>OR ABNORMALITY </a:t>
            </a:r>
            <a:r>
              <a:rPr lang="en-US" sz="2400" b="1" dirty="0">
                <a:ln/>
                <a:solidFill>
                  <a:srgbClr val="0000FF"/>
                </a:solidFill>
              </a:rPr>
              <a:t>UNDER  CONTINUING SURGICAL MANAGEMENT</a:t>
            </a:r>
          </a:p>
        </p:txBody>
      </p:sp>
      <p:sp>
        <p:nvSpPr>
          <p:cNvPr id="4" name="Content Placeholder 3"/>
          <p:cNvSpPr>
            <a:spLocks noGrp="1"/>
          </p:cNvSpPr>
          <p:nvPr>
            <p:ph idx="4294967295"/>
          </p:nvPr>
        </p:nvSpPr>
        <p:spPr>
          <a:xfrm>
            <a:off x="2960132" y="1023677"/>
            <a:ext cx="7109421" cy="4793626"/>
          </a:xfrm>
        </p:spPr>
        <p:txBody>
          <a:bodyPr>
            <a:noAutofit/>
          </a:bodyPr>
          <a:lstStyle/>
          <a:p>
            <a:pPr marL="0" indent="0">
              <a:buNone/>
            </a:pPr>
            <a:r>
              <a:rPr lang="en-US" sz="1600" b="1" dirty="0"/>
              <a:t>INCLUDES ANY BODY PART (</a:t>
            </a:r>
            <a:r>
              <a:rPr lang="en-US" sz="1600" b="1" dirty="0">
                <a:solidFill>
                  <a:srgbClr val="FF0000"/>
                </a:solidFill>
              </a:rPr>
              <a:t>MUSCLE, TENDON, LIGAMENT, SKIN</a:t>
            </a:r>
            <a:r>
              <a:rPr lang="en-US" sz="1600" b="1" dirty="0"/>
              <a:t>)</a:t>
            </a:r>
          </a:p>
          <a:p>
            <a:pPr marL="0" indent="0">
              <a:buNone/>
            </a:pPr>
            <a:endParaRPr lang="en-US" sz="1600" b="1" dirty="0"/>
          </a:p>
          <a:p>
            <a:pPr marL="0" indent="0">
              <a:buNone/>
            </a:pPr>
            <a:r>
              <a:rPr lang="en-US" sz="1600" b="1" dirty="0"/>
              <a:t>EXAMPLES:  BURNS, CRUSH INJURIES, CRANIOFACIAL INJURIES, AMPUTATIONS WITH COMPLICATIONS, OPEN FRACTURES WITH SEVERE SOFT-TISSUE INJURY, </a:t>
            </a:r>
            <a:r>
              <a:rPr lang="en-US" sz="1600" b="1" dirty="0">
                <a:solidFill>
                  <a:srgbClr val="FF0000"/>
                </a:solidFill>
              </a:rPr>
              <a:t>INFECTION, NON-HEALING DIABETIC FOOT ULCERS</a:t>
            </a:r>
          </a:p>
          <a:p>
            <a:pPr marL="0" indent="0">
              <a:buNone/>
            </a:pPr>
            <a:endParaRPr lang="en-US" sz="1600" b="1" dirty="0"/>
          </a:p>
          <a:p>
            <a:pPr marL="0" indent="0">
              <a:buNone/>
            </a:pPr>
            <a:r>
              <a:rPr lang="en-US" sz="1600" b="1" dirty="0"/>
              <a:t>UNDER CONTINUING SURGICAL MANAGEMENT FOR </a:t>
            </a:r>
            <a:r>
              <a:rPr lang="en-US" sz="1600" b="1" dirty="0">
                <a:solidFill>
                  <a:srgbClr val="FF0000"/>
                </a:solidFill>
              </a:rPr>
              <a:t>AT LEAST 12 MONTHS </a:t>
            </a:r>
            <a:r>
              <a:rPr lang="en-US" sz="1600" b="1" dirty="0"/>
              <a:t>AND WITHOUT MAJOR FUNCTIONAL USE OF THE INVOLVED BODY PART</a:t>
            </a:r>
          </a:p>
          <a:p>
            <a:pPr marL="0" indent="0">
              <a:buNone/>
            </a:pPr>
            <a:endParaRPr lang="en-US" sz="1600" b="1" dirty="0"/>
          </a:p>
          <a:p>
            <a:pPr marL="0" indent="0">
              <a:buNone/>
            </a:pPr>
            <a:r>
              <a:rPr lang="en-US" sz="1600" b="1" dirty="0">
                <a:solidFill>
                  <a:srgbClr val="FF0000"/>
                </a:solidFill>
              </a:rPr>
              <a:t>ALL</a:t>
            </a:r>
            <a:r>
              <a:rPr lang="en-US" sz="1600" b="1" dirty="0"/>
              <a:t> TREATMENT MODALITIES ARE INCLUDED IN DEFINING CONTINUING SURGICAL MANAGEMENT</a:t>
            </a:r>
          </a:p>
          <a:p>
            <a:pPr marL="0" indent="0">
              <a:buNone/>
            </a:pPr>
            <a:endParaRPr lang="en-US" sz="1600" b="1" dirty="0"/>
          </a:p>
          <a:p>
            <a:pPr marL="0" indent="0">
              <a:buNone/>
            </a:pPr>
            <a:r>
              <a:rPr lang="en-US" sz="1600" b="1" dirty="0"/>
              <a:t>ENDS WHEN </a:t>
            </a:r>
            <a:r>
              <a:rPr lang="en-US" sz="1600" b="1" dirty="0">
                <a:solidFill>
                  <a:srgbClr val="FF0000"/>
                </a:solidFill>
              </a:rPr>
              <a:t>MAXIMUM MEDICAL BENEFIT </a:t>
            </a:r>
            <a:r>
              <a:rPr lang="en-US" sz="1600" b="1" dirty="0"/>
              <a:t>IS ACHIEVED; 6 MONTHS AFTER LAST SURGERY OR MEDICAL TREATMENT</a:t>
            </a:r>
          </a:p>
          <a:p>
            <a:pPr marL="0" indent="0">
              <a:buNone/>
            </a:pPr>
            <a:endParaRPr lang="en-US" sz="1600" b="1" dirty="0"/>
          </a:p>
          <a:p>
            <a:pPr marL="0" indent="0">
              <a:buNone/>
            </a:pPr>
            <a:r>
              <a:rPr lang="en-US" sz="1600" b="1" dirty="0"/>
              <a:t>CONSTRUCT AN RFC WHENCE MAXIMUM MEDICAL BENEFIT ACHIEVED</a:t>
            </a:r>
          </a:p>
          <a:p>
            <a:pPr marL="0" indent="0">
              <a:buNone/>
            </a:pPr>
            <a:endParaRPr lang="en-US" sz="1600" b="1" dirty="0"/>
          </a:p>
          <a:p>
            <a:pPr marL="0" indent="0">
              <a:buNone/>
            </a:pPr>
            <a:r>
              <a:rPr lang="en-US" sz="1800" b="1" dirty="0">
                <a:solidFill>
                  <a:srgbClr val="FF0000"/>
                </a:solidFill>
              </a:rPr>
              <a:t>DOES NOT REQUIRE ONE OF THE FUNCTION-RELATED CRITERION</a:t>
            </a:r>
          </a:p>
        </p:txBody>
      </p:sp>
      <p:sp>
        <p:nvSpPr>
          <p:cNvPr id="5" name="Oval 4"/>
          <p:cNvSpPr>
            <a:spLocks noChangeAspect="1"/>
          </p:cNvSpPr>
          <p:nvPr/>
        </p:nvSpPr>
        <p:spPr>
          <a:xfrm flipV="1">
            <a:off x="2769632" y="1068901"/>
            <a:ext cx="152400" cy="152400"/>
          </a:xfrm>
          <a:prstGeom prst="ellipse">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a:spLocks noChangeAspect="1"/>
          </p:cNvSpPr>
          <p:nvPr/>
        </p:nvSpPr>
        <p:spPr>
          <a:xfrm flipV="1">
            <a:off x="2766560" y="2892248"/>
            <a:ext cx="152400" cy="152400"/>
          </a:xfrm>
          <a:prstGeom prst="ellipse">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a:spLocks noChangeAspect="1"/>
          </p:cNvSpPr>
          <p:nvPr/>
        </p:nvSpPr>
        <p:spPr>
          <a:xfrm flipV="1">
            <a:off x="2763287" y="4733539"/>
            <a:ext cx="152400" cy="152400"/>
          </a:xfrm>
          <a:prstGeom prst="ellipse">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a:spLocks noChangeAspect="1"/>
          </p:cNvSpPr>
          <p:nvPr/>
        </p:nvSpPr>
        <p:spPr>
          <a:xfrm flipV="1">
            <a:off x="2792477" y="5636699"/>
            <a:ext cx="152400" cy="152400"/>
          </a:xfrm>
          <a:prstGeom prst="ellipse">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a:spLocks noChangeAspect="1"/>
          </p:cNvSpPr>
          <p:nvPr/>
        </p:nvSpPr>
        <p:spPr>
          <a:xfrm flipV="1">
            <a:off x="2792477" y="6345776"/>
            <a:ext cx="152400" cy="152400"/>
          </a:xfrm>
          <a:prstGeom prst="ellipse">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rgbClr val="0000FF"/>
                </a:solidFill>
              </a:ln>
              <a:solidFill>
                <a:srgbClr val="0000FF"/>
              </a:solidFill>
            </a:endParaRPr>
          </a:p>
        </p:txBody>
      </p:sp>
      <p:sp>
        <p:nvSpPr>
          <p:cNvPr id="3" name="Oval 2">
            <a:extLst>
              <a:ext uri="{FF2B5EF4-FFF2-40B4-BE49-F238E27FC236}">
                <a16:creationId xmlns:a16="http://schemas.microsoft.com/office/drawing/2014/main" id="{05266CC2-94C2-3247-D97D-F5B026461D93}"/>
              </a:ext>
            </a:extLst>
          </p:cNvPr>
          <p:cNvSpPr>
            <a:spLocks noChangeAspect="1"/>
          </p:cNvSpPr>
          <p:nvPr/>
        </p:nvSpPr>
        <p:spPr>
          <a:xfrm flipV="1">
            <a:off x="2766560" y="1777978"/>
            <a:ext cx="152400" cy="152400"/>
          </a:xfrm>
          <a:prstGeom prst="ellipse">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3AD83E86-7C02-155E-013D-02EC7A608655}"/>
              </a:ext>
            </a:extLst>
          </p:cNvPr>
          <p:cNvSpPr>
            <a:spLocks noChangeAspect="1"/>
          </p:cNvSpPr>
          <p:nvPr/>
        </p:nvSpPr>
        <p:spPr>
          <a:xfrm flipV="1">
            <a:off x="2755262" y="3830379"/>
            <a:ext cx="152400" cy="152400"/>
          </a:xfrm>
          <a:prstGeom prst="ellipse">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426026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tattoo, bite&#10;&#10;Description automatically generated">
            <a:extLst>
              <a:ext uri="{FF2B5EF4-FFF2-40B4-BE49-F238E27FC236}">
                <a16:creationId xmlns:a16="http://schemas.microsoft.com/office/drawing/2014/main" id="{9E302E8E-80C6-DE4C-CB5F-A7E1B320555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0073" y="1213139"/>
            <a:ext cx="6899563" cy="5303520"/>
          </a:xfrm>
          <a:prstGeom prst="rect">
            <a:avLst/>
          </a:prstGeom>
        </p:spPr>
      </p:pic>
      <p:sp>
        <p:nvSpPr>
          <p:cNvPr id="4" name="Rectangle 3">
            <a:extLst>
              <a:ext uri="{FF2B5EF4-FFF2-40B4-BE49-F238E27FC236}">
                <a16:creationId xmlns:a16="http://schemas.microsoft.com/office/drawing/2014/main" id="{7399FCDD-8557-A619-58E8-740FFDB8312F}"/>
              </a:ext>
            </a:extLst>
          </p:cNvPr>
          <p:cNvSpPr/>
          <p:nvPr/>
        </p:nvSpPr>
        <p:spPr>
          <a:xfrm>
            <a:off x="2759243" y="168442"/>
            <a:ext cx="6481010" cy="707886"/>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4000" b="1" dirty="0">
                <a:ln/>
                <a:solidFill>
                  <a:srgbClr val="0000FF"/>
                </a:solidFill>
              </a:rPr>
              <a:t>HURLEY STAGE III OF AXILLA</a:t>
            </a:r>
            <a:endParaRPr lang="en-US" sz="4000" b="1" cap="none" spc="0" dirty="0">
              <a:ln/>
              <a:solidFill>
                <a:srgbClr val="0000FF"/>
              </a:solidFill>
              <a:effectLst/>
            </a:endParaRPr>
          </a:p>
        </p:txBody>
      </p:sp>
    </p:spTree>
    <p:extLst>
      <p:ext uri="{BB962C8B-B14F-4D97-AF65-F5344CB8AC3E}">
        <p14:creationId xmlns:p14="http://schemas.microsoft.com/office/powerpoint/2010/main" val="32606381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lose-up of a person's chest&#10;&#10;Description automatically generated with medium confidence">
            <a:extLst>
              <a:ext uri="{FF2B5EF4-FFF2-40B4-BE49-F238E27FC236}">
                <a16:creationId xmlns:a16="http://schemas.microsoft.com/office/drawing/2014/main" id="{03A513AF-D266-9CAE-C185-17E3038200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66950" y="1360070"/>
            <a:ext cx="7658100" cy="4846320"/>
          </a:xfrm>
          <a:prstGeom prst="rect">
            <a:avLst/>
          </a:prstGeom>
        </p:spPr>
      </p:pic>
      <p:sp>
        <p:nvSpPr>
          <p:cNvPr id="4" name="Rectangle 3">
            <a:extLst>
              <a:ext uri="{FF2B5EF4-FFF2-40B4-BE49-F238E27FC236}">
                <a16:creationId xmlns:a16="http://schemas.microsoft.com/office/drawing/2014/main" id="{EFA69674-95B6-02F8-B6A5-E7578B429EF5}"/>
              </a:ext>
            </a:extLst>
          </p:cNvPr>
          <p:cNvSpPr/>
          <p:nvPr/>
        </p:nvSpPr>
        <p:spPr>
          <a:xfrm>
            <a:off x="0" y="288339"/>
            <a:ext cx="12191999" cy="707886"/>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4000" b="1" cap="none" spc="0" dirty="0">
                <a:ln/>
                <a:solidFill>
                  <a:srgbClr val="0000FF"/>
                </a:solidFill>
                <a:effectLst/>
              </a:rPr>
              <a:t>HURLEY STAGE III OF AXILLA AND INNER THIGH</a:t>
            </a:r>
          </a:p>
        </p:txBody>
      </p:sp>
    </p:spTree>
    <p:extLst>
      <p:ext uri="{BB962C8B-B14F-4D97-AF65-F5344CB8AC3E}">
        <p14:creationId xmlns:p14="http://schemas.microsoft.com/office/powerpoint/2010/main" val="18583557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4A1C899-CA17-13DA-6761-2E5614538038}"/>
              </a:ext>
            </a:extLst>
          </p:cNvPr>
          <p:cNvSpPr txBox="1"/>
          <p:nvPr/>
        </p:nvSpPr>
        <p:spPr>
          <a:xfrm>
            <a:off x="468040" y="905232"/>
            <a:ext cx="11526251" cy="5047536"/>
          </a:xfrm>
          <a:prstGeom prst="rect">
            <a:avLst/>
          </a:prstGeom>
          <a:noFill/>
        </p:spPr>
        <p:txBody>
          <a:bodyPr wrap="square">
            <a:spAutoFit/>
          </a:bodyPr>
          <a:lstStyle/>
          <a:p>
            <a:r>
              <a:rPr lang="en-US" sz="2000" b="1" i="0" dirty="0">
                <a:solidFill>
                  <a:srgbClr val="222222"/>
                </a:solidFill>
                <a:effectLst/>
                <a:latin typeface="Arimo"/>
              </a:rPr>
              <a:t>19-year-old man with the following impairments: </a:t>
            </a:r>
          </a:p>
          <a:p>
            <a:r>
              <a:rPr lang="en-US" sz="2400" b="1" i="0" dirty="0">
                <a:solidFill>
                  <a:srgbClr val="FF0000"/>
                </a:solidFill>
                <a:effectLst/>
                <a:latin typeface="Arimo"/>
              </a:rPr>
              <a:t>1.  Hidradenitis suppurativa. </a:t>
            </a:r>
          </a:p>
          <a:p>
            <a:r>
              <a:rPr lang="en-US" sz="2000" b="1" i="0" dirty="0">
                <a:solidFill>
                  <a:srgbClr val="0000FF"/>
                </a:solidFill>
                <a:effectLst/>
                <a:latin typeface="Arimo"/>
              </a:rPr>
              <a:t>2.  Extreme morbid obesity: BMI &gt; 50.</a:t>
            </a:r>
          </a:p>
          <a:p>
            <a:r>
              <a:rPr lang="en-US" sz="2000" b="1" i="0" dirty="0">
                <a:solidFill>
                  <a:srgbClr val="222222"/>
                </a:solidFill>
                <a:effectLst/>
                <a:latin typeface="Arimo"/>
              </a:rPr>
              <a:t>3.  OSA on CPAP. </a:t>
            </a:r>
          </a:p>
          <a:p>
            <a:pPr marL="457200" indent="-457200">
              <a:buAutoNum type="arabicPeriod"/>
            </a:pPr>
            <a:endParaRPr lang="en-US" sz="2000" b="1" dirty="0">
              <a:solidFill>
                <a:srgbClr val="222222"/>
              </a:solidFill>
              <a:latin typeface="Arimo"/>
            </a:endParaRPr>
          </a:p>
          <a:p>
            <a:r>
              <a:rPr lang="en-US" sz="2000" b="1" i="0" dirty="0">
                <a:solidFill>
                  <a:srgbClr val="222222"/>
                </a:solidFill>
                <a:effectLst/>
                <a:latin typeface="Arimo"/>
              </a:rPr>
              <a:t>Claimant was evaluated at the Skin Docs on 3/6/24 presenting with at least a 3-month history of recurrent growths involving both axillae and thighs. Pertinent findings on physical examination include acneiform nodules and fistulae formations and draining sinuses distributed on both axillae and thighs, </a:t>
            </a:r>
            <a:r>
              <a:rPr lang="en-US" sz="2000" b="1" i="0" dirty="0">
                <a:solidFill>
                  <a:srgbClr val="0000FF"/>
                </a:solidFill>
                <a:effectLst/>
                <a:latin typeface="Arimo"/>
              </a:rPr>
              <a:t>Hurley Stage </a:t>
            </a:r>
            <a:r>
              <a:rPr lang="en-US" sz="2000" b="1" dirty="0">
                <a:solidFill>
                  <a:srgbClr val="0000FF"/>
                </a:solidFill>
                <a:latin typeface="Arimo"/>
              </a:rPr>
              <a:t>III</a:t>
            </a:r>
            <a:r>
              <a:rPr lang="en-US" sz="2000" b="1" i="0" dirty="0">
                <a:solidFill>
                  <a:srgbClr val="222222"/>
                </a:solidFill>
                <a:effectLst/>
                <a:latin typeface="Arimo"/>
              </a:rPr>
              <a:t>, single or multiple, widely separated recurrent abscesses with sinus tract formation and scarring. Management has included surgery, topical and oral steroids, and oral antibiotics. </a:t>
            </a:r>
          </a:p>
          <a:p>
            <a:endParaRPr lang="en-US" sz="2000" b="1" dirty="0">
              <a:solidFill>
                <a:srgbClr val="222222"/>
              </a:solidFill>
              <a:latin typeface="Arimo"/>
            </a:endParaRPr>
          </a:p>
          <a:p>
            <a:r>
              <a:rPr lang="en-US" sz="2000" b="1" i="0" dirty="0">
                <a:solidFill>
                  <a:srgbClr val="222222"/>
                </a:solidFill>
                <a:effectLst/>
                <a:latin typeface="Arimo"/>
              </a:rPr>
              <a:t>CONCLUSION: Claimant with severe and recurrent soft tissue abnormality with extensive involvement of both axillae and thighs under continuing medical and surgical management with the expectation that disability will last at least 12 months until maximum medical benefit is achieved. The impairment </a:t>
            </a:r>
            <a:r>
              <a:rPr lang="en-US" sz="2000" b="1" dirty="0">
                <a:solidFill>
                  <a:srgbClr val="222222"/>
                </a:solidFill>
                <a:latin typeface="Arimo"/>
              </a:rPr>
              <a:t>does, therefore, satisfy the criteria of listing 1.21A, B, and C, as defined in preamble 1.00L.</a:t>
            </a:r>
            <a:endParaRPr lang="en-US" sz="2000" b="1" i="0" dirty="0">
              <a:solidFill>
                <a:srgbClr val="222222"/>
              </a:solidFill>
              <a:effectLst/>
              <a:latin typeface="Arimo"/>
            </a:endParaRPr>
          </a:p>
          <a:p>
            <a:endParaRPr lang="en-US" b="1" dirty="0">
              <a:solidFill>
                <a:srgbClr val="222222"/>
              </a:solidFill>
              <a:latin typeface="Arimo"/>
            </a:endParaRPr>
          </a:p>
        </p:txBody>
      </p:sp>
      <p:sp>
        <p:nvSpPr>
          <p:cNvPr id="4" name="Rectangle 3">
            <a:extLst>
              <a:ext uri="{FF2B5EF4-FFF2-40B4-BE49-F238E27FC236}">
                <a16:creationId xmlns:a16="http://schemas.microsoft.com/office/drawing/2014/main" id="{F7700115-2A36-067F-237A-6E943D34A6B6}"/>
              </a:ext>
            </a:extLst>
          </p:cNvPr>
          <p:cNvSpPr/>
          <p:nvPr/>
        </p:nvSpPr>
        <p:spPr>
          <a:xfrm>
            <a:off x="0" y="239014"/>
            <a:ext cx="12191999" cy="584775"/>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3200" b="1" dirty="0">
                <a:ln/>
                <a:solidFill>
                  <a:srgbClr val="0000FF"/>
                </a:solidFill>
              </a:rPr>
              <a:t>HIDRADENITIS SUPPURATIVA MEETS LISTING 1.21</a:t>
            </a:r>
            <a:endParaRPr lang="en-US" sz="3200" b="1" cap="none" spc="0" dirty="0">
              <a:ln/>
              <a:solidFill>
                <a:srgbClr val="0000FF"/>
              </a:solidFill>
              <a:effectLst/>
            </a:endParaRPr>
          </a:p>
        </p:txBody>
      </p:sp>
    </p:spTree>
    <p:extLst>
      <p:ext uri="{BB962C8B-B14F-4D97-AF65-F5344CB8AC3E}">
        <p14:creationId xmlns:p14="http://schemas.microsoft.com/office/powerpoint/2010/main" val="13147100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at sleeping on a computer&#10;&#10;Description automatically generated with medium confidence">
            <a:extLst>
              <a:ext uri="{FF2B5EF4-FFF2-40B4-BE49-F238E27FC236}">
                <a16:creationId xmlns:a16="http://schemas.microsoft.com/office/drawing/2014/main" id="{60F69F35-9E80-1C84-B1D2-3F5B59152BD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3779" y="228600"/>
            <a:ext cx="11592911" cy="6400800"/>
          </a:xfrm>
          <a:prstGeom prst="rect">
            <a:avLst/>
          </a:prstGeom>
        </p:spPr>
      </p:pic>
    </p:spTree>
    <p:extLst>
      <p:ext uri="{BB962C8B-B14F-4D97-AF65-F5344CB8AC3E}">
        <p14:creationId xmlns:p14="http://schemas.microsoft.com/office/powerpoint/2010/main" val="714068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65638" y="479854"/>
            <a:ext cx="8382000" cy="5693866"/>
          </a:xfrm>
          <a:prstGeom prst="rect">
            <a:avLst/>
          </a:prstGeom>
        </p:spPr>
        <p:txBody>
          <a:bodyPr wrap="square">
            <a:spAutoFit/>
          </a:bodyPr>
          <a:lstStyle/>
          <a:p>
            <a:r>
              <a:rPr lang="en-US" sz="2800" b="1" dirty="0">
                <a:solidFill>
                  <a:srgbClr val="0000FF"/>
                </a:solidFill>
                <a:latin typeface="ui-sans-serif"/>
              </a:rPr>
              <a:t>1.21 </a:t>
            </a:r>
            <a:r>
              <a:rPr lang="en-US" sz="2800" b="1" i="1" dirty="0">
                <a:solidFill>
                  <a:srgbClr val="0000FF"/>
                </a:solidFill>
                <a:latin typeface="ui-sans-serif"/>
              </a:rPr>
              <a:t>Soft tissue injury </a:t>
            </a:r>
            <a:r>
              <a:rPr lang="en-US" sz="2800" b="1" i="1" dirty="0">
                <a:solidFill>
                  <a:srgbClr val="FF0000"/>
                </a:solidFill>
                <a:latin typeface="ui-sans-serif"/>
              </a:rPr>
              <a:t>or abnormality </a:t>
            </a:r>
            <a:r>
              <a:rPr lang="en-US" sz="2800" b="1" i="1" dirty="0">
                <a:solidFill>
                  <a:srgbClr val="0000FF"/>
                </a:solidFill>
                <a:latin typeface="ui-sans-serif"/>
              </a:rPr>
              <a:t>under continuing surgical management</a:t>
            </a:r>
            <a:r>
              <a:rPr lang="en-US" sz="2800" b="1" i="1" dirty="0">
                <a:solidFill>
                  <a:srgbClr val="212121"/>
                </a:solidFill>
                <a:latin typeface="ui-sans-serif"/>
              </a:rPr>
              <a:t> </a:t>
            </a:r>
            <a:r>
              <a:rPr lang="en-US" sz="2800" dirty="0">
                <a:solidFill>
                  <a:srgbClr val="212121"/>
                </a:solidFill>
                <a:latin typeface="ui-sans-serif"/>
              </a:rPr>
              <a:t>(see </a:t>
            </a:r>
            <a:r>
              <a:rPr lang="en-US" sz="2800" dirty="0">
                <a:solidFill>
                  <a:srgbClr val="0000FF"/>
                </a:solidFill>
                <a:latin typeface="ui-sans-serif"/>
                <a:hlinkClick r:id="rId2" tooltip="Section 1.00 - Subsection L">
                  <a:extLst>
                    <a:ext uri="{A12FA001-AC4F-418D-AE19-62706E023703}">
                      <ahyp:hlinkClr xmlns:ahyp="http://schemas.microsoft.com/office/drawing/2018/hyperlinkcolor" val="tx"/>
                    </a:ext>
                  </a:extLst>
                </a:hlinkClick>
              </a:rPr>
              <a:t>1.00L</a:t>
            </a:r>
            <a:r>
              <a:rPr lang="en-US" sz="2800" dirty="0">
                <a:solidFill>
                  <a:srgbClr val="212121"/>
                </a:solidFill>
                <a:latin typeface="ui-sans-serif"/>
              </a:rPr>
              <a:t>), documented by A, B, </a:t>
            </a:r>
            <a:r>
              <a:rPr lang="en-US" sz="2800" i="1" dirty="0">
                <a:solidFill>
                  <a:srgbClr val="212121"/>
                </a:solidFill>
                <a:latin typeface="ui-sans-serif"/>
              </a:rPr>
              <a:t>and</a:t>
            </a:r>
            <a:r>
              <a:rPr lang="en-US" sz="2800" dirty="0">
                <a:solidFill>
                  <a:srgbClr val="212121"/>
                </a:solidFill>
                <a:latin typeface="ui-sans-serif"/>
              </a:rPr>
              <a:t> C:</a:t>
            </a:r>
          </a:p>
          <a:p>
            <a:r>
              <a:rPr lang="en-US" sz="2800" b="1" dirty="0">
                <a:solidFill>
                  <a:srgbClr val="FF0000"/>
                </a:solidFill>
                <a:latin typeface="ui-sans-serif"/>
              </a:rPr>
              <a:t>A.</a:t>
            </a:r>
            <a:r>
              <a:rPr lang="en-US" sz="2800" dirty="0">
                <a:solidFill>
                  <a:srgbClr val="212121"/>
                </a:solidFill>
                <a:latin typeface="ui-sans-serif"/>
              </a:rPr>
              <a:t> Evidence confirms continuing surgical management (see </a:t>
            </a:r>
            <a:r>
              <a:rPr lang="en-US" sz="2800" dirty="0">
                <a:solidFill>
                  <a:srgbClr val="0000FF"/>
                </a:solidFill>
                <a:latin typeface="ui-sans-serif"/>
                <a:hlinkClick r:id="rId2" tooltip="Section 1.00 - Subsection O1">
                  <a:extLst>
                    <a:ext uri="{A12FA001-AC4F-418D-AE19-62706E023703}">
                      <ahyp:hlinkClr xmlns:ahyp="http://schemas.microsoft.com/office/drawing/2018/hyperlinkcolor" val="tx"/>
                    </a:ext>
                  </a:extLst>
                </a:hlinkClick>
              </a:rPr>
              <a:t>1.00</a:t>
            </a:r>
            <a:r>
              <a:rPr lang="en-US" sz="2800" dirty="0">
                <a:solidFill>
                  <a:srgbClr val="0000FF"/>
                </a:solidFill>
                <a:latin typeface="ui-sans-serif"/>
              </a:rPr>
              <a:t>L</a:t>
            </a:r>
            <a:r>
              <a:rPr lang="en-US" sz="2800" dirty="0">
                <a:solidFill>
                  <a:srgbClr val="212121"/>
                </a:solidFill>
                <a:latin typeface="ui-sans-serif"/>
              </a:rPr>
              <a:t>) directed toward saving, reconstructing, or replacing the affected part of the body.</a:t>
            </a:r>
          </a:p>
          <a:p>
            <a:r>
              <a:rPr lang="en-US" sz="2800" b="1" dirty="0">
                <a:solidFill>
                  <a:srgbClr val="FF0000"/>
                </a:solidFill>
                <a:latin typeface="ui-sans-serif"/>
              </a:rPr>
              <a:t>AND</a:t>
            </a:r>
          </a:p>
          <a:p>
            <a:r>
              <a:rPr lang="en-US" sz="2800" b="1" dirty="0">
                <a:solidFill>
                  <a:srgbClr val="FF0000"/>
                </a:solidFill>
                <a:latin typeface="ui-sans-serif"/>
              </a:rPr>
              <a:t>B.</a:t>
            </a:r>
            <a:r>
              <a:rPr lang="en-US" sz="2800" dirty="0">
                <a:solidFill>
                  <a:srgbClr val="212121"/>
                </a:solidFill>
                <a:latin typeface="ui-sans-serif"/>
              </a:rPr>
              <a:t> The surgical management has been, or is expected to be, ongoing for a continuous period of </a:t>
            </a:r>
            <a:r>
              <a:rPr lang="en-US" sz="2800" dirty="0">
                <a:solidFill>
                  <a:srgbClr val="FF0000"/>
                </a:solidFill>
                <a:latin typeface="ui-sans-serif"/>
              </a:rPr>
              <a:t>at least 12 months</a:t>
            </a:r>
            <a:r>
              <a:rPr lang="en-US" sz="2800" dirty="0">
                <a:solidFill>
                  <a:srgbClr val="212121"/>
                </a:solidFill>
                <a:latin typeface="ui-sans-serif"/>
              </a:rPr>
              <a:t>.</a:t>
            </a:r>
          </a:p>
          <a:p>
            <a:r>
              <a:rPr lang="en-US" sz="2800" b="1" dirty="0">
                <a:solidFill>
                  <a:srgbClr val="FF0000"/>
                </a:solidFill>
                <a:latin typeface="ui-sans-serif"/>
              </a:rPr>
              <a:t>AND</a:t>
            </a:r>
          </a:p>
          <a:p>
            <a:r>
              <a:rPr lang="en-US" sz="2800" b="1" dirty="0">
                <a:solidFill>
                  <a:srgbClr val="FF0000"/>
                </a:solidFill>
                <a:latin typeface="ui-sans-serif"/>
              </a:rPr>
              <a:t>C.</a:t>
            </a:r>
            <a:r>
              <a:rPr lang="en-US" sz="2800" dirty="0">
                <a:solidFill>
                  <a:srgbClr val="212121"/>
                </a:solidFill>
                <a:latin typeface="ui-sans-serif"/>
              </a:rPr>
              <a:t> </a:t>
            </a:r>
            <a:r>
              <a:rPr lang="en-US" sz="2800" dirty="0">
                <a:solidFill>
                  <a:srgbClr val="0000FF"/>
                </a:solidFill>
                <a:latin typeface="ui-sans-serif"/>
              </a:rPr>
              <a:t>Maximum medical benefit </a:t>
            </a:r>
            <a:r>
              <a:rPr lang="en-US" sz="2800" dirty="0">
                <a:solidFill>
                  <a:srgbClr val="212121"/>
                </a:solidFill>
                <a:latin typeface="ui-sans-serif"/>
              </a:rPr>
              <a:t>from therapy (see </a:t>
            </a:r>
            <a:r>
              <a:rPr lang="en-US" sz="2800" dirty="0">
                <a:solidFill>
                  <a:srgbClr val="0000FF"/>
                </a:solidFill>
                <a:latin typeface="ui-sans-serif"/>
                <a:hlinkClick r:id="rId2" tooltip="Section 1.00 - Subsection O2">
                  <a:extLst>
                    <a:ext uri="{A12FA001-AC4F-418D-AE19-62706E023703}">
                      <ahyp:hlinkClr xmlns:ahyp="http://schemas.microsoft.com/office/drawing/2018/hyperlinkcolor" val="tx"/>
                    </a:ext>
                  </a:extLst>
                </a:hlinkClick>
              </a:rPr>
              <a:t>1.00O1</a:t>
            </a:r>
            <a:r>
              <a:rPr lang="en-US" sz="2800" dirty="0">
                <a:solidFill>
                  <a:srgbClr val="212121"/>
                </a:solidFill>
                <a:latin typeface="ui-sans-serif"/>
              </a:rPr>
              <a:t>) has not yet been achieved.</a:t>
            </a:r>
          </a:p>
        </p:txBody>
      </p:sp>
    </p:spTree>
    <p:extLst>
      <p:ext uri="{BB962C8B-B14F-4D97-AF65-F5344CB8AC3E}">
        <p14:creationId xmlns:p14="http://schemas.microsoft.com/office/powerpoint/2010/main" val="3039191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29F3CD4-FFFF-7577-6BAD-F8E4B9CF0C98}"/>
              </a:ext>
            </a:extLst>
          </p:cNvPr>
          <p:cNvSpPr/>
          <p:nvPr/>
        </p:nvSpPr>
        <p:spPr>
          <a:xfrm>
            <a:off x="927024" y="366259"/>
            <a:ext cx="10337959" cy="707886"/>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4000" b="1" dirty="0">
                <a:ln/>
                <a:solidFill>
                  <a:srgbClr val="0000FF"/>
                </a:solidFill>
              </a:rPr>
              <a:t>CAN INVOLVE INJURIES OR ABNORMALITIES TO:</a:t>
            </a:r>
            <a:endParaRPr lang="en-US" sz="4000" b="1" cap="none" spc="0" dirty="0">
              <a:ln/>
              <a:solidFill>
                <a:srgbClr val="0000FF"/>
              </a:solidFill>
              <a:effectLst/>
            </a:endParaRPr>
          </a:p>
        </p:txBody>
      </p:sp>
      <p:sp>
        <p:nvSpPr>
          <p:cNvPr id="4" name="Content Placeholder 3">
            <a:extLst>
              <a:ext uri="{FF2B5EF4-FFF2-40B4-BE49-F238E27FC236}">
                <a16:creationId xmlns:a16="http://schemas.microsoft.com/office/drawing/2014/main" id="{F78784F1-90B0-6016-0809-EB73C783F983}"/>
              </a:ext>
            </a:extLst>
          </p:cNvPr>
          <p:cNvSpPr>
            <a:spLocks noGrp="1"/>
          </p:cNvSpPr>
          <p:nvPr>
            <p:ph idx="4294967295"/>
          </p:nvPr>
        </p:nvSpPr>
        <p:spPr>
          <a:xfrm>
            <a:off x="1351485" y="1243674"/>
            <a:ext cx="8908742" cy="4694392"/>
          </a:xfrm>
        </p:spPr>
        <p:txBody>
          <a:bodyPr>
            <a:normAutofit/>
          </a:bodyPr>
          <a:lstStyle/>
          <a:p>
            <a:r>
              <a:rPr lang="en-US" sz="3600" b="1" dirty="0"/>
              <a:t>ANY BODY PART EXCEPT THE BONY SKELETON (WHY NOT?!)</a:t>
            </a:r>
          </a:p>
          <a:p>
            <a:r>
              <a:rPr lang="en-US" sz="3600" b="1" dirty="0"/>
              <a:t>MUSCLES</a:t>
            </a:r>
          </a:p>
          <a:p>
            <a:r>
              <a:rPr lang="en-US" sz="3600" b="1" dirty="0"/>
              <a:t>TENDONS</a:t>
            </a:r>
          </a:p>
          <a:p>
            <a:r>
              <a:rPr lang="en-US" sz="3600" b="1" dirty="0"/>
              <a:t>LIGAMENTS</a:t>
            </a:r>
          </a:p>
          <a:p>
            <a:r>
              <a:rPr lang="en-US" sz="3600" b="1" dirty="0"/>
              <a:t>SKIN</a:t>
            </a:r>
          </a:p>
          <a:p>
            <a:r>
              <a:rPr lang="en-US" sz="3600" b="1" dirty="0"/>
              <a:t>INTRA-ABDOMINAL AND INTRA-THORACIC STRUCTURES</a:t>
            </a:r>
          </a:p>
        </p:txBody>
      </p:sp>
    </p:spTree>
    <p:extLst>
      <p:ext uri="{BB962C8B-B14F-4D97-AF65-F5344CB8AC3E}">
        <p14:creationId xmlns:p14="http://schemas.microsoft.com/office/powerpoint/2010/main" val="23518973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1C3EE82-DCEB-0E1B-CD6E-59217C655F82}"/>
              </a:ext>
            </a:extLst>
          </p:cNvPr>
          <p:cNvSpPr txBox="1"/>
          <p:nvPr/>
        </p:nvSpPr>
        <p:spPr>
          <a:xfrm>
            <a:off x="1439872" y="918299"/>
            <a:ext cx="10264025" cy="5632311"/>
          </a:xfrm>
          <a:prstGeom prst="rect">
            <a:avLst/>
          </a:prstGeom>
          <a:noFill/>
        </p:spPr>
        <p:txBody>
          <a:bodyPr wrap="square">
            <a:spAutoFit/>
          </a:bodyPr>
          <a:lstStyle/>
          <a:p>
            <a:pPr marL="0" marR="0">
              <a:spcBef>
                <a:spcPts val="0"/>
              </a:spcBef>
              <a:spcAft>
                <a:spcPts val="0"/>
              </a:spcAft>
            </a:pPr>
            <a:r>
              <a:rPr lang="en-US" sz="3600" b="1" dirty="0">
                <a:latin typeface="Calibri" panose="020F0502020204030204" pitchFamily="34" charset="0"/>
                <a:ea typeface="Calibri" panose="020F0502020204030204" pitchFamily="34" charset="0"/>
              </a:rPr>
              <a:t>BLUNT TRAUMA/CRUSH INJURIES</a:t>
            </a:r>
            <a:endParaRPr lang="en-US" sz="3600" b="1" dirty="0">
              <a:effectLst/>
              <a:latin typeface="Calibri" panose="020F0502020204030204" pitchFamily="34" charset="0"/>
              <a:ea typeface="Calibri" panose="020F0502020204030204" pitchFamily="34" charset="0"/>
            </a:endParaRPr>
          </a:p>
          <a:p>
            <a:pPr marL="0" marR="0">
              <a:spcBef>
                <a:spcPts val="0"/>
              </a:spcBef>
              <a:spcAft>
                <a:spcPts val="0"/>
              </a:spcAft>
            </a:pPr>
            <a:r>
              <a:rPr lang="en-US" sz="3600" b="1" dirty="0">
                <a:effectLst/>
                <a:latin typeface="Calibri" panose="020F0502020204030204" pitchFamily="34" charset="0"/>
                <a:ea typeface="Calibri" panose="020F0502020204030204" pitchFamily="34" charset="0"/>
              </a:rPr>
              <a:t>PENETRATING TRAUMA (</a:t>
            </a:r>
            <a:r>
              <a:rPr lang="en-US" sz="3600" b="1" dirty="0">
                <a:latin typeface="Calibri" panose="020F0502020204030204" pitchFamily="34" charset="0"/>
                <a:ea typeface="Calibri" panose="020F0502020204030204" pitchFamily="34" charset="0"/>
              </a:rPr>
              <a:t>GSW</a:t>
            </a:r>
            <a:r>
              <a:rPr lang="en-US" sz="3600" b="1" dirty="0">
                <a:effectLst/>
                <a:latin typeface="Calibri" panose="020F0502020204030204" pitchFamily="34" charset="0"/>
                <a:ea typeface="Calibri" panose="020F0502020204030204" pitchFamily="34" charset="0"/>
              </a:rPr>
              <a:t>, STAB WOUNDS)</a:t>
            </a:r>
          </a:p>
          <a:p>
            <a:pPr marL="0" marR="0">
              <a:spcBef>
                <a:spcPts val="0"/>
              </a:spcBef>
              <a:spcAft>
                <a:spcPts val="0"/>
              </a:spcAft>
            </a:pPr>
            <a:r>
              <a:rPr lang="en-US" sz="3600" b="1" dirty="0">
                <a:effectLst/>
                <a:latin typeface="Calibri" panose="020F0502020204030204" pitchFamily="34" charset="0"/>
                <a:ea typeface="Calibri" panose="020F0502020204030204" pitchFamily="34" charset="0"/>
              </a:rPr>
              <a:t>BURNS</a:t>
            </a:r>
          </a:p>
          <a:p>
            <a:pPr marL="0" marR="0">
              <a:spcBef>
                <a:spcPts val="0"/>
              </a:spcBef>
              <a:spcAft>
                <a:spcPts val="0"/>
              </a:spcAft>
            </a:pPr>
            <a:r>
              <a:rPr lang="en-US" sz="3600" b="1" dirty="0">
                <a:effectLst/>
                <a:latin typeface="Calibri" panose="020F0502020204030204" pitchFamily="34" charset="0"/>
                <a:ea typeface="Calibri" panose="020F0502020204030204" pitchFamily="34" charset="0"/>
              </a:rPr>
              <a:t>ELECTRICAL INJURIES</a:t>
            </a:r>
          </a:p>
          <a:p>
            <a:pPr marL="0" marR="0">
              <a:spcBef>
                <a:spcPts val="0"/>
              </a:spcBef>
              <a:spcAft>
                <a:spcPts val="0"/>
              </a:spcAft>
            </a:pPr>
            <a:r>
              <a:rPr lang="en-US" sz="3600" b="1" dirty="0">
                <a:effectLst/>
                <a:latin typeface="Calibri" panose="020F0502020204030204" pitchFamily="34" charset="0"/>
                <a:ea typeface="Calibri" panose="020F0502020204030204" pitchFamily="34" charset="0"/>
              </a:rPr>
              <a:t>ISCHEMIC INJURIES</a:t>
            </a:r>
          </a:p>
          <a:p>
            <a:pPr marL="0" marR="0">
              <a:spcBef>
                <a:spcPts val="0"/>
              </a:spcBef>
              <a:spcAft>
                <a:spcPts val="0"/>
              </a:spcAft>
            </a:pPr>
            <a:r>
              <a:rPr lang="en-US" sz="3600" b="1" dirty="0">
                <a:effectLst/>
                <a:latin typeface="Calibri" panose="020F0502020204030204" pitchFamily="34" charset="0"/>
                <a:ea typeface="Calibri" panose="020F0502020204030204" pitchFamily="34" charset="0"/>
              </a:rPr>
              <a:t>INFECTIONS</a:t>
            </a:r>
          </a:p>
          <a:p>
            <a:pPr marL="0" marR="0">
              <a:spcBef>
                <a:spcPts val="0"/>
              </a:spcBef>
              <a:spcAft>
                <a:spcPts val="0"/>
              </a:spcAft>
            </a:pPr>
            <a:r>
              <a:rPr lang="en-US" sz="3600" b="1" dirty="0">
                <a:effectLst/>
                <a:latin typeface="Calibri" panose="020F0502020204030204" pitchFamily="34" charset="0"/>
                <a:ea typeface="Calibri" panose="020F0502020204030204" pitchFamily="34" charset="0"/>
              </a:rPr>
              <a:t>NON-HEALING FOOT ULCERS</a:t>
            </a:r>
          </a:p>
          <a:p>
            <a:pPr marL="0" marR="0">
              <a:spcBef>
                <a:spcPts val="0"/>
              </a:spcBef>
              <a:spcAft>
                <a:spcPts val="0"/>
              </a:spcAft>
            </a:pPr>
            <a:r>
              <a:rPr lang="en-US" sz="3600" b="1" dirty="0">
                <a:effectLst/>
                <a:latin typeface="Calibri" panose="020F0502020204030204" pitchFamily="34" charset="0"/>
                <a:ea typeface="Calibri" panose="020F0502020204030204" pitchFamily="34" charset="0"/>
              </a:rPr>
              <a:t>AMPUTATIONS WITH COMPLICATIONS</a:t>
            </a:r>
          </a:p>
          <a:p>
            <a:pPr marL="0" marR="0">
              <a:spcBef>
                <a:spcPts val="0"/>
              </a:spcBef>
              <a:spcAft>
                <a:spcPts val="0"/>
              </a:spcAft>
            </a:pPr>
            <a:r>
              <a:rPr lang="en-US" sz="3600" b="1" dirty="0">
                <a:effectLst/>
                <a:latin typeface="Calibri" panose="020F0502020204030204" pitchFamily="34" charset="0"/>
                <a:ea typeface="Calibri" panose="020F0502020204030204" pitchFamily="34" charset="0"/>
              </a:rPr>
              <a:t>OPEN FRACTURES WITH SEVERE SOFT TISSUE INJURY</a:t>
            </a:r>
          </a:p>
          <a:p>
            <a:pPr marL="0" marR="0">
              <a:spcBef>
                <a:spcPts val="0"/>
              </a:spcBef>
              <a:spcAft>
                <a:spcPts val="0"/>
              </a:spcAft>
            </a:pPr>
            <a:r>
              <a:rPr lang="en-US" sz="3600" b="1" dirty="0">
                <a:effectLst/>
                <a:latin typeface="Calibri" panose="020F0502020204030204" pitchFamily="34" charset="0"/>
                <a:ea typeface="Calibri" panose="020F0502020204030204" pitchFamily="34" charset="0"/>
              </a:rPr>
              <a:t> </a:t>
            </a:r>
          </a:p>
        </p:txBody>
      </p:sp>
      <p:sp>
        <p:nvSpPr>
          <p:cNvPr id="6" name="Rectangle 5">
            <a:extLst>
              <a:ext uri="{FF2B5EF4-FFF2-40B4-BE49-F238E27FC236}">
                <a16:creationId xmlns:a16="http://schemas.microsoft.com/office/drawing/2014/main" id="{AA2AB04A-9A7E-E3BD-450D-10C9F42F32E3}"/>
              </a:ext>
            </a:extLst>
          </p:cNvPr>
          <p:cNvSpPr/>
          <p:nvPr/>
        </p:nvSpPr>
        <p:spPr>
          <a:xfrm>
            <a:off x="0" y="93725"/>
            <a:ext cx="12192000" cy="923330"/>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5400" b="1" dirty="0">
                <a:ln/>
                <a:solidFill>
                  <a:srgbClr val="0000FF"/>
                </a:solidFill>
              </a:rPr>
              <a:t>EXAMPLES</a:t>
            </a:r>
            <a:endParaRPr lang="en-US" sz="5400" b="1" cap="none" spc="0" dirty="0">
              <a:ln/>
              <a:solidFill>
                <a:srgbClr val="0000FF"/>
              </a:solidFill>
              <a:effectLst/>
            </a:endParaRPr>
          </a:p>
        </p:txBody>
      </p:sp>
      <p:sp>
        <p:nvSpPr>
          <p:cNvPr id="14" name="Oval 13">
            <a:extLst>
              <a:ext uri="{FF2B5EF4-FFF2-40B4-BE49-F238E27FC236}">
                <a16:creationId xmlns:a16="http://schemas.microsoft.com/office/drawing/2014/main" id="{5A0FD641-DB4F-B2E4-01F2-BB74174A12D0}"/>
              </a:ext>
            </a:extLst>
          </p:cNvPr>
          <p:cNvSpPr>
            <a:spLocks noChangeAspect="1"/>
          </p:cNvSpPr>
          <p:nvPr/>
        </p:nvSpPr>
        <p:spPr>
          <a:xfrm flipV="1">
            <a:off x="1273001" y="1185952"/>
            <a:ext cx="152400" cy="152400"/>
          </a:xfrm>
          <a:prstGeom prst="ellipse">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454D45C1-69A0-1179-AF8D-5E480990462D}"/>
              </a:ext>
            </a:extLst>
          </p:cNvPr>
          <p:cNvSpPr>
            <a:spLocks noChangeAspect="1"/>
          </p:cNvSpPr>
          <p:nvPr/>
        </p:nvSpPr>
        <p:spPr>
          <a:xfrm flipV="1">
            <a:off x="1273001" y="1725822"/>
            <a:ext cx="152400" cy="152400"/>
          </a:xfrm>
          <a:prstGeom prst="ellipse">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val 1">
            <a:extLst>
              <a:ext uri="{FF2B5EF4-FFF2-40B4-BE49-F238E27FC236}">
                <a16:creationId xmlns:a16="http://schemas.microsoft.com/office/drawing/2014/main" id="{C269714A-951E-D7DB-1442-BEA4E82FA077}"/>
              </a:ext>
            </a:extLst>
          </p:cNvPr>
          <p:cNvSpPr>
            <a:spLocks noChangeAspect="1"/>
          </p:cNvSpPr>
          <p:nvPr/>
        </p:nvSpPr>
        <p:spPr>
          <a:xfrm flipV="1">
            <a:off x="1273001" y="2248620"/>
            <a:ext cx="152400" cy="152400"/>
          </a:xfrm>
          <a:prstGeom prst="ellipse">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id="{0E491E26-5075-EF72-82D1-189DC486DFFA}"/>
              </a:ext>
            </a:extLst>
          </p:cNvPr>
          <p:cNvSpPr>
            <a:spLocks noChangeAspect="1"/>
          </p:cNvSpPr>
          <p:nvPr/>
        </p:nvSpPr>
        <p:spPr>
          <a:xfrm flipV="1">
            <a:off x="1280237" y="2822932"/>
            <a:ext cx="152400" cy="152400"/>
          </a:xfrm>
          <a:prstGeom prst="ellipse">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37DFCF23-EDBE-2930-B87C-BEFE03022D6A}"/>
              </a:ext>
            </a:extLst>
          </p:cNvPr>
          <p:cNvSpPr>
            <a:spLocks noChangeAspect="1"/>
          </p:cNvSpPr>
          <p:nvPr/>
        </p:nvSpPr>
        <p:spPr>
          <a:xfrm flipV="1">
            <a:off x="1300338" y="5549378"/>
            <a:ext cx="152400" cy="152400"/>
          </a:xfrm>
          <a:prstGeom prst="ellipse">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FC63AC70-CF20-7655-2425-001315CF2592}"/>
              </a:ext>
            </a:extLst>
          </p:cNvPr>
          <p:cNvSpPr>
            <a:spLocks noChangeAspect="1"/>
          </p:cNvSpPr>
          <p:nvPr/>
        </p:nvSpPr>
        <p:spPr>
          <a:xfrm flipV="1">
            <a:off x="1280237" y="4461333"/>
            <a:ext cx="152400" cy="152400"/>
          </a:xfrm>
          <a:prstGeom prst="ellipse">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3825C384-A637-B8A3-CAAF-C2EE77420833}"/>
              </a:ext>
            </a:extLst>
          </p:cNvPr>
          <p:cNvSpPr>
            <a:spLocks noChangeAspect="1"/>
          </p:cNvSpPr>
          <p:nvPr/>
        </p:nvSpPr>
        <p:spPr>
          <a:xfrm flipV="1">
            <a:off x="1273001" y="3323444"/>
            <a:ext cx="152400" cy="152400"/>
          </a:xfrm>
          <a:prstGeom prst="ellipse">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AF7230CB-91D2-90E6-CE89-3D32FEEC9D59}"/>
              </a:ext>
            </a:extLst>
          </p:cNvPr>
          <p:cNvSpPr>
            <a:spLocks noChangeAspect="1"/>
          </p:cNvSpPr>
          <p:nvPr/>
        </p:nvSpPr>
        <p:spPr>
          <a:xfrm flipV="1">
            <a:off x="1273001" y="3910977"/>
            <a:ext cx="152400" cy="152400"/>
          </a:xfrm>
          <a:prstGeom prst="ellipse">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6CE40015-B07B-36CB-926D-FAA7D873DDFD}"/>
              </a:ext>
            </a:extLst>
          </p:cNvPr>
          <p:cNvSpPr>
            <a:spLocks noChangeAspect="1"/>
          </p:cNvSpPr>
          <p:nvPr/>
        </p:nvSpPr>
        <p:spPr>
          <a:xfrm flipV="1">
            <a:off x="1293905" y="5011828"/>
            <a:ext cx="152400" cy="152400"/>
          </a:xfrm>
          <a:prstGeom prst="ellipse">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144091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1C212D0-1868-C254-1B1D-986470322444}"/>
              </a:ext>
            </a:extLst>
          </p:cNvPr>
          <p:cNvSpPr>
            <a:spLocks noGrp="1"/>
          </p:cNvSpPr>
          <p:nvPr>
            <p:ph idx="4294967295"/>
          </p:nvPr>
        </p:nvSpPr>
        <p:spPr>
          <a:xfrm>
            <a:off x="1484992" y="829375"/>
            <a:ext cx="9698854" cy="4351338"/>
          </a:xfrm>
        </p:spPr>
        <p:txBody>
          <a:bodyPr>
            <a:noAutofit/>
          </a:bodyPr>
          <a:lstStyle/>
          <a:p>
            <a:pPr marL="457200" lvl="1" indent="0">
              <a:buNone/>
            </a:pPr>
            <a:r>
              <a:rPr lang="en-US" sz="2800" b="1" dirty="0">
                <a:solidFill>
                  <a:srgbClr val="FF0000"/>
                </a:solidFill>
              </a:rPr>
              <a:t>ALL</a:t>
            </a:r>
            <a:r>
              <a:rPr lang="en-US" b="1" dirty="0"/>
              <a:t> TREATMENT MODALITIES ARE INCLUDED IN DEFINING </a:t>
            </a:r>
            <a:r>
              <a:rPr lang="en-US" b="1" dirty="0">
                <a:solidFill>
                  <a:srgbClr val="0000FF"/>
                </a:solidFill>
              </a:rPr>
              <a:t>CONTINUING SURGICAL MANAGEMENT</a:t>
            </a:r>
          </a:p>
          <a:p>
            <a:pPr marL="457200" lvl="1" indent="0">
              <a:buNone/>
            </a:pPr>
            <a:r>
              <a:rPr lang="en-US" b="1" dirty="0"/>
              <a:t>SURGICAL PROCEDURES.  NO SPECIFIC NUMBER NEEDED TO MEET LISTING</a:t>
            </a:r>
          </a:p>
          <a:p>
            <a:pPr marL="457200" lvl="1" indent="0">
              <a:buNone/>
            </a:pPr>
            <a:r>
              <a:rPr lang="en-US" b="1" dirty="0"/>
              <a:t>PHARMACOTHERAPY:  MEDICATIONS</a:t>
            </a:r>
          </a:p>
          <a:p>
            <a:pPr marL="457200" lvl="1" indent="0">
              <a:buNone/>
            </a:pPr>
            <a:r>
              <a:rPr lang="en-US" b="1" dirty="0"/>
              <a:t>INTRA-ARTICULAR STEROID INJECTIONS</a:t>
            </a:r>
          </a:p>
          <a:p>
            <a:pPr marL="457200" lvl="1" indent="0">
              <a:buNone/>
            </a:pPr>
            <a:r>
              <a:rPr lang="en-US" b="1" dirty="0"/>
              <a:t>PHYSICAL THERAPY:  RESTORES FUNCTION</a:t>
            </a:r>
          </a:p>
          <a:p>
            <a:pPr marL="457200" lvl="1" indent="0">
              <a:buNone/>
            </a:pPr>
            <a:r>
              <a:rPr lang="en-US" b="1" dirty="0"/>
              <a:t>OCCUPATIONAL THERAPY:  ADAPT TO DISABILITY AND IMPROVE FUNCTION</a:t>
            </a:r>
          </a:p>
          <a:p>
            <a:pPr marL="457200" lvl="1" indent="0">
              <a:buNone/>
            </a:pPr>
            <a:r>
              <a:rPr lang="en-US" b="1" dirty="0"/>
              <a:t>INTERVENTIONAL MODALITIES:  EPIDURAL STEROID INJECTIONS</a:t>
            </a:r>
          </a:p>
          <a:p>
            <a:pPr marL="457200" lvl="1" indent="0">
              <a:buNone/>
            </a:pPr>
            <a:r>
              <a:rPr lang="en-US" b="1" dirty="0"/>
              <a:t>WOUND CARE</a:t>
            </a:r>
          </a:p>
          <a:p>
            <a:pPr marL="457200" lvl="1" indent="0">
              <a:buNone/>
            </a:pPr>
            <a:r>
              <a:rPr lang="en-US" b="1" dirty="0"/>
              <a:t>CASTING</a:t>
            </a:r>
          </a:p>
          <a:p>
            <a:pPr marL="457200" lvl="1" indent="0">
              <a:buNone/>
            </a:pPr>
            <a:r>
              <a:rPr lang="en-US" b="1" dirty="0"/>
              <a:t>ORTHOTICS AND PROSTHETICS</a:t>
            </a:r>
          </a:p>
        </p:txBody>
      </p:sp>
      <p:sp>
        <p:nvSpPr>
          <p:cNvPr id="4" name="Rectangle 3">
            <a:extLst>
              <a:ext uri="{FF2B5EF4-FFF2-40B4-BE49-F238E27FC236}">
                <a16:creationId xmlns:a16="http://schemas.microsoft.com/office/drawing/2014/main" id="{AB634CA2-7286-C477-FE12-E7C06A0DD1CA}"/>
              </a:ext>
            </a:extLst>
          </p:cNvPr>
          <p:cNvSpPr/>
          <p:nvPr/>
        </p:nvSpPr>
        <p:spPr>
          <a:xfrm>
            <a:off x="1" y="181424"/>
            <a:ext cx="12191999" cy="646331"/>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3600" b="1" cap="none" spc="0" dirty="0">
                <a:ln/>
                <a:solidFill>
                  <a:srgbClr val="0000FF"/>
                </a:solidFill>
                <a:effectLst/>
              </a:rPr>
              <a:t>TREATMENT MODALITIES</a:t>
            </a:r>
          </a:p>
        </p:txBody>
      </p:sp>
      <p:sp>
        <p:nvSpPr>
          <p:cNvPr id="14" name="Oval 13">
            <a:extLst>
              <a:ext uri="{FF2B5EF4-FFF2-40B4-BE49-F238E27FC236}">
                <a16:creationId xmlns:a16="http://schemas.microsoft.com/office/drawing/2014/main" id="{ECE5B721-F8C9-C6C1-D9CF-A02C8B35C8CF}"/>
              </a:ext>
            </a:extLst>
          </p:cNvPr>
          <p:cNvSpPr>
            <a:spLocks noChangeAspect="1"/>
          </p:cNvSpPr>
          <p:nvPr/>
        </p:nvSpPr>
        <p:spPr>
          <a:xfrm flipV="1">
            <a:off x="1764444" y="4717532"/>
            <a:ext cx="152400" cy="152400"/>
          </a:xfrm>
          <a:prstGeom prst="ellipse">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val 1">
            <a:extLst>
              <a:ext uri="{FF2B5EF4-FFF2-40B4-BE49-F238E27FC236}">
                <a16:creationId xmlns:a16="http://schemas.microsoft.com/office/drawing/2014/main" id="{6B2DB9FD-2674-2726-1299-931FDE4B982E}"/>
              </a:ext>
            </a:extLst>
          </p:cNvPr>
          <p:cNvSpPr>
            <a:spLocks noChangeAspect="1"/>
          </p:cNvSpPr>
          <p:nvPr/>
        </p:nvSpPr>
        <p:spPr>
          <a:xfrm flipV="1">
            <a:off x="1764444" y="5091570"/>
            <a:ext cx="152400" cy="152400"/>
          </a:xfrm>
          <a:prstGeom prst="ellipse">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F59FE764-BB84-E84A-617F-E3C573A4B44E}"/>
              </a:ext>
            </a:extLst>
          </p:cNvPr>
          <p:cNvSpPr>
            <a:spLocks noChangeAspect="1"/>
          </p:cNvSpPr>
          <p:nvPr/>
        </p:nvSpPr>
        <p:spPr>
          <a:xfrm flipV="1">
            <a:off x="1776288" y="5505924"/>
            <a:ext cx="152400" cy="152400"/>
          </a:xfrm>
          <a:prstGeom prst="ellipse">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926ED599-E989-AE55-BCE9-27719AEC85DD}"/>
              </a:ext>
            </a:extLst>
          </p:cNvPr>
          <p:cNvSpPr>
            <a:spLocks noChangeAspect="1"/>
          </p:cNvSpPr>
          <p:nvPr/>
        </p:nvSpPr>
        <p:spPr>
          <a:xfrm flipV="1">
            <a:off x="1776288" y="1000566"/>
            <a:ext cx="152400" cy="152400"/>
          </a:xfrm>
          <a:prstGeom prst="ellipse">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5B49BFBE-C3CA-4054-1BAC-D604701D3248}"/>
              </a:ext>
            </a:extLst>
          </p:cNvPr>
          <p:cNvSpPr>
            <a:spLocks noChangeAspect="1"/>
          </p:cNvSpPr>
          <p:nvPr/>
        </p:nvSpPr>
        <p:spPr>
          <a:xfrm flipV="1">
            <a:off x="1764444" y="1766430"/>
            <a:ext cx="152400" cy="152400"/>
          </a:xfrm>
          <a:prstGeom prst="ellipse">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57DC3035-1268-515F-A5A9-2F20DFBFC731}"/>
              </a:ext>
            </a:extLst>
          </p:cNvPr>
          <p:cNvSpPr>
            <a:spLocks noChangeAspect="1"/>
          </p:cNvSpPr>
          <p:nvPr/>
        </p:nvSpPr>
        <p:spPr>
          <a:xfrm flipV="1">
            <a:off x="1776288" y="2456094"/>
            <a:ext cx="152400" cy="152400"/>
          </a:xfrm>
          <a:prstGeom prst="ellipse">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26D0D2A6-030B-C696-2F61-1545F6593BC7}"/>
              </a:ext>
            </a:extLst>
          </p:cNvPr>
          <p:cNvSpPr>
            <a:spLocks noChangeAspect="1"/>
          </p:cNvSpPr>
          <p:nvPr/>
        </p:nvSpPr>
        <p:spPr>
          <a:xfrm flipV="1">
            <a:off x="1764444" y="2861281"/>
            <a:ext cx="152400" cy="152400"/>
          </a:xfrm>
          <a:prstGeom prst="ellipse">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BC70E620-460B-F048-8168-9503E93924B6}"/>
              </a:ext>
            </a:extLst>
          </p:cNvPr>
          <p:cNvSpPr>
            <a:spLocks noChangeAspect="1"/>
          </p:cNvSpPr>
          <p:nvPr/>
        </p:nvSpPr>
        <p:spPr>
          <a:xfrm flipV="1">
            <a:off x="1764444" y="3256712"/>
            <a:ext cx="152400" cy="152400"/>
          </a:xfrm>
          <a:prstGeom prst="ellipse">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718E767C-4088-E963-0126-048E45EB5848}"/>
              </a:ext>
            </a:extLst>
          </p:cNvPr>
          <p:cNvSpPr>
            <a:spLocks noChangeAspect="1"/>
          </p:cNvSpPr>
          <p:nvPr/>
        </p:nvSpPr>
        <p:spPr>
          <a:xfrm flipV="1">
            <a:off x="1759812" y="3649450"/>
            <a:ext cx="152400" cy="152400"/>
          </a:xfrm>
          <a:prstGeom prst="ellipse">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B19DC7D6-2F49-20E4-05B5-2F8BC993A017}"/>
              </a:ext>
            </a:extLst>
          </p:cNvPr>
          <p:cNvSpPr>
            <a:spLocks noChangeAspect="1"/>
          </p:cNvSpPr>
          <p:nvPr/>
        </p:nvSpPr>
        <p:spPr>
          <a:xfrm flipV="1">
            <a:off x="1759812" y="4337947"/>
            <a:ext cx="152400" cy="152400"/>
          </a:xfrm>
          <a:prstGeom prst="ellipse">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758751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3DD37DD-E978-843E-EDBA-BF91C0642601}"/>
              </a:ext>
            </a:extLst>
          </p:cNvPr>
          <p:cNvSpPr>
            <a:spLocks noGrp="1"/>
          </p:cNvSpPr>
          <p:nvPr>
            <p:ph idx="4294967295"/>
          </p:nvPr>
        </p:nvSpPr>
        <p:spPr>
          <a:xfrm>
            <a:off x="1120346" y="919463"/>
            <a:ext cx="10515600" cy="4351338"/>
          </a:xfrm>
        </p:spPr>
        <p:txBody>
          <a:bodyPr>
            <a:noAutofit/>
          </a:bodyPr>
          <a:lstStyle/>
          <a:p>
            <a:r>
              <a:rPr lang="en-US" sz="2400" b="1" dirty="0"/>
              <a:t>BEGIN WITH MOST CONSERVATIVE TREATMENT MODALITIES</a:t>
            </a:r>
          </a:p>
          <a:p>
            <a:r>
              <a:rPr lang="en-US" sz="2400" b="1" dirty="0">
                <a:solidFill>
                  <a:srgbClr val="0000FF"/>
                </a:solidFill>
              </a:rPr>
              <a:t>CONSERVATIVE TREATMENT DEFINED </a:t>
            </a:r>
            <a:r>
              <a:rPr lang="en-US" sz="2400" b="1" dirty="0"/>
              <a:t>AS TREATMENT THAT IS LEAST LIKELY TO RESULT IN COMPLICATIONS</a:t>
            </a:r>
          </a:p>
          <a:p>
            <a:r>
              <a:rPr lang="en-US" sz="2400" b="1" dirty="0"/>
              <a:t>TIME IS ELAPSING WITH PROGRESSION TO MORE RADICAL TREATMENT MODALITIES</a:t>
            </a:r>
          </a:p>
          <a:p>
            <a:r>
              <a:rPr lang="en-US" sz="2400" b="1" dirty="0"/>
              <a:t>CALCULATE ESTIMATED TIME FOR POST-OPERATIVE RECOVERY AND THE ATTAINMENT OF </a:t>
            </a:r>
            <a:r>
              <a:rPr lang="en-US" sz="2400" b="1" dirty="0">
                <a:solidFill>
                  <a:srgbClr val="0000FF"/>
                </a:solidFill>
              </a:rPr>
              <a:t>MAXIMUM MEDICAL BENEFIT</a:t>
            </a:r>
          </a:p>
          <a:p>
            <a:r>
              <a:rPr lang="en-US" sz="2400" b="1" dirty="0"/>
              <a:t>CONTINUING SURGICAL MANAGEMENT ENDS WHENCE </a:t>
            </a:r>
            <a:r>
              <a:rPr lang="en-US" sz="2400" b="1" dirty="0">
                <a:solidFill>
                  <a:srgbClr val="0000FF"/>
                </a:solidFill>
              </a:rPr>
              <a:t>MAXIMUM MEDICAL BENEFIT</a:t>
            </a:r>
            <a:r>
              <a:rPr lang="en-US" sz="2400" b="1" dirty="0"/>
              <a:t> IS ACHIEVED</a:t>
            </a:r>
          </a:p>
          <a:p>
            <a:r>
              <a:rPr lang="en-US" sz="2400" b="1" dirty="0">
                <a:solidFill>
                  <a:srgbClr val="0000FF"/>
                </a:solidFill>
              </a:rPr>
              <a:t>DEFINED</a:t>
            </a:r>
            <a:r>
              <a:rPr lang="en-US" sz="2400" b="1" dirty="0"/>
              <a:t> AS 6 MONTHS FOLLOWING LAST SURGERY OR MEDICAL TREATMENT PER PREAMBLE 1.00O</a:t>
            </a:r>
          </a:p>
          <a:p>
            <a:r>
              <a:rPr lang="en-US" sz="2400" b="1" dirty="0"/>
              <a:t>CONSTRUCT AN RFC WHENCE MAXIMUM MEDICAL BENEFIT IS ACHIEVED</a:t>
            </a:r>
          </a:p>
        </p:txBody>
      </p:sp>
      <p:sp>
        <p:nvSpPr>
          <p:cNvPr id="4" name="Rectangle 3">
            <a:extLst>
              <a:ext uri="{FF2B5EF4-FFF2-40B4-BE49-F238E27FC236}">
                <a16:creationId xmlns:a16="http://schemas.microsoft.com/office/drawing/2014/main" id="{62F9BB2C-9F9A-789C-0902-8358D3E8A1F0}"/>
              </a:ext>
            </a:extLst>
          </p:cNvPr>
          <p:cNvSpPr/>
          <p:nvPr/>
        </p:nvSpPr>
        <p:spPr>
          <a:xfrm>
            <a:off x="3275697" y="125281"/>
            <a:ext cx="5459380" cy="707886"/>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4000" b="1" cap="none" spc="0" dirty="0">
                <a:ln/>
                <a:solidFill>
                  <a:srgbClr val="0000FF"/>
                </a:solidFill>
                <a:effectLst/>
              </a:rPr>
              <a:t>PYRAMIDAL TREATMENT</a:t>
            </a:r>
          </a:p>
        </p:txBody>
      </p:sp>
    </p:spTree>
    <p:extLst>
      <p:ext uri="{BB962C8B-B14F-4D97-AF65-F5344CB8AC3E}">
        <p14:creationId xmlns:p14="http://schemas.microsoft.com/office/powerpoint/2010/main" val="25646186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sosceles Triangle 1">
            <a:extLst>
              <a:ext uri="{FF2B5EF4-FFF2-40B4-BE49-F238E27FC236}">
                <a16:creationId xmlns:a16="http://schemas.microsoft.com/office/drawing/2014/main" id="{7FB167CC-3CF8-957C-7EDF-B84C391BE3E0}"/>
              </a:ext>
            </a:extLst>
          </p:cNvPr>
          <p:cNvSpPr>
            <a:spLocks noChangeAspect="1"/>
          </p:cNvSpPr>
          <p:nvPr/>
        </p:nvSpPr>
        <p:spPr>
          <a:xfrm>
            <a:off x="3352800" y="1363968"/>
            <a:ext cx="5486400" cy="4937760"/>
          </a:xfrm>
          <a:prstGeom prst="triangl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 name="Rectangle 2">
            <a:extLst>
              <a:ext uri="{FF2B5EF4-FFF2-40B4-BE49-F238E27FC236}">
                <a16:creationId xmlns:a16="http://schemas.microsoft.com/office/drawing/2014/main" id="{6D481274-203E-0E47-8662-0E7D05296C86}"/>
              </a:ext>
            </a:extLst>
          </p:cNvPr>
          <p:cNvSpPr/>
          <p:nvPr/>
        </p:nvSpPr>
        <p:spPr>
          <a:xfrm flipV="1">
            <a:off x="3681663" y="5718973"/>
            <a:ext cx="4816293" cy="45719"/>
          </a:xfrm>
          <a:prstGeom prst="rect">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9C4D0C45-5002-AC37-D547-C00CCA68997A}"/>
              </a:ext>
            </a:extLst>
          </p:cNvPr>
          <p:cNvSpPr/>
          <p:nvPr/>
        </p:nvSpPr>
        <p:spPr>
          <a:xfrm>
            <a:off x="4243505" y="5833683"/>
            <a:ext cx="3633170" cy="471029"/>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2400" b="1" cap="none" spc="0" dirty="0">
                <a:ln/>
                <a:effectLst/>
              </a:rPr>
              <a:t>ACTIVITY MODIFICATION</a:t>
            </a:r>
          </a:p>
        </p:txBody>
      </p:sp>
      <p:sp>
        <p:nvSpPr>
          <p:cNvPr id="5" name="Rectangle 4">
            <a:extLst>
              <a:ext uri="{FF2B5EF4-FFF2-40B4-BE49-F238E27FC236}">
                <a16:creationId xmlns:a16="http://schemas.microsoft.com/office/drawing/2014/main" id="{3F704A42-AEAF-A589-EFD3-E48C8722C494}"/>
              </a:ext>
            </a:extLst>
          </p:cNvPr>
          <p:cNvSpPr/>
          <p:nvPr/>
        </p:nvSpPr>
        <p:spPr>
          <a:xfrm flipV="1">
            <a:off x="4011660" y="5089382"/>
            <a:ext cx="4158305" cy="66299"/>
          </a:xfrm>
          <a:prstGeom prst="rect">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BCB06E1B-02F9-1845-7776-A5A7AD0F45BC}"/>
              </a:ext>
            </a:extLst>
          </p:cNvPr>
          <p:cNvSpPr/>
          <p:nvPr/>
        </p:nvSpPr>
        <p:spPr>
          <a:xfrm>
            <a:off x="3701023" y="5211590"/>
            <a:ext cx="4796933" cy="461665"/>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2400" b="1" cap="none" spc="0" dirty="0">
                <a:ln/>
                <a:effectLst/>
              </a:rPr>
              <a:t>NSAID, PHYSICAL THERAPY</a:t>
            </a:r>
          </a:p>
        </p:txBody>
      </p:sp>
      <p:sp>
        <p:nvSpPr>
          <p:cNvPr id="7" name="Rectangle 6">
            <a:extLst>
              <a:ext uri="{FF2B5EF4-FFF2-40B4-BE49-F238E27FC236}">
                <a16:creationId xmlns:a16="http://schemas.microsoft.com/office/drawing/2014/main" id="{C127756B-4D22-6857-64B8-96450BC36823}"/>
              </a:ext>
            </a:extLst>
          </p:cNvPr>
          <p:cNvSpPr/>
          <p:nvPr/>
        </p:nvSpPr>
        <p:spPr>
          <a:xfrm flipV="1">
            <a:off x="4323259" y="4582700"/>
            <a:ext cx="3553415" cy="45719"/>
          </a:xfrm>
          <a:prstGeom prst="rect">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87FCF8EE-9134-B2BB-A862-4510BE1B6177}"/>
              </a:ext>
            </a:extLst>
          </p:cNvPr>
          <p:cNvSpPr/>
          <p:nvPr/>
        </p:nvSpPr>
        <p:spPr>
          <a:xfrm>
            <a:off x="4243504" y="4644177"/>
            <a:ext cx="3689317" cy="461665"/>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2400" b="1" cap="none" spc="0" dirty="0">
                <a:ln/>
                <a:effectLst/>
              </a:rPr>
              <a:t>ORAL STEROIDS</a:t>
            </a:r>
          </a:p>
        </p:txBody>
      </p:sp>
      <p:sp>
        <p:nvSpPr>
          <p:cNvPr id="9" name="Rectangle 8">
            <a:extLst>
              <a:ext uri="{FF2B5EF4-FFF2-40B4-BE49-F238E27FC236}">
                <a16:creationId xmlns:a16="http://schemas.microsoft.com/office/drawing/2014/main" id="{6B5379A7-26AB-0752-3185-6C1CF6BB7338}"/>
              </a:ext>
            </a:extLst>
          </p:cNvPr>
          <p:cNvSpPr/>
          <p:nvPr/>
        </p:nvSpPr>
        <p:spPr>
          <a:xfrm>
            <a:off x="4611757" y="4076017"/>
            <a:ext cx="2991678" cy="45719"/>
          </a:xfrm>
          <a:prstGeom prst="rect">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05BEB8A-A649-DE94-567D-92269C74AC74}"/>
              </a:ext>
            </a:extLst>
          </p:cNvPr>
          <p:cNvSpPr/>
          <p:nvPr/>
        </p:nvSpPr>
        <p:spPr>
          <a:xfrm>
            <a:off x="4531894" y="4101325"/>
            <a:ext cx="3152273" cy="461665"/>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2400" b="1" cap="none" spc="0" dirty="0">
                <a:ln/>
                <a:effectLst/>
              </a:rPr>
              <a:t>EPIDURAL STEROIDS</a:t>
            </a:r>
          </a:p>
        </p:txBody>
      </p:sp>
      <p:sp>
        <p:nvSpPr>
          <p:cNvPr id="11" name="Rectangle 10">
            <a:extLst>
              <a:ext uri="{FF2B5EF4-FFF2-40B4-BE49-F238E27FC236}">
                <a16:creationId xmlns:a16="http://schemas.microsoft.com/office/drawing/2014/main" id="{6AA1668B-FC93-C1E8-8EC2-3CAF17FEC759}"/>
              </a:ext>
            </a:extLst>
          </p:cNvPr>
          <p:cNvSpPr/>
          <p:nvPr/>
        </p:nvSpPr>
        <p:spPr>
          <a:xfrm flipV="1">
            <a:off x="4876801" y="3538977"/>
            <a:ext cx="2438399" cy="45719"/>
          </a:xfrm>
          <a:prstGeom prst="rect">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n w="0"/>
              <a:solidFill>
                <a:schemeClr val="tx1"/>
              </a:solidFill>
              <a:effectLst>
                <a:outerShdw blurRad="38100" dist="19050" dir="2700000" algn="tl" rotWithShape="0">
                  <a:schemeClr val="dk1">
                    <a:alpha val="40000"/>
                  </a:schemeClr>
                </a:outerShdw>
              </a:effectLst>
            </a:endParaRPr>
          </a:p>
        </p:txBody>
      </p:sp>
      <p:sp>
        <p:nvSpPr>
          <p:cNvPr id="12" name="Rectangle 11">
            <a:extLst>
              <a:ext uri="{FF2B5EF4-FFF2-40B4-BE49-F238E27FC236}">
                <a16:creationId xmlns:a16="http://schemas.microsoft.com/office/drawing/2014/main" id="{AAF60757-BC9E-BBA6-D8BA-00C97B70E05C}"/>
              </a:ext>
            </a:extLst>
          </p:cNvPr>
          <p:cNvSpPr/>
          <p:nvPr/>
        </p:nvSpPr>
        <p:spPr>
          <a:xfrm>
            <a:off x="4711150" y="3615052"/>
            <a:ext cx="2780514" cy="461665"/>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2400" b="1" cap="none" spc="0" dirty="0">
                <a:ln/>
                <a:effectLst/>
              </a:rPr>
              <a:t>FACET BLOCKS, RFA</a:t>
            </a:r>
          </a:p>
        </p:txBody>
      </p:sp>
      <p:sp>
        <p:nvSpPr>
          <p:cNvPr id="13" name="Rectangle 12">
            <a:extLst>
              <a:ext uri="{FF2B5EF4-FFF2-40B4-BE49-F238E27FC236}">
                <a16:creationId xmlns:a16="http://schemas.microsoft.com/office/drawing/2014/main" id="{E6C70898-54D5-3D0D-BF7E-CE61B4283CA2}"/>
              </a:ext>
            </a:extLst>
          </p:cNvPr>
          <p:cNvSpPr/>
          <p:nvPr/>
        </p:nvSpPr>
        <p:spPr>
          <a:xfrm flipV="1">
            <a:off x="5138200" y="3065699"/>
            <a:ext cx="1908643" cy="45719"/>
          </a:xfrm>
          <a:prstGeom prst="rect">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2D60CA7-6FB7-C681-43BE-54E5EC1CEB00}"/>
              </a:ext>
            </a:extLst>
          </p:cNvPr>
          <p:cNvSpPr/>
          <p:nvPr/>
        </p:nvSpPr>
        <p:spPr>
          <a:xfrm>
            <a:off x="5605670" y="3077901"/>
            <a:ext cx="844826" cy="461665"/>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2400" b="1" cap="none" spc="0" dirty="0">
                <a:ln/>
                <a:effectLst/>
              </a:rPr>
              <a:t>SCS</a:t>
            </a:r>
          </a:p>
        </p:txBody>
      </p:sp>
      <p:sp>
        <p:nvSpPr>
          <p:cNvPr id="15" name="Rectangle 14">
            <a:extLst>
              <a:ext uri="{FF2B5EF4-FFF2-40B4-BE49-F238E27FC236}">
                <a16:creationId xmlns:a16="http://schemas.microsoft.com/office/drawing/2014/main" id="{84DF55ED-40FB-AF33-D046-C29083E9DE5F}"/>
              </a:ext>
            </a:extLst>
          </p:cNvPr>
          <p:cNvSpPr/>
          <p:nvPr/>
        </p:nvSpPr>
        <p:spPr>
          <a:xfrm>
            <a:off x="5216385" y="2341659"/>
            <a:ext cx="1759227" cy="461665"/>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2400" b="1" cap="none" spc="0" dirty="0">
                <a:ln/>
                <a:effectLst/>
              </a:rPr>
              <a:t>SURGERY</a:t>
            </a:r>
          </a:p>
        </p:txBody>
      </p:sp>
      <p:sp>
        <p:nvSpPr>
          <p:cNvPr id="16" name="Rectangle 15">
            <a:extLst>
              <a:ext uri="{FF2B5EF4-FFF2-40B4-BE49-F238E27FC236}">
                <a16:creationId xmlns:a16="http://schemas.microsoft.com/office/drawing/2014/main" id="{F3C41432-99F6-30A4-4861-16B1D8462FE4}"/>
              </a:ext>
            </a:extLst>
          </p:cNvPr>
          <p:cNvSpPr/>
          <p:nvPr/>
        </p:nvSpPr>
        <p:spPr>
          <a:xfrm>
            <a:off x="0" y="224410"/>
            <a:ext cx="11986054" cy="769441"/>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4400" b="1" cap="none" spc="0" dirty="0">
                <a:ln/>
                <a:solidFill>
                  <a:srgbClr val="0000FF"/>
                </a:solidFill>
                <a:effectLst/>
              </a:rPr>
              <a:t>TREATMENT PYRAMID</a:t>
            </a:r>
          </a:p>
        </p:txBody>
      </p:sp>
      <p:sp>
        <p:nvSpPr>
          <p:cNvPr id="17" name="Rectangle 16">
            <a:extLst>
              <a:ext uri="{FF2B5EF4-FFF2-40B4-BE49-F238E27FC236}">
                <a16:creationId xmlns:a16="http://schemas.microsoft.com/office/drawing/2014/main" id="{23721E80-C432-18B4-F70D-BBF69B7889EC}"/>
              </a:ext>
            </a:extLst>
          </p:cNvPr>
          <p:cNvSpPr/>
          <p:nvPr/>
        </p:nvSpPr>
        <p:spPr>
          <a:xfrm>
            <a:off x="9071044" y="5655397"/>
            <a:ext cx="1473480" cy="646331"/>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3600" b="1" cap="none" spc="0" dirty="0">
                <a:ln/>
                <a:solidFill>
                  <a:srgbClr val="0000FF"/>
                </a:solidFill>
                <a:effectLst/>
              </a:rPr>
              <a:t>ONSET</a:t>
            </a:r>
          </a:p>
        </p:txBody>
      </p:sp>
      <p:sp>
        <p:nvSpPr>
          <p:cNvPr id="18" name="Rectangle 17">
            <a:extLst>
              <a:ext uri="{FF2B5EF4-FFF2-40B4-BE49-F238E27FC236}">
                <a16:creationId xmlns:a16="http://schemas.microsoft.com/office/drawing/2014/main" id="{610C6F70-CEF5-232C-FF63-7F2D7145FA8E}"/>
              </a:ext>
            </a:extLst>
          </p:cNvPr>
          <p:cNvSpPr/>
          <p:nvPr/>
        </p:nvSpPr>
        <p:spPr>
          <a:xfrm>
            <a:off x="6957626" y="1746762"/>
            <a:ext cx="4796827" cy="646331"/>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3600" b="1" dirty="0">
                <a:ln/>
                <a:solidFill>
                  <a:srgbClr val="0000FF"/>
                </a:solidFill>
              </a:rPr>
              <a:t>?</a:t>
            </a:r>
            <a:r>
              <a:rPr lang="en-US" sz="3600" b="1" cap="none" spc="0" dirty="0">
                <a:ln/>
                <a:solidFill>
                  <a:srgbClr val="0000FF"/>
                </a:solidFill>
                <a:effectLst/>
              </a:rPr>
              <a:t> MONTHS POST-ONSET</a:t>
            </a:r>
          </a:p>
        </p:txBody>
      </p:sp>
      <p:sp>
        <p:nvSpPr>
          <p:cNvPr id="19" name="Arrow: Right 18">
            <a:extLst>
              <a:ext uri="{FF2B5EF4-FFF2-40B4-BE49-F238E27FC236}">
                <a16:creationId xmlns:a16="http://schemas.microsoft.com/office/drawing/2014/main" id="{012F4135-1E4B-244B-437F-91B004A443A5}"/>
              </a:ext>
            </a:extLst>
          </p:cNvPr>
          <p:cNvSpPr/>
          <p:nvPr/>
        </p:nvSpPr>
        <p:spPr>
          <a:xfrm rot="16200000">
            <a:off x="8075211" y="3830277"/>
            <a:ext cx="3427011" cy="350382"/>
          </a:xfrm>
          <a:prstGeom prst="rightArrow">
            <a:avLst>
              <a:gd name="adj1" fmla="val 37695"/>
              <a:gd name="adj2" fmla="val 50000"/>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pic>
        <p:nvPicPr>
          <p:cNvPr id="20" name="Picture 2" descr="http://ts4.mm.bing.net/th?id=I5065502189092963&amp;pid=1.1">
            <a:extLst>
              <a:ext uri="{FF2B5EF4-FFF2-40B4-BE49-F238E27FC236}">
                <a16:creationId xmlns:a16="http://schemas.microsoft.com/office/drawing/2014/main" id="{E56FB873-CA31-1B21-919A-E498FDFBD64C}"/>
              </a:ext>
            </a:extLst>
          </p:cNvPr>
          <p:cNvPicPr>
            <a:picLocks noChangeAspect="1" noChangeArrowheads="1"/>
          </p:cNvPicPr>
          <p:nvPr/>
        </p:nvPicPr>
        <p:blipFill>
          <a:blip r:embed="rId2" cstate="print"/>
          <a:srcRect/>
          <a:stretch>
            <a:fillRect/>
          </a:stretch>
        </p:blipFill>
        <p:spPr bwMode="auto">
          <a:xfrm>
            <a:off x="1288600" y="2521537"/>
            <a:ext cx="1948278" cy="3108960"/>
          </a:xfrm>
          <a:prstGeom prst="rect">
            <a:avLst/>
          </a:prstGeom>
          <a:noFill/>
        </p:spPr>
      </p:pic>
    </p:spTree>
    <p:extLst>
      <p:ext uri="{BB962C8B-B14F-4D97-AF65-F5344CB8AC3E}">
        <p14:creationId xmlns:p14="http://schemas.microsoft.com/office/powerpoint/2010/main" val="427762095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919</TotalTime>
  <Words>2782</Words>
  <Application>Microsoft Office PowerPoint</Application>
  <PresentationFormat>Widescreen</PresentationFormat>
  <Paragraphs>232</Paragraphs>
  <Slides>33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33</vt:i4>
      </vt:variant>
    </vt:vector>
  </HeadingPairs>
  <TitlesOfParts>
    <vt:vector size="41" baseType="lpstr">
      <vt:lpstr>-apple-system</vt:lpstr>
      <vt:lpstr>Arial</vt:lpstr>
      <vt:lpstr>Arimo</vt:lpstr>
      <vt:lpstr>Calibri</vt:lpstr>
      <vt:lpstr>Calibri Light</vt:lpstr>
      <vt:lpstr>Tahoma</vt:lpstr>
      <vt:lpstr>ui-sans-serif</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Arthur</dc:creator>
  <cp:lastModifiedBy>Pirone, Arthur   DDS Carson City</cp:lastModifiedBy>
  <cp:revision>52</cp:revision>
  <dcterms:created xsi:type="dcterms:W3CDTF">2021-05-30T19:08:52Z</dcterms:created>
  <dcterms:modified xsi:type="dcterms:W3CDTF">2024-07-18T12:36:02Z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3" name="_NewReviewCycle">
    <vt:lpwstr/>
  </property>
</Properties>
</file>