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9" r:id="rId4"/>
    <p:sldId id="282" r:id="rId5"/>
    <p:sldId id="261" r:id="rId6"/>
    <p:sldId id="270" r:id="rId7"/>
    <p:sldId id="271" r:id="rId8"/>
    <p:sldId id="272" r:id="rId9"/>
    <p:sldId id="273" r:id="rId10"/>
    <p:sldId id="274" r:id="rId11"/>
    <p:sldId id="275" r:id="rId12"/>
    <p:sldId id="257" r:id="rId13"/>
    <p:sldId id="277" r:id="rId14"/>
    <p:sldId id="279" r:id="rId15"/>
    <p:sldId id="262" r:id="rId16"/>
    <p:sldId id="281" r:id="rId17"/>
    <p:sldId id="278" r:id="rId18"/>
    <p:sldId id="263" r:id="rId19"/>
    <p:sldId id="259" r:id="rId20"/>
    <p:sldId id="264" r:id="rId21"/>
    <p:sldId id="265" r:id="rId22"/>
    <p:sldId id="267" r:id="rId23"/>
    <p:sldId id="266" r:id="rId24"/>
    <p:sldId id="280" r:id="rId25"/>
    <p:sldId id="26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779B-6DEF-723D-0A37-B92AEBE327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7D26DD-4526-5189-0F17-32441588D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789662-BEF1-8308-E12A-663904B56A39}"/>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5" name="Footer Placeholder 4">
            <a:extLst>
              <a:ext uri="{FF2B5EF4-FFF2-40B4-BE49-F238E27FC236}">
                <a16:creationId xmlns:a16="http://schemas.microsoft.com/office/drawing/2014/main" id="{FFBBA3EB-199E-D582-717E-CE3B7BC3D5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F1F025-7A5B-03C4-9B4D-D725B817E6F2}"/>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1183710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9D00-4C8B-281E-1C19-262D53BE63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459503-6634-4929-5ED2-4C67166814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77053-6389-0D12-7D20-80B442C4F162}"/>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5" name="Footer Placeholder 4">
            <a:extLst>
              <a:ext uri="{FF2B5EF4-FFF2-40B4-BE49-F238E27FC236}">
                <a16:creationId xmlns:a16="http://schemas.microsoft.com/office/drawing/2014/main" id="{EC5F3E02-B721-3195-87A8-E9925408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D2D19-7312-1A15-C4AE-3B04F61A9196}"/>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3208319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8EA4E-53FC-B0FC-E7D2-8FE04FF81F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00AC22-FCB6-1A0D-7AE9-442B034019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280B82-89CC-5341-B901-F8C273F333FC}"/>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5" name="Footer Placeholder 4">
            <a:extLst>
              <a:ext uri="{FF2B5EF4-FFF2-40B4-BE49-F238E27FC236}">
                <a16:creationId xmlns:a16="http://schemas.microsoft.com/office/drawing/2014/main" id="{CDAC45B2-6D54-884E-4A51-1738C5129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7808B2-9EB5-3CCC-A5C3-B26A9D087FC2}"/>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421311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BF2BB-C59A-7E8E-CA74-9D5EA4A5F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A45D8-2D9D-CE4C-152E-15F97DFD0D5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72CC9-6B4E-8F0D-FDAB-3007D68DCD97}"/>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5" name="Footer Placeholder 4">
            <a:extLst>
              <a:ext uri="{FF2B5EF4-FFF2-40B4-BE49-F238E27FC236}">
                <a16:creationId xmlns:a16="http://schemas.microsoft.com/office/drawing/2014/main" id="{8D0B4D99-C425-DE8D-54C2-B64CEAAA2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C94DE-1154-4E4A-1F5D-712BED5EA547}"/>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3754123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B4CFD-61BA-7F2B-3998-E471D0B23A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E26C544-2E68-5B2D-33E4-BE2F871DCA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72A2AE-D59F-373D-F6BF-C2557738C4D2}"/>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5" name="Footer Placeholder 4">
            <a:extLst>
              <a:ext uri="{FF2B5EF4-FFF2-40B4-BE49-F238E27FC236}">
                <a16:creationId xmlns:a16="http://schemas.microsoft.com/office/drawing/2014/main" id="{862E42AF-BC4F-1A26-A2E7-E62966DBB1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6E57A-FCD7-20C9-BA12-F2126DC25EDB}"/>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918525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8E647-AA1A-C296-DAD0-397CA31279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4B836B-DBB4-F8C2-B2FB-0B2B39BB77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397307-B33D-F98F-E514-894DA61108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65641C-6BD6-1639-671E-C6CA5897B124}"/>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6" name="Footer Placeholder 5">
            <a:extLst>
              <a:ext uri="{FF2B5EF4-FFF2-40B4-BE49-F238E27FC236}">
                <a16:creationId xmlns:a16="http://schemas.microsoft.com/office/drawing/2014/main" id="{806BE47E-35A8-F522-2F7A-40BF11F9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BB3741-044E-0B0D-F36B-FE6E1D73C2DC}"/>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306039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A2A86-1B09-6584-DFF3-3975626759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25E0E5-84C1-3A5F-5274-5DC849D36A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BE61CA-0691-1E7D-6DC5-2455EF8021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907DD5-4743-497A-E1F4-BCB958DA63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34E942-CFC6-554D-4852-1FFB5367E0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EE459D-50EF-C178-5131-0367FC0035D4}"/>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8" name="Footer Placeholder 7">
            <a:extLst>
              <a:ext uri="{FF2B5EF4-FFF2-40B4-BE49-F238E27FC236}">
                <a16:creationId xmlns:a16="http://schemas.microsoft.com/office/drawing/2014/main" id="{C8BC5ECD-0B22-8215-B29E-CE27AABF895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85548BD-8A49-1EA6-0B32-D48F967B736D}"/>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100304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B8A9E-1553-DFBB-EE7B-562207561E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C8B316-4AF6-266A-D760-0E503CBB2E7A}"/>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4" name="Footer Placeholder 3">
            <a:extLst>
              <a:ext uri="{FF2B5EF4-FFF2-40B4-BE49-F238E27FC236}">
                <a16:creationId xmlns:a16="http://schemas.microsoft.com/office/drawing/2014/main" id="{710C8D8A-2022-B344-A52E-DCCCED5AE5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4813D36-715B-DC4F-6E65-85D1FED46D78}"/>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430737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DF6914-EB8C-FA9A-E775-4F03B117EEC7}"/>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3" name="Footer Placeholder 2">
            <a:extLst>
              <a:ext uri="{FF2B5EF4-FFF2-40B4-BE49-F238E27FC236}">
                <a16:creationId xmlns:a16="http://schemas.microsoft.com/office/drawing/2014/main" id="{B573B4C1-9389-D14E-FADA-1B04F30D64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A12CA1-AD5A-E2C6-D013-83231CDC41A8}"/>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86170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74B01-73FE-C787-6E8B-507D04666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236DE7-018E-6DA9-0720-0E59858117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26D3089-89C7-A897-7686-9B4443B243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205F0-663F-5365-F813-E4903D265B03}"/>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6" name="Footer Placeholder 5">
            <a:extLst>
              <a:ext uri="{FF2B5EF4-FFF2-40B4-BE49-F238E27FC236}">
                <a16:creationId xmlns:a16="http://schemas.microsoft.com/office/drawing/2014/main" id="{CF872A81-F856-53EC-4461-570626B16E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A0A887-3ACB-34C9-5DCF-4A4333D07F08}"/>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27038047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D0B72-91DD-D6AB-6F60-A197F26118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869997-D931-8B88-C672-0FC8749AF6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B7FA3E-7C91-53DD-C707-E3F08404E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1889A1-73E8-4499-B1E0-E67C25383362}"/>
              </a:ext>
            </a:extLst>
          </p:cNvPr>
          <p:cNvSpPr>
            <a:spLocks noGrp="1"/>
          </p:cNvSpPr>
          <p:nvPr>
            <p:ph type="dt" sz="half" idx="10"/>
          </p:nvPr>
        </p:nvSpPr>
        <p:spPr/>
        <p:txBody>
          <a:bodyPr/>
          <a:lstStyle/>
          <a:p>
            <a:fld id="{22EF0292-66C2-42F0-99F5-5BB0C6E56035}" type="datetimeFigureOut">
              <a:rPr lang="en-US" smtClean="0"/>
              <a:t>8/8/2022</a:t>
            </a:fld>
            <a:endParaRPr lang="en-US"/>
          </a:p>
        </p:txBody>
      </p:sp>
      <p:sp>
        <p:nvSpPr>
          <p:cNvPr id="6" name="Footer Placeholder 5">
            <a:extLst>
              <a:ext uri="{FF2B5EF4-FFF2-40B4-BE49-F238E27FC236}">
                <a16:creationId xmlns:a16="http://schemas.microsoft.com/office/drawing/2014/main" id="{37C63681-03A0-6AED-7B06-BD9C245642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CB702-700E-2AE9-ADFA-047D71563FBB}"/>
              </a:ext>
            </a:extLst>
          </p:cNvPr>
          <p:cNvSpPr>
            <a:spLocks noGrp="1"/>
          </p:cNvSpPr>
          <p:nvPr>
            <p:ph type="sldNum" sz="quarter" idx="12"/>
          </p:nvPr>
        </p:nvSpPr>
        <p:spPr/>
        <p:txBody>
          <a:bodyPr/>
          <a:lstStyle/>
          <a:p>
            <a:fld id="{8BB8910C-454A-4AF0-B9CD-C451D0F0A98A}" type="slidenum">
              <a:rPr lang="en-US" smtClean="0"/>
              <a:t>‹#›</a:t>
            </a:fld>
            <a:endParaRPr lang="en-US"/>
          </a:p>
        </p:txBody>
      </p:sp>
    </p:spTree>
    <p:extLst>
      <p:ext uri="{BB962C8B-B14F-4D97-AF65-F5344CB8AC3E}">
        <p14:creationId xmlns:p14="http://schemas.microsoft.com/office/powerpoint/2010/main" val="1115110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08D46F-F505-7C6A-1365-8B4C8FF9C4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BBDCA6-2676-757E-2D69-C110984E06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3F0289-19F9-ACAB-F463-C4C0B1C256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F0292-66C2-42F0-99F5-5BB0C6E56035}" type="datetimeFigureOut">
              <a:rPr lang="en-US" smtClean="0"/>
              <a:t>8/8/2022</a:t>
            </a:fld>
            <a:endParaRPr lang="en-US"/>
          </a:p>
        </p:txBody>
      </p:sp>
      <p:sp>
        <p:nvSpPr>
          <p:cNvPr id="5" name="Footer Placeholder 4">
            <a:extLst>
              <a:ext uri="{FF2B5EF4-FFF2-40B4-BE49-F238E27FC236}">
                <a16:creationId xmlns:a16="http://schemas.microsoft.com/office/drawing/2014/main" id="{A56DAE13-5A2A-5E8C-86A0-DA1D0C72AF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3B5B9F-AB6F-07DA-CF01-4D98DD341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B8910C-454A-4AF0-B9CD-C451D0F0A98A}" type="slidenum">
              <a:rPr lang="en-US" smtClean="0"/>
              <a:t>‹#›</a:t>
            </a:fld>
            <a:endParaRPr lang="en-US"/>
          </a:p>
        </p:txBody>
      </p:sp>
    </p:spTree>
    <p:extLst>
      <p:ext uri="{BB962C8B-B14F-4D97-AF65-F5344CB8AC3E}">
        <p14:creationId xmlns:p14="http://schemas.microsoft.com/office/powerpoint/2010/main" val="2488864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nei.nih.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lK-6eK5Mxd4"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journals.sagepub.com/doi/abs/10.1177/0145482X7506900804"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vabvi.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022F3-83CC-B763-B308-DBE9A5553F8B}"/>
              </a:ext>
            </a:extLst>
          </p:cNvPr>
          <p:cNvSpPr>
            <a:spLocks noGrp="1"/>
          </p:cNvSpPr>
          <p:nvPr>
            <p:ph type="ctrTitle"/>
          </p:nvPr>
        </p:nvSpPr>
        <p:spPr/>
        <p:txBody>
          <a:bodyPr>
            <a:normAutofit fontScale="90000"/>
          </a:bodyPr>
          <a:lstStyle/>
          <a:p>
            <a:r>
              <a:rPr lang="en-US" b="1" dirty="0">
                <a:solidFill>
                  <a:srgbClr val="7030A0"/>
                </a:solidFill>
              </a:rPr>
              <a:t>National Association of </a:t>
            </a:r>
            <a:br>
              <a:rPr lang="en-US" b="1" dirty="0">
                <a:solidFill>
                  <a:srgbClr val="7030A0"/>
                </a:solidFill>
              </a:rPr>
            </a:br>
            <a:r>
              <a:rPr lang="en-US" b="1" dirty="0">
                <a:solidFill>
                  <a:srgbClr val="7030A0"/>
                </a:solidFill>
              </a:rPr>
              <a:t>Disability Examiners National Training Conference</a:t>
            </a:r>
            <a:br>
              <a:rPr lang="en-US" b="1" dirty="0">
                <a:solidFill>
                  <a:srgbClr val="7030A0"/>
                </a:solidFill>
              </a:rPr>
            </a:br>
            <a:r>
              <a:rPr lang="en-US" sz="4900" dirty="0">
                <a:solidFill>
                  <a:srgbClr val="0070C0"/>
                </a:solidFill>
              </a:rPr>
              <a:t>August 2, 2022 from 1:00pm-2:00pm </a:t>
            </a:r>
            <a:r>
              <a:rPr lang="en-US" sz="4900">
                <a:solidFill>
                  <a:srgbClr val="0070C0"/>
                </a:solidFill>
              </a:rPr>
              <a:t>Functional Limitations </a:t>
            </a:r>
            <a:r>
              <a:rPr lang="en-US" sz="4900" dirty="0">
                <a:solidFill>
                  <a:srgbClr val="0070C0"/>
                </a:solidFill>
              </a:rPr>
              <a:t>of </a:t>
            </a:r>
            <a:r>
              <a:rPr lang="en-US" sz="4900">
                <a:solidFill>
                  <a:srgbClr val="0070C0"/>
                </a:solidFill>
              </a:rPr>
              <a:t>Low Vision</a:t>
            </a:r>
            <a:endParaRPr lang="en-US" sz="2200" dirty="0">
              <a:solidFill>
                <a:srgbClr val="0070C0"/>
              </a:solidFill>
            </a:endParaRPr>
          </a:p>
        </p:txBody>
      </p:sp>
      <p:sp>
        <p:nvSpPr>
          <p:cNvPr id="3" name="Subtitle 2">
            <a:extLst>
              <a:ext uri="{FF2B5EF4-FFF2-40B4-BE49-F238E27FC236}">
                <a16:creationId xmlns:a16="http://schemas.microsoft.com/office/drawing/2014/main" id="{C0772520-84DF-74BF-FC85-4F13C9A7E258}"/>
              </a:ext>
            </a:extLst>
          </p:cNvPr>
          <p:cNvSpPr>
            <a:spLocks noGrp="1"/>
          </p:cNvSpPr>
          <p:nvPr>
            <p:ph type="subTitle" idx="1"/>
          </p:nvPr>
        </p:nvSpPr>
        <p:spPr>
          <a:xfrm>
            <a:off x="1524000" y="3933824"/>
            <a:ext cx="9144000" cy="2181225"/>
          </a:xfrm>
        </p:spPr>
        <p:txBody>
          <a:bodyPr>
            <a:normAutofit lnSpcReduction="10000"/>
          </a:bodyPr>
          <a:lstStyle/>
          <a:p>
            <a:endParaRPr lang="en-US" dirty="0">
              <a:solidFill>
                <a:srgbClr val="7030A0"/>
              </a:solidFill>
            </a:endParaRPr>
          </a:p>
          <a:p>
            <a:r>
              <a:rPr lang="en-US" dirty="0">
                <a:solidFill>
                  <a:srgbClr val="7030A0"/>
                </a:solidFill>
              </a:rPr>
              <a:t>Stephanie Bissonette, Director of Children Services</a:t>
            </a:r>
          </a:p>
          <a:p>
            <a:r>
              <a:rPr lang="en-US" dirty="0">
                <a:solidFill>
                  <a:srgbClr val="7030A0"/>
                </a:solidFill>
              </a:rPr>
              <a:t>Vermont Association for the Blind &amp; Visually Impaired (VABVI),</a:t>
            </a:r>
          </a:p>
          <a:p>
            <a:r>
              <a:rPr lang="en-US" dirty="0">
                <a:solidFill>
                  <a:srgbClr val="7030A0"/>
                </a:solidFill>
              </a:rPr>
              <a:t>Teacher of the Visually Impaired and </a:t>
            </a:r>
          </a:p>
          <a:p>
            <a:r>
              <a:rPr lang="en-US" dirty="0">
                <a:solidFill>
                  <a:srgbClr val="7030A0"/>
                </a:solidFill>
              </a:rPr>
              <a:t>Certified Orientation &amp; Mobility Specialist</a:t>
            </a:r>
          </a:p>
        </p:txBody>
      </p:sp>
    </p:spTree>
    <p:extLst>
      <p:ext uri="{BB962C8B-B14F-4D97-AF65-F5344CB8AC3E}">
        <p14:creationId xmlns:p14="http://schemas.microsoft.com/office/powerpoint/2010/main" val="76256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367C4-2B02-19A8-C6FA-D485BE640DA4}"/>
              </a:ext>
            </a:extLst>
          </p:cNvPr>
          <p:cNvSpPr>
            <a:spLocks noGrp="1"/>
          </p:cNvSpPr>
          <p:nvPr>
            <p:ph type="title"/>
          </p:nvPr>
        </p:nvSpPr>
        <p:spPr/>
        <p:txBody>
          <a:bodyPr/>
          <a:lstStyle/>
          <a:p>
            <a:r>
              <a:rPr lang="en-US" b="1" dirty="0">
                <a:solidFill>
                  <a:srgbClr val="002060"/>
                </a:solidFill>
              </a:rPr>
              <a:t>Why don’t more referrals come from doctors?</a:t>
            </a:r>
          </a:p>
        </p:txBody>
      </p:sp>
      <p:sp>
        <p:nvSpPr>
          <p:cNvPr id="3" name="Content Placeholder 2">
            <a:extLst>
              <a:ext uri="{FF2B5EF4-FFF2-40B4-BE49-F238E27FC236}">
                <a16:creationId xmlns:a16="http://schemas.microsoft.com/office/drawing/2014/main" id="{BB1E51DF-CD4A-40D2-7FEF-2EDE319FDCDB}"/>
              </a:ext>
            </a:extLst>
          </p:cNvPr>
          <p:cNvSpPr>
            <a:spLocks noGrp="1"/>
          </p:cNvSpPr>
          <p:nvPr>
            <p:ph idx="1"/>
          </p:nvPr>
        </p:nvSpPr>
        <p:spPr/>
        <p:txBody>
          <a:bodyPr>
            <a:normAutofit fontScale="25000" lnSpcReduction="20000"/>
          </a:bodyPr>
          <a:lstStyle/>
          <a:p>
            <a:pPr marL="0" indent="0">
              <a:buNone/>
            </a:pPr>
            <a:r>
              <a:rPr lang="en-US" sz="6000" dirty="0"/>
              <a:t>The answer is two-fold:</a:t>
            </a:r>
          </a:p>
          <a:p>
            <a:r>
              <a:rPr lang="en-US" sz="6000" dirty="0"/>
              <a:t>They either are unaware of services from a TVI, COMS, CATIS and VRT</a:t>
            </a:r>
          </a:p>
          <a:p>
            <a:pPr marL="0" indent="0">
              <a:buNone/>
            </a:pPr>
            <a:r>
              <a:rPr lang="en-US" sz="6000" dirty="0"/>
              <a:t>OR</a:t>
            </a:r>
          </a:p>
          <a:p>
            <a:pPr marL="0" indent="0">
              <a:buNone/>
            </a:pPr>
            <a:r>
              <a:rPr lang="en-US" sz="6000" dirty="0"/>
              <a:t>They stay in their lane, referring to medical models only, </a:t>
            </a:r>
          </a:p>
          <a:p>
            <a:pPr marL="0" indent="0">
              <a:buNone/>
            </a:pPr>
            <a:r>
              <a:rPr lang="en-US" sz="6000" dirty="0"/>
              <a:t>not educational or rehabilitation models.</a:t>
            </a:r>
          </a:p>
          <a:p>
            <a:pPr marL="0" indent="0">
              <a:buNone/>
            </a:pPr>
            <a:endParaRPr lang="en-US" sz="6000" dirty="0"/>
          </a:p>
          <a:p>
            <a:pPr>
              <a:buFont typeface="Wingdings" panose="05000000000000000000" pitchFamily="2" charset="2"/>
              <a:buChar char="ü"/>
            </a:pPr>
            <a:r>
              <a:rPr lang="en-US" sz="6000" dirty="0"/>
              <a:t>Our VABVI staff was able to visit most every optometrist and </a:t>
            </a:r>
          </a:p>
          <a:p>
            <a:pPr marL="0" indent="0">
              <a:buNone/>
            </a:pPr>
            <a:r>
              <a:rPr lang="en-US" sz="6000" dirty="0"/>
              <a:t>ophthalmologist in the state if VT to describe our services </a:t>
            </a:r>
          </a:p>
          <a:p>
            <a:pPr marL="0" indent="0">
              <a:buNone/>
            </a:pPr>
            <a:r>
              <a:rPr lang="en-US" sz="6000" dirty="0"/>
              <a:t>and how to make a referral. That’s more difficult in other states.</a:t>
            </a:r>
          </a:p>
          <a:p>
            <a:pPr>
              <a:buFont typeface="Wingdings" panose="05000000000000000000" pitchFamily="2" charset="2"/>
              <a:buChar char="ü"/>
            </a:pPr>
            <a:r>
              <a:rPr lang="en-US" sz="6000" dirty="0"/>
              <a:t>We have tried to be invited to the annual local optometrist conference</a:t>
            </a:r>
          </a:p>
          <a:p>
            <a:pPr>
              <a:buFont typeface="Wingdings" panose="05000000000000000000" pitchFamily="2" charset="2"/>
              <a:buChar char="ü"/>
            </a:pPr>
            <a:r>
              <a:rPr lang="en-US" sz="6000" dirty="0"/>
              <a:t>We do not have an optometry or ophthalmology college in Vermont, so option one worked </a:t>
            </a:r>
          </a:p>
          <a:p>
            <a:pPr marL="0" indent="0">
              <a:buNone/>
            </a:pPr>
            <a:r>
              <a:rPr lang="en-US" sz="6000" dirty="0"/>
              <a:t>best for Vermont.</a:t>
            </a:r>
          </a:p>
          <a:p>
            <a:pPr marL="0" indent="0">
              <a:buNone/>
            </a:pPr>
            <a:endParaRPr lang="en-US" dirty="0"/>
          </a:p>
          <a:p>
            <a:pPr marL="0" indent="0">
              <a:buNone/>
            </a:pPr>
            <a:r>
              <a:rPr lang="en-US" sz="6200" b="1" dirty="0">
                <a:solidFill>
                  <a:srgbClr val="002060"/>
                </a:solidFill>
              </a:rPr>
              <a:t>Describe plot of this awesome 2010 documentary </a:t>
            </a:r>
          </a:p>
          <a:p>
            <a:pPr marL="0" indent="0">
              <a:buNone/>
            </a:pPr>
            <a:r>
              <a:rPr lang="en-US" sz="6200" b="1" dirty="0">
                <a:solidFill>
                  <a:srgbClr val="002060"/>
                </a:solidFill>
              </a:rPr>
              <a:t>GOING BLIND: Coming Out of the Darkness About Vision Loss.     </a:t>
            </a:r>
          </a:p>
          <a:p>
            <a:pPr marL="0" indent="0">
              <a:buNone/>
            </a:pPr>
            <a:r>
              <a:rPr lang="en-US" dirty="0"/>
              <a:t>  </a:t>
            </a:r>
          </a:p>
        </p:txBody>
      </p:sp>
      <p:pic>
        <p:nvPicPr>
          <p:cNvPr id="1034" name="Picture 10" descr="Blind on film: 10 movies that put blindness front and centre | CNIB">
            <a:extLst>
              <a:ext uri="{FF2B5EF4-FFF2-40B4-BE49-F238E27FC236}">
                <a16:creationId xmlns:a16="http://schemas.microsoft.com/office/drawing/2014/main" id="{8DB7E02F-C959-464D-3163-BB8C5F324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0618" y="1330960"/>
            <a:ext cx="2904557" cy="39379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56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0918B-13C9-2FAC-4398-413CE6EC52A6}"/>
              </a:ext>
            </a:extLst>
          </p:cNvPr>
          <p:cNvSpPr>
            <a:spLocks noGrp="1"/>
          </p:cNvSpPr>
          <p:nvPr>
            <p:ph type="title"/>
          </p:nvPr>
        </p:nvSpPr>
        <p:spPr>
          <a:xfrm>
            <a:off x="838200" y="425378"/>
            <a:ext cx="10515600" cy="1205057"/>
          </a:xfrm>
        </p:spPr>
        <p:txBody>
          <a:bodyPr/>
          <a:lstStyle/>
          <a:p>
            <a:r>
              <a:rPr lang="en-US" b="1" dirty="0">
                <a:solidFill>
                  <a:schemeClr val="accent6">
                    <a:lumMod val="50000"/>
                  </a:schemeClr>
                </a:solidFill>
              </a:rPr>
              <a:t>How and where are services delivered?</a:t>
            </a:r>
          </a:p>
        </p:txBody>
      </p:sp>
      <p:sp>
        <p:nvSpPr>
          <p:cNvPr id="3" name="Content Placeholder 2">
            <a:extLst>
              <a:ext uri="{FF2B5EF4-FFF2-40B4-BE49-F238E27FC236}">
                <a16:creationId xmlns:a16="http://schemas.microsoft.com/office/drawing/2014/main" id="{54BACEE4-DC02-910B-0FFB-DF4D05CDAB8A}"/>
              </a:ext>
            </a:extLst>
          </p:cNvPr>
          <p:cNvSpPr>
            <a:spLocks noGrp="1"/>
          </p:cNvSpPr>
          <p:nvPr>
            <p:ph idx="1"/>
          </p:nvPr>
        </p:nvSpPr>
        <p:spPr/>
        <p:txBody>
          <a:bodyPr>
            <a:normAutofit fontScale="77500" lnSpcReduction="20000"/>
          </a:bodyPr>
          <a:lstStyle/>
          <a:p>
            <a:r>
              <a:rPr lang="en-US" dirty="0"/>
              <a:t>“Itinerant” services may occur at the home or school. The staff travels from client to client, seeing as many as 4 or 5 clients per day. </a:t>
            </a:r>
          </a:p>
          <a:p>
            <a:r>
              <a:rPr lang="en-US" dirty="0"/>
              <a:t>For adults, every state provides services differently some itinerant and are some center based. </a:t>
            </a:r>
          </a:p>
          <a:p>
            <a:r>
              <a:rPr lang="en-US" dirty="0"/>
              <a:t>For the majority of kids, they are mainstreamed, while a very small percentage are at schools for the blind. In New England the only school for the blind is Perkins, therefore their population is less academic and includes mostly students with challenging needs. Other states have different rules and see more academic students.</a:t>
            </a:r>
          </a:p>
          <a:p>
            <a:r>
              <a:rPr lang="en-US" dirty="0"/>
              <a:t>Our professional organization the Association for the Education and Rehabilitation (AER) for the blind and visually impaired keeps us connected on a national level. </a:t>
            </a:r>
          </a:p>
          <a:p>
            <a:r>
              <a:rPr lang="en-US" dirty="0"/>
              <a:t>I can connect with all 50 states through list serves from the American Printing House (APH) Trustees and the Council of Schools and Services for the Blind (COSB).</a:t>
            </a:r>
          </a:p>
          <a:p>
            <a:endParaRPr lang="en-US" dirty="0"/>
          </a:p>
        </p:txBody>
      </p:sp>
    </p:spTree>
    <p:extLst>
      <p:ext uri="{BB962C8B-B14F-4D97-AF65-F5344CB8AC3E}">
        <p14:creationId xmlns:p14="http://schemas.microsoft.com/office/powerpoint/2010/main" val="336663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DC918-8778-798B-53FF-2703527E6B83}"/>
              </a:ext>
            </a:extLst>
          </p:cNvPr>
          <p:cNvSpPr>
            <a:spLocks noGrp="1"/>
          </p:cNvSpPr>
          <p:nvPr>
            <p:ph type="title"/>
          </p:nvPr>
        </p:nvSpPr>
        <p:spPr/>
        <p:txBody>
          <a:bodyPr>
            <a:normAutofit fontScale="90000"/>
          </a:bodyPr>
          <a:lstStyle/>
          <a:p>
            <a:r>
              <a:rPr lang="en-US" dirty="0"/>
              <a:t>Functional Impacts of VI: </a:t>
            </a:r>
            <a:r>
              <a:rPr lang="en-US" dirty="0">
                <a:solidFill>
                  <a:srgbClr val="FF0000"/>
                </a:solidFill>
              </a:rPr>
              <a:t>People remember 80% of what they see and 20% of what they hear.</a:t>
            </a:r>
          </a:p>
        </p:txBody>
      </p:sp>
      <p:sp>
        <p:nvSpPr>
          <p:cNvPr id="3" name="Content Placeholder 2">
            <a:extLst>
              <a:ext uri="{FF2B5EF4-FFF2-40B4-BE49-F238E27FC236}">
                <a16:creationId xmlns:a16="http://schemas.microsoft.com/office/drawing/2014/main" id="{37C0F8FF-5AFF-9948-7476-EB5D58E6416F}"/>
              </a:ext>
            </a:extLst>
          </p:cNvPr>
          <p:cNvSpPr>
            <a:spLocks noGrp="1"/>
          </p:cNvSpPr>
          <p:nvPr>
            <p:ph idx="1"/>
          </p:nvPr>
        </p:nvSpPr>
        <p:spPr/>
        <p:txBody>
          <a:bodyPr>
            <a:normAutofit fontScale="92500" lnSpcReduction="10000"/>
          </a:bodyPr>
          <a:lstStyle/>
          <a:p>
            <a:r>
              <a:rPr lang="en-US" dirty="0">
                <a:solidFill>
                  <a:srgbClr val="FF0000"/>
                </a:solidFill>
              </a:rPr>
              <a:t>Congenitally Visually Impaired (born that way)</a:t>
            </a:r>
          </a:p>
          <a:p>
            <a:pPr lvl="1"/>
            <a:r>
              <a:rPr lang="en-US" dirty="0"/>
              <a:t>Incidental learning gaps due to lack of vision</a:t>
            </a:r>
          </a:p>
          <a:p>
            <a:pPr lvl="1"/>
            <a:r>
              <a:rPr lang="en-US" dirty="0"/>
              <a:t>A sighted baby is motivated to move to the toy they see </a:t>
            </a:r>
          </a:p>
          <a:p>
            <a:pPr lvl="1"/>
            <a:r>
              <a:rPr lang="en-US" dirty="0"/>
              <a:t>As a baby you hear pots and pans but you don’t get motivated to crawl, because you can sit and continue to listen</a:t>
            </a:r>
          </a:p>
          <a:p>
            <a:r>
              <a:rPr lang="en-US" dirty="0">
                <a:solidFill>
                  <a:srgbClr val="FF0000"/>
                </a:solidFill>
              </a:rPr>
              <a:t>Adventitiously Visually Impaired (lose their sight and they have a visual memory)</a:t>
            </a:r>
          </a:p>
          <a:p>
            <a:pPr lvl="1"/>
            <a:r>
              <a:rPr lang="en-US" dirty="0"/>
              <a:t>Have visual memory in place dealing with grief adjustment to VI, like loss of loved one</a:t>
            </a:r>
          </a:p>
          <a:p>
            <a:pPr lvl="1"/>
            <a:r>
              <a:rPr lang="en-US" dirty="0"/>
              <a:t>Functional impact of relearning how to do things without vision such as putting toothpaste on your toothbrush. Lots of adaptive ways directly into mouth</a:t>
            </a:r>
          </a:p>
          <a:p>
            <a:pPr lvl="1"/>
            <a:r>
              <a:rPr lang="en-US" dirty="0"/>
              <a:t>It seems insurmountable but once they’re taught an alternative way the burden is lifted.</a:t>
            </a:r>
          </a:p>
          <a:p>
            <a:endParaRPr lang="en-US" dirty="0"/>
          </a:p>
          <a:p>
            <a:endParaRPr lang="en-US" dirty="0"/>
          </a:p>
        </p:txBody>
      </p:sp>
    </p:spTree>
    <p:extLst>
      <p:ext uri="{BB962C8B-B14F-4D97-AF65-F5344CB8AC3E}">
        <p14:creationId xmlns:p14="http://schemas.microsoft.com/office/powerpoint/2010/main" val="253952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D0749-7A79-FC8A-038E-8C4EA36CA319}"/>
              </a:ext>
            </a:extLst>
          </p:cNvPr>
          <p:cNvSpPr>
            <a:spLocks noGrp="1"/>
          </p:cNvSpPr>
          <p:nvPr>
            <p:ph type="title"/>
          </p:nvPr>
        </p:nvSpPr>
        <p:spPr/>
        <p:txBody>
          <a:bodyPr/>
          <a:lstStyle/>
          <a:p>
            <a:r>
              <a:rPr lang="en-US" b="1" dirty="0">
                <a:solidFill>
                  <a:srgbClr val="0070C0"/>
                </a:solidFill>
              </a:rPr>
              <a:t>List of the top 3 visual impairments for adults and children differ…</a:t>
            </a:r>
          </a:p>
        </p:txBody>
      </p:sp>
      <p:sp>
        <p:nvSpPr>
          <p:cNvPr id="3" name="Content Placeholder 2">
            <a:extLst>
              <a:ext uri="{FF2B5EF4-FFF2-40B4-BE49-F238E27FC236}">
                <a16:creationId xmlns:a16="http://schemas.microsoft.com/office/drawing/2014/main" id="{74244712-FC2B-AEC4-F237-EC2686C6568E}"/>
              </a:ext>
            </a:extLst>
          </p:cNvPr>
          <p:cNvSpPr>
            <a:spLocks noGrp="1"/>
          </p:cNvSpPr>
          <p:nvPr>
            <p:ph idx="1"/>
          </p:nvPr>
        </p:nvSpPr>
        <p:spPr/>
        <p:txBody>
          <a:bodyPr>
            <a:normAutofit/>
          </a:bodyPr>
          <a:lstStyle/>
          <a:p>
            <a:pPr marL="0" indent="0">
              <a:buNone/>
            </a:pPr>
            <a:r>
              <a:rPr lang="en-US" b="1" dirty="0">
                <a:solidFill>
                  <a:srgbClr val="0070C0"/>
                </a:solidFill>
              </a:rPr>
              <a:t>List of the top 3 visual impairments for adults are (SEE GOGGLES): </a:t>
            </a:r>
          </a:p>
          <a:p>
            <a:r>
              <a:rPr lang="en-US" dirty="0"/>
              <a:t>Ages 30-55 = diabetic retinopathy</a:t>
            </a:r>
          </a:p>
          <a:p>
            <a:r>
              <a:rPr lang="en-US" dirty="0"/>
              <a:t>Ages 60+ glaucoma, cataracts AND age related macular degeneration</a:t>
            </a:r>
          </a:p>
          <a:p>
            <a:pPr marL="0" indent="0">
              <a:buNone/>
            </a:pPr>
            <a:endParaRPr lang="en-US" dirty="0"/>
          </a:p>
          <a:p>
            <a:pPr marL="0" indent="0">
              <a:buNone/>
            </a:pPr>
            <a:r>
              <a:rPr lang="en-US" b="1" dirty="0">
                <a:solidFill>
                  <a:srgbClr val="0070C0"/>
                </a:solidFill>
              </a:rPr>
              <a:t>List of top 3 VI for children are:</a:t>
            </a:r>
          </a:p>
          <a:p>
            <a:r>
              <a:rPr lang="en-US" dirty="0"/>
              <a:t>Cortical Visual Impairment (CVI)</a:t>
            </a:r>
          </a:p>
          <a:p>
            <a:r>
              <a:rPr lang="en-US" dirty="0"/>
              <a:t>Retinopathy of Prematurity (ROP)</a:t>
            </a:r>
          </a:p>
          <a:p>
            <a:r>
              <a:rPr lang="en-US" dirty="0"/>
              <a:t>Optic Nerve Hypoplasia (ONH)</a:t>
            </a:r>
          </a:p>
          <a:p>
            <a:endParaRPr lang="en-US" dirty="0"/>
          </a:p>
          <a:p>
            <a:endParaRPr lang="en-US" dirty="0"/>
          </a:p>
          <a:p>
            <a:endParaRPr lang="en-US" dirty="0"/>
          </a:p>
        </p:txBody>
      </p:sp>
      <p:pic>
        <p:nvPicPr>
          <p:cNvPr id="5122" name="Picture 2" descr="Cataracts - Symptoms, Causes &amp; Treatment | Lions Eye Institute">
            <a:extLst>
              <a:ext uri="{FF2B5EF4-FFF2-40B4-BE49-F238E27FC236}">
                <a16:creationId xmlns:a16="http://schemas.microsoft.com/office/drawing/2014/main" id="{A6624596-B6E5-F8E7-66FF-5B23C37AA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2880" y="3729871"/>
            <a:ext cx="4043679" cy="269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802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3E66C-8C99-7620-893B-6F9B082836DB}"/>
              </a:ext>
            </a:extLst>
          </p:cNvPr>
          <p:cNvSpPr>
            <a:spLocks noGrp="1"/>
          </p:cNvSpPr>
          <p:nvPr>
            <p:ph type="title"/>
          </p:nvPr>
        </p:nvSpPr>
        <p:spPr/>
        <p:txBody>
          <a:bodyPr>
            <a:normAutofit/>
          </a:bodyPr>
          <a:lstStyle/>
          <a:p>
            <a:r>
              <a:rPr lang="en-US" dirty="0"/>
              <a:t>Defining CVI because it’s the leading cause of VI in children from </a:t>
            </a:r>
            <a:r>
              <a:rPr lang="en-US" dirty="0">
                <a:hlinkClick r:id="rId2"/>
              </a:rPr>
              <a:t>https://www.nei.nih.gov</a:t>
            </a:r>
            <a:r>
              <a:rPr lang="en-US" dirty="0"/>
              <a:t> </a:t>
            </a:r>
          </a:p>
        </p:txBody>
      </p:sp>
      <p:sp>
        <p:nvSpPr>
          <p:cNvPr id="3" name="Content Placeholder 2">
            <a:extLst>
              <a:ext uri="{FF2B5EF4-FFF2-40B4-BE49-F238E27FC236}">
                <a16:creationId xmlns:a16="http://schemas.microsoft.com/office/drawing/2014/main" id="{204C1642-306C-2CFB-69DA-2B308A83237F}"/>
              </a:ext>
            </a:extLst>
          </p:cNvPr>
          <p:cNvSpPr>
            <a:spLocks noGrp="1"/>
          </p:cNvSpPr>
          <p:nvPr>
            <p:ph idx="1"/>
          </p:nvPr>
        </p:nvSpPr>
        <p:spPr/>
        <p:txBody>
          <a:bodyPr>
            <a:normAutofit fontScale="62500" lnSpcReduction="20000"/>
          </a:bodyPr>
          <a:lstStyle/>
          <a:p>
            <a:r>
              <a:rPr lang="en-US" b="0" i="0" dirty="0">
                <a:solidFill>
                  <a:srgbClr val="202124"/>
                </a:solidFill>
                <a:effectLst/>
                <a:latin typeface="Maiandra GD" panose="020E0502030308020204" pitchFamily="34" charset="0"/>
              </a:rPr>
              <a:t>“Cerebral visual impairment (sometimes called cortical visual impairment or CVI) is </a:t>
            </a:r>
            <a:r>
              <a:rPr lang="en-US" b="1" i="0" dirty="0">
                <a:solidFill>
                  <a:srgbClr val="202124"/>
                </a:solidFill>
                <a:effectLst/>
                <a:latin typeface="Maiandra GD" panose="020E0502030308020204" pitchFamily="34" charset="0"/>
              </a:rPr>
              <a:t>a disorder caused by damage to the parts of the brain that process vision</a:t>
            </a:r>
            <a:r>
              <a:rPr lang="en-US" b="0" i="0" dirty="0">
                <a:solidFill>
                  <a:srgbClr val="202124"/>
                </a:solidFill>
                <a:effectLst/>
                <a:latin typeface="Maiandra GD" panose="020E0502030308020204" pitchFamily="34" charset="0"/>
              </a:rPr>
              <a:t>. It's most common in babies and young children, but can continue into adulthood.”</a:t>
            </a:r>
          </a:p>
          <a:p>
            <a:r>
              <a:rPr lang="en-US" b="0" i="0" dirty="0">
                <a:solidFill>
                  <a:srgbClr val="202124"/>
                </a:solidFill>
                <a:effectLst/>
                <a:latin typeface="Maiandra GD" panose="020E0502030308020204" pitchFamily="34" charset="0"/>
              </a:rPr>
              <a:t>Since it’s a fairly new diagnosis in the past 20 years, you will start seeing adults with this. It did not exist 37 years ago when I started as a TVI.</a:t>
            </a:r>
            <a:endParaRPr lang="en-US" b="0" i="0" dirty="0">
              <a:solidFill>
                <a:srgbClr val="222222"/>
              </a:solidFill>
              <a:effectLst/>
              <a:latin typeface="Maiandra GD" panose="020E0502030308020204" pitchFamily="34" charset="0"/>
            </a:endParaRPr>
          </a:p>
          <a:p>
            <a:pPr algn="l"/>
            <a:r>
              <a:rPr lang="en-US" b="0" i="0" dirty="0">
                <a:solidFill>
                  <a:srgbClr val="222222"/>
                </a:solidFill>
                <a:effectLst/>
                <a:latin typeface="Maiandra GD" panose="020E0502030308020204" pitchFamily="34" charset="0"/>
              </a:rPr>
              <a:t>“A child with CVI has vision problems that are caused by their brain that can’t be explained by a problem with their eyes. Normally, the eyes send electrical signals to the brain, and the brain turns those signals into the images you see. If you have CVI, your brain has trouble processing and understanding these signals.”</a:t>
            </a:r>
          </a:p>
          <a:p>
            <a:pPr algn="l"/>
            <a:r>
              <a:rPr lang="en-US" b="0" i="0" dirty="0">
                <a:solidFill>
                  <a:srgbClr val="222222"/>
                </a:solidFill>
                <a:effectLst/>
                <a:latin typeface="Maiandra GD" panose="020E0502030308020204" pitchFamily="34" charset="0"/>
              </a:rPr>
              <a:t>“CVI is a leading cause of vision loss among kids in the United States. For some children with CVI, vision gets better over time , but everybody is different. If your child has CVI, make sure that they get early intervention and therapy, educational support, and other special services to help them develop and learn.”</a:t>
            </a:r>
          </a:p>
          <a:p>
            <a:pPr algn="l"/>
            <a:r>
              <a:rPr lang="en-US" dirty="0">
                <a:solidFill>
                  <a:srgbClr val="222222"/>
                </a:solidFill>
                <a:latin typeface="Maiandra GD" panose="020E0502030308020204" pitchFamily="34" charset="0"/>
              </a:rPr>
              <a:t>Sample of solutions: If a student with CVI is having trouble finding Waldo in a W</a:t>
            </a:r>
            <a:r>
              <a:rPr lang="en-US" dirty="0">
                <a:latin typeface="Maiandra GD" panose="020E0502030308020204" pitchFamily="34" charset="0"/>
              </a:rPr>
              <a:t>here in the World is Waldo picture, then we simplify the picture by reducing clutter and the student is more successful. Same applies to the environment, reduce the </a:t>
            </a:r>
            <a:r>
              <a:rPr lang="en-US" dirty="0" err="1">
                <a:latin typeface="Maiandra GD" panose="020E0502030308020204" pitchFamily="34" charset="0"/>
              </a:rPr>
              <a:t>ckutter</a:t>
            </a:r>
            <a:r>
              <a:rPr lang="en-US" dirty="0">
                <a:latin typeface="Maiandra GD" panose="020E0502030308020204" pitchFamily="34" charset="0"/>
              </a:rPr>
              <a:t> often provides more success.  </a:t>
            </a:r>
          </a:p>
          <a:p>
            <a:pPr algn="l"/>
            <a:r>
              <a:rPr lang="en-US" dirty="0">
                <a:latin typeface="Maiandra GD" panose="020E0502030308020204" pitchFamily="34" charset="0"/>
              </a:rPr>
              <a:t>Vision can manifest differently due to stress, fatigue, environment. </a:t>
            </a:r>
            <a:endParaRPr lang="en-US" b="0" i="0" dirty="0">
              <a:solidFill>
                <a:srgbClr val="222222"/>
              </a:solidFill>
              <a:effectLst/>
              <a:latin typeface="Maiandra GD" panose="020E0502030308020204" pitchFamily="34" charset="0"/>
            </a:endParaRPr>
          </a:p>
          <a:p>
            <a:pPr algn="l"/>
            <a:endParaRPr lang="en-US" b="0" i="0" dirty="0">
              <a:solidFill>
                <a:srgbClr val="222222"/>
              </a:solidFill>
              <a:effectLst/>
              <a:latin typeface="Lato" panose="020F0502020204030203" pitchFamily="34" charset="0"/>
            </a:endParaRPr>
          </a:p>
          <a:p>
            <a:endParaRPr lang="en-US" dirty="0"/>
          </a:p>
        </p:txBody>
      </p:sp>
    </p:spTree>
    <p:extLst>
      <p:ext uri="{BB962C8B-B14F-4D97-AF65-F5344CB8AC3E}">
        <p14:creationId xmlns:p14="http://schemas.microsoft.com/office/powerpoint/2010/main" val="106969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21EA-5F2A-594A-C5BC-B78B2A10C2CE}"/>
              </a:ext>
            </a:extLst>
          </p:cNvPr>
          <p:cNvSpPr>
            <a:spLocks noGrp="1"/>
          </p:cNvSpPr>
          <p:nvPr>
            <p:ph type="title"/>
          </p:nvPr>
        </p:nvSpPr>
        <p:spPr/>
        <p:txBody>
          <a:bodyPr>
            <a:normAutofit fontScale="90000"/>
          </a:bodyPr>
          <a:lstStyle/>
          <a:p>
            <a:r>
              <a:rPr lang="en-US" dirty="0"/>
              <a:t>Joe (adult), a case in point… show this 2 minute video…</a:t>
            </a:r>
            <a:br>
              <a:rPr lang="en-US" dirty="0"/>
            </a:br>
            <a:br>
              <a:rPr lang="en-US" sz="2500" dirty="0"/>
            </a:br>
            <a:r>
              <a:rPr lang="en-US" sz="2500" u="sng" dirty="0">
                <a:solidFill>
                  <a:srgbClr val="0563C1"/>
                </a:solidFill>
                <a:effectLst/>
                <a:latin typeface="Calibri" panose="020F0502020204030204" pitchFamily="34" charset="0"/>
                <a:ea typeface="Calibri" panose="020F0502020204030204" pitchFamily="34" charset="0"/>
                <a:hlinkClick r:id="rId2"/>
              </a:rPr>
              <a:t>https://www.youtube.com/watch?v=lK-6eK5Mxd4</a:t>
            </a:r>
            <a:br>
              <a:rPr lang="en-US" sz="2500" dirty="0">
                <a:effectLst/>
                <a:latin typeface="Calibri" panose="020F0502020204030204" pitchFamily="34" charset="0"/>
                <a:ea typeface="Calibri" panose="020F0502020204030204" pitchFamily="34" charset="0"/>
              </a:rPr>
            </a:br>
            <a:endParaRPr lang="en-US" sz="2500" dirty="0"/>
          </a:p>
        </p:txBody>
      </p:sp>
      <p:sp>
        <p:nvSpPr>
          <p:cNvPr id="3" name="Content Placeholder 2">
            <a:extLst>
              <a:ext uri="{FF2B5EF4-FFF2-40B4-BE49-F238E27FC236}">
                <a16:creationId xmlns:a16="http://schemas.microsoft.com/office/drawing/2014/main" id="{25857586-4DF8-D98C-5EDD-53CC09273F44}"/>
              </a:ext>
            </a:extLst>
          </p:cNvPr>
          <p:cNvSpPr>
            <a:spLocks noGrp="1"/>
          </p:cNvSpPr>
          <p:nvPr>
            <p:ph idx="1"/>
          </p:nvPr>
        </p:nvSpPr>
        <p:spPr/>
        <p:txBody>
          <a:bodyPr>
            <a:normAutofit/>
          </a:bodyPr>
          <a:lstStyle/>
          <a:p>
            <a:r>
              <a:rPr lang="en-US" dirty="0"/>
              <a:t>Joe (engineer) thought he was doomed, but he was able to work another 10 years after he received services from a VRT, CATIS and COMS</a:t>
            </a:r>
          </a:p>
          <a:p>
            <a:r>
              <a:rPr lang="en-US" dirty="0"/>
              <a:t>A lot of people think they can’t its a matter of learning how to do it differently</a:t>
            </a:r>
          </a:p>
          <a:p>
            <a:r>
              <a:rPr lang="en-US" dirty="0"/>
              <a:t>A lot of people choose to quit working but once they learn the adaptive skills they can keep working.</a:t>
            </a:r>
          </a:p>
          <a:p>
            <a:r>
              <a:rPr lang="en-US" dirty="0"/>
              <a:t>There is HELP!</a:t>
            </a:r>
          </a:p>
          <a:p>
            <a:endParaRPr lang="en-US" dirty="0"/>
          </a:p>
          <a:p>
            <a:endParaRPr lang="en-US" dirty="0"/>
          </a:p>
        </p:txBody>
      </p:sp>
    </p:spTree>
    <p:extLst>
      <p:ext uri="{BB962C8B-B14F-4D97-AF65-F5344CB8AC3E}">
        <p14:creationId xmlns:p14="http://schemas.microsoft.com/office/powerpoint/2010/main" val="17901443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DB0B3-4A29-35F0-0932-EF14A9895F3E}"/>
              </a:ext>
            </a:extLst>
          </p:cNvPr>
          <p:cNvSpPr>
            <a:spLocks noGrp="1"/>
          </p:cNvSpPr>
          <p:nvPr>
            <p:ph type="title"/>
          </p:nvPr>
        </p:nvSpPr>
        <p:spPr/>
        <p:txBody>
          <a:bodyPr/>
          <a:lstStyle/>
          <a:p>
            <a:r>
              <a:rPr lang="en-US" b="1" dirty="0">
                <a:solidFill>
                  <a:srgbClr val="C00000"/>
                </a:solidFill>
              </a:rPr>
              <a:t>A Few Tricks of the Trade…</a:t>
            </a:r>
          </a:p>
        </p:txBody>
      </p:sp>
      <p:sp>
        <p:nvSpPr>
          <p:cNvPr id="3" name="Content Placeholder 2">
            <a:extLst>
              <a:ext uri="{FF2B5EF4-FFF2-40B4-BE49-F238E27FC236}">
                <a16:creationId xmlns:a16="http://schemas.microsoft.com/office/drawing/2014/main" id="{F2659E19-19BE-5C4C-5DBD-607EC4CC365B}"/>
              </a:ext>
            </a:extLst>
          </p:cNvPr>
          <p:cNvSpPr>
            <a:spLocks noGrp="1"/>
          </p:cNvSpPr>
          <p:nvPr>
            <p:ph idx="1"/>
          </p:nvPr>
        </p:nvSpPr>
        <p:spPr/>
        <p:txBody>
          <a:bodyPr>
            <a:normAutofit fontScale="77500" lnSpcReduction="20000"/>
          </a:bodyPr>
          <a:lstStyle/>
          <a:p>
            <a:r>
              <a:rPr lang="en-US" sz="4000" dirty="0"/>
              <a:t>What is JAWS &amp; </a:t>
            </a:r>
            <a:r>
              <a:rPr lang="en-US" sz="4000" dirty="0" err="1"/>
              <a:t>Zoomtext</a:t>
            </a:r>
            <a:r>
              <a:rPr lang="en-US" sz="4000" dirty="0"/>
              <a:t>?</a:t>
            </a:r>
          </a:p>
          <a:p>
            <a:r>
              <a:rPr lang="en-US" sz="4000" dirty="0"/>
              <a:t>Sometimes schools assume a TVI is not needed because they are naïve, they don’t know what they don’t know.</a:t>
            </a:r>
          </a:p>
          <a:p>
            <a:r>
              <a:rPr lang="en-US" sz="4000" dirty="0"/>
              <a:t>Toothpaste on tongue, liquid level indicator to pour hot coffee, talking book library BARD free, accessibility built into Apple phones, bump dots, wooden stick, long potholders and so on)</a:t>
            </a:r>
          </a:p>
          <a:p>
            <a:r>
              <a:rPr lang="en-US" sz="4000" dirty="0"/>
              <a:t>Picture of the new free NLS eReader for downloading books only…students have access to more sophisticated braille laptop computers that will do almost everything your computer will do, but they need specialized teachers to show them how to use it.</a:t>
            </a:r>
          </a:p>
          <a:p>
            <a:endParaRPr lang="en-US" sz="4000" dirty="0"/>
          </a:p>
          <a:p>
            <a:pPr marL="0" indent="0">
              <a:buNone/>
            </a:pPr>
            <a:endParaRPr lang="en-US" dirty="0"/>
          </a:p>
          <a:p>
            <a:endParaRPr lang="en-US" dirty="0"/>
          </a:p>
        </p:txBody>
      </p:sp>
      <p:pic>
        <p:nvPicPr>
          <p:cNvPr id="8196" name="Picture 4" descr="NLS Braille eReader Support – Cleveland Public Library">
            <a:extLst>
              <a:ext uri="{FF2B5EF4-FFF2-40B4-BE49-F238E27FC236}">
                <a16:creationId xmlns:a16="http://schemas.microsoft.com/office/drawing/2014/main" id="{446710A4-36CE-4DE2-9058-D2E815BA64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4260" y="121920"/>
            <a:ext cx="3413760" cy="2275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416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D658C-0F1C-C611-E22E-AF38023207FF}"/>
              </a:ext>
            </a:extLst>
          </p:cNvPr>
          <p:cNvSpPr>
            <a:spLocks noGrp="1"/>
          </p:cNvSpPr>
          <p:nvPr>
            <p:ph type="title"/>
          </p:nvPr>
        </p:nvSpPr>
        <p:spPr/>
        <p:txBody>
          <a:bodyPr>
            <a:normAutofit fontScale="90000"/>
          </a:bodyPr>
          <a:lstStyle/>
          <a:p>
            <a:r>
              <a:rPr lang="en-US" dirty="0"/>
              <a:t>Random example of a two-sided Deafblind pocket communicator (tactile and visual) when you are with someone face to face: </a:t>
            </a:r>
          </a:p>
        </p:txBody>
      </p:sp>
      <p:pic>
        <p:nvPicPr>
          <p:cNvPr id="2050" name="Picture 2" descr="Deaf Blind Pocket Communicator | American Printing House">
            <a:extLst>
              <a:ext uri="{FF2B5EF4-FFF2-40B4-BE49-F238E27FC236}">
                <a16:creationId xmlns:a16="http://schemas.microsoft.com/office/drawing/2014/main" id="{D87AD559-5BBB-3AB5-C520-161BA12794E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960" y="2006752"/>
            <a:ext cx="5815060" cy="436129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eaf Blind Pocket Communicator | American Printing House">
            <a:extLst>
              <a:ext uri="{FF2B5EF4-FFF2-40B4-BE49-F238E27FC236}">
                <a16:creationId xmlns:a16="http://schemas.microsoft.com/office/drawing/2014/main" id="{72C8E530-1A77-EF0D-CA29-EC77B6ED2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9779" y="1986455"/>
            <a:ext cx="5738648" cy="4303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4565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D79EA-AA51-A420-54AA-EC2AD85118F3}"/>
              </a:ext>
            </a:extLst>
          </p:cNvPr>
          <p:cNvSpPr>
            <a:spLocks noGrp="1"/>
          </p:cNvSpPr>
          <p:nvPr>
            <p:ph type="title"/>
          </p:nvPr>
        </p:nvSpPr>
        <p:spPr/>
        <p:txBody>
          <a:bodyPr>
            <a:normAutofit/>
          </a:bodyPr>
          <a:lstStyle/>
          <a:p>
            <a:r>
              <a:rPr lang="en-US" dirty="0"/>
              <a:t>What areas of life are affected by a visual impairment?  </a:t>
            </a:r>
          </a:p>
        </p:txBody>
      </p:sp>
      <p:sp>
        <p:nvSpPr>
          <p:cNvPr id="3" name="Content Placeholder 2">
            <a:extLst>
              <a:ext uri="{FF2B5EF4-FFF2-40B4-BE49-F238E27FC236}">
                <a16:creationId xmlns:a16="http://schemas.microsoft.com/office/drawing/2014/main" id="{9E23BEA7-6D82-972E-4745-66CBA157C592}"/>
              </a:ext>
            </a:extLst>
          </p:cNvPr>
          <p:cNvSpPr>
            <a:spLocks noGrp="1"/>
          </p:cNvSpPr>
          <p:nvPr>
            <p:ph idx="1"/>
          </p:nvPr>
        </p:nvSpPr>
        <p:spPr/>
        <p:txBody>
          <a:bodyPr>
            <a:noAutofit/>
          </a:bodyPr>
          <a:lstStyle/>
          <a:p>
            <a:pPr marL="0" indent="0">
              <a:buNone/>
            </a:pPr>
            <a:r>
              <a:rPr lang="en-US" sz="2000" dirty="0"/>
              <a:t>Best defined by the 9 areas of the “Expanded Core Curriculum:”</a:t>
            </a:r>
          </a:p>
          <a:p>
            <a:pPr lvl="2">
              <a:buFont typeface="Wingdings" panose="05000000000000000000" pitchFamily="2" charset="2"/>
              <a:buChar char="ü"/>
            </a:pPr>
            <a:r>
              <a:rPr lang="en-US" dirty="0">
                <a:solidFill>
                  <a:srgbClr val="FF0000"/>
                </a:solidFill>
              </a:rPr>
              <a:t>Compensatory </a:t>
            </a:r>
            <a:r>
              <a:rPr lang="en-US" dirty="0"/>
              <a:t>(such as direct Braille instruction, making science accessible if you can’t see in the microscope and social studies accessible when maps are challenging to read, making music and art accessible…)</a:t>
            </a:r>
          </a:p>
          <a:p>
            <a:pPr lvl="2">
              <a:buFont typeface="Wingdings" panose="05000000000000000000" pitchFamily="2" charset="2"/>
              <a:buChar char="ü"/>
            </a:pPr>
            <a:r>
              <a:rPr lang="en-US" dirty="0">
                <a:solidFill>
                  <a:srgbClr val="FF0000"/>
                </a:solidFill>
              </a:rPr>
              <a:t>Orientation &amp; Mobility</a:t>
            </a:r>
            <a:r>
              <a:rPr lang="en-US" dirty="0"/>
              <a:t> (for future non-drivers, including cane and transit instruction)</a:t>
            </a:r>
          </a:p>
          <a:p>
            <a:pPr lvl="2">
              <a:buFont typeface="Wingdings" panose="05000000000000000000" pitchFamily="2" charset="2"/>
              <a:buChar char="ü"/>
            </a:pPr>
            <a:r>
              <a:rPr lang="en-US" dirty="0">
                <a:solidFill>
                  <a:srgbClr val="FF0000"/>
                </a:solidFill>
              </a:rPr>
              <a:t>Socialization</a:t>
            </a:r>
            <a:r>
              <a:rPr lang="en-US" dirty="0"/>
              <a:t> (how do you find or make a friend when you can’t see them?)</a:t>
            </a:r>
          </a:p>
          <a:p>
            <a:pPr lvl="2">
              <a:buFont typeface="Wingdings" panose="05000000000000000000" pitchFamily="2" charset="2"/>
              <a:buChar char="ü"/>
            </a:pPr>
            <a:r>
              <a:rPr lang="en-US" dirty="0">
                <a:solidFill>
                  <a:srgbClr val="FF0000"/>
                </a:solidFill>
              </a:rPr>
              <a:t>Daily Living Skills</a:t>
            </a:r>
            <a:r>
              <a:rPr lang="en-US" dirty="0"/>
              <a:t> (independence with daily routines)</a:t>
            </a:r>
          </a:p>
          <a:p>
            <a:pPr lvl="2">
              <a:buFont typeface="Wingdings" panose="05000000000000000000" pitchFamily="2" charset="2"/>
              <a:buChar char="ü"/>
            </a:pPr>
            <a:r>
              <a:rPr lang="en-US" dirty="0">
                <a:solidFill>
                  <a:srgbClr val="FF0000"/>
                </a:solidFill>
              </a:rPr>
              <a:t>Recreation/leisure</a:t>
            </a:r>
            <a:r>
              <a:rPr lang="en-US" dirty="0"/>
              <a:t>  (making PE accessible and encouraging more exercise at home) </a:t>
            </a:r>
          </a:p>
          <a:p>
            <a:pPr lvl="2">
              <a:buFont typeface="Wingdings" panose="05000000000000000000" pitchFamily="2" charset="2"/>
              <a:buChar char="ü"/>
            </a:pPr>
            <a:r>
              <a:rPr lang="en-US" dirty="0">
                <a:solidFill>
                  <a:srgbClr val="FF0000"/>
                </a:solidFill>
              </a:rPr>
              <a:t>Career Education</a:t>
            </a:r>
            <a:r>
              <a:rPr lang="en-US" dirty="0"/>
              <a:t> (need to reduce 70% unemployment rate)</a:t>
            </a:r>
          </a:p>
          <a:p>
            <a:pPr lvl="2">
              <a:buFont typeface="Wingdings" panose="05000000000000000000" pitchFamily="2" charset="2"/>
              <a:buChar char="ü"/>
            </a:pPr>
            <a:r>
              <a:rPr lang="en-US" dirty="0">
                <a:solidFill>
                  <a:srgbClr val="FF0000"/>
                </a:solidFill>
              </a:rPr>
              <a:t>Assistive Technology </a:t>
            </a:r>
            <a:r>
              <a:rPr lang="en-US" dirty="0"/>
              <a:t>(try using a computer w/o looking at the screen and most jobs require computer skills)</a:t>
            </a:r>
          </a:p>
          <a:p>
            <a:pPr lvl="2">
              <a:buFont typeface="Wingdings" panose="05000000000000000000" pitchFamily="2" charset="2"/>
              <a:buChar char="ü"/>
            </a:pPr>
            <a:r>
              <a:rPr lang="en-US" dirty="0">
                <a:solidFill>
                  <a:srgbClr val="FF0000"/>
                </a:solidFill>
              </a:rPr>
              <a:t>Sensory Skills</a:t>
            </a:r>
            <a:r>
              <a:rPr lang="en-US" dirty="0"/>
              <a:t> (maximizing your other senses)</a:t>
            </a:r>
          </a:p>
          <a:p>
            <a:pPr lvl="2">
              <a:buFont typeface="Wingdings" panose="05000000000000000000" pitchFamily="2" charset="2"/>
              <a:buChar char="ü"/>
            </a:pPr>
            <a:r>
              <a:rPr lang="en-US" dirty="0">
                <a:solidFill>
                  <a:srgbClr val="FF0000"/>
                </a:solidFill>
              </a:rPr>
              <a:t>Self-Determination </a:t>
            </a:r>
            <a:r>
              <a:rPr lang="en-US" dirty="0"/>
              <a:t>(controlling your own life)</a:t>
            </a:r>
          </a:p>
          <a:p>
            <a:endParaRPr lang="en-US" sz="2200" dirty="0"/>
          </a:p>
          <a:p>
            <a:endParaRPr lang="en-US" sz="2200" dirty="0"/>
          </a:p>
          <a:p>
            <a:endParaRPr lang="en-US" sz="2200" dirty="0"/>
          </a:p>
        </p:txBody>
      </p:sp>
    </p:spTree>
    <p:extLst>
      <p:ext uri="{BB962C8B-B14F-4D97-AF65-F5344CB8AC3E}">
        <p14:creationId xmlns:p14="http://schemas.microsoft.com/office/powerpoint/2010/main" val="1856832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3BBB-F53C-95EE-E3DF-A4FC8FB3E58B}"/>
              </a:ext>
            </a:extLst>
          </p:cNvPr>
          <p:cNvSpPr>
            <a:spLocks noGrp="1"/>
          </p:cNvSpPr>
          <p:nvPr>
            <p:ph type="title"/>
          </p:nvPr>
        </p:nvSpPr>
        <p:spPr/>
        <p:txBody>
          <a:bodyPr/>
          <a:lstStyle/>
          <a:p>
            <a:r>
              <a:rPr lang="en-US" dirty="0">
                <a:solidFill>
                  <a:srgbClr val="7030A0"/>
                </a:solidFill>
              </a:rPr>
              <a:t>Functional Limitations Secondary to </a:t>
            </a:r>
            <a:br>
              <a:rPr lang="en-US" dirty="0">
                <a:solidFill>
                  <a:srgbClr val="7030A0"/>
                </a:solidFill>
              </a:rPr>
            </a:br>
            <a:r>
              <a:rPr lang="en-US" dirty="0">
                <a:solidFill>
                  <a:srgbClr val="7030A0"/>
                </a:solidFill>
              </a:rPr>
              <a:t>Visual Impairment</a:t>
            </a:r>
          </a:p>
        </p:txBody>
      </p:sp>
      <p:sp>
        <p:nvSpPr>
          <p:cNvPr id="3" name="Content Placeholder 2">
            <a:extLst>
              <a:ext uri="{FF2B5EF4-FFF2-40B4-BE49-F238E27FC236}">
                <a16:creationId xmlns:a16="http://schemas.microsoft.com/office/drawing/2014/main" id="{11CCBB3D-C8E4-1D37-57F6-F968B67A685E}"/>
              </a:ext>
            </a:extLst>
          </p:cNvPr>
          <p:cNvSpPr>
            <a:spLocks noGrp="1"/>
          </p:cNvSpPr>
          <p:nvPr>
            <p:ph idx="1"/>
          </p:nvPr>
        </p:nvSpPr>
        <p:spPr/>
        <p:txBody>
          <a:bodyPr>
            <a:normAutofit fontScale="70000" lnSpcReduction="20000"/>
          </a:bodyPr>
          <a:lstStyle/>
          <a:p>
            <a:r>
              <a:rPr lang="en-US" dirty="0"/>
              <a:t>For the variety of students we work with, at least 60% have </a:t>
            </a:r>
          </a:p>
          <a:p>
            <a:pPr marL="0" indent="0">
              <a:buNone/>
            </a:pPr>
            <a:r>
              <a:rPr lang="en-US" dirty="0"/>
              <a:t>additional disability.</a:t>
            </a:r>
          </a:p>
          <a:p>
            <a:r>
              <a:rPr lang="en-US" dirty="0"/>
              <a:t>50% of people over the age of 75 have a combined VI and hearing loss.</a:t>
            </a:r>
          </a:p>
          <a:p>
            <a:r>
              <a:rPr lang="en-US" dirty="0"/>
              <a:t>As you age its common for multiple senses to decrease.</a:t>
            </a:r>
          </a:p>
          <a:p>
            <a:r>
              <a:rPr lang="en-US" dirty="0"/>
              <a:t>Your sense of smell is not as strong, neuropathy occurs (poor sense of touch) and your hearing ability decreases often after age 75 </a:t>
            </a:r>
            <a:r>
              <a:rPr lang="en-US" dirty="0" err="1"/>
              <a:t>yrs</a:t>
            </a:r>
            <a:r>
              <a:rPr lang="en-US" dirty="0"/>
              <a:t> of age).</a:t>
            </a:r>
          </a:p>
          <a:p>
            <a:r>
              <a:rPr lang="en-US" dirty="0"/>
              <a:t>Therefore, learning safety tricks is that much more important.</a:t>
            </a:r>
          </a:p>
          <a:p>
            <a:r>
              <a:rPr lang="en-US" dirty="0"/>
              <a:t>Clients are using wheelchairs, walkers, and additional ambulatory devices.</a:t>
            </a:r>
          </a:p>
          <a:p>
            <a:r>
              <a:rPr lang="en-US" dirty="0"/>
              <a:t>CVI leading cause of VI multiple impairments amongst children b/c western medicine is saving more children at birth = more complications.</a:t>
            </a:r>
          </a:p>
          <a:p>
            <a:r>
              <a:rPr lang="en-US" dirty="0"/>
              <a:t>As students with CVI approach adult life they often need supported employment because they have secondary impairments. You’ll see more of these students in adult life.</a:t>
            </a:r>
          </a:p>
          <a:p>
            <a:r>
              <a:rPr lang="en-US" dirty="0"/>
              <a:t>Picture of </a:t>
            </a:r>
            <a:r>
              <a:rPr lang="en-US" dirty="0" err="1"/>
              <a:t>Haben</a:t>
            </a:r>
            <a:r>
              <a:rPr lang="en-US" dirty="0"/>
              <a:t> </a:t>
            </a:r>
            <a:r>
              <a:rPr lang="en-US" dirty="0" err="1"/>
              <a:t>Girma</a:t>
            </a:r>
            <a:r>
              <a:rPr lang="en-US" dirty="0"/>
              <a:t>, the first deafblind individual to graduate from Harvard Law School and motivational speaker. Her book HABEN is a great non-fiction read. </a:t>
            </a:r>
          </a:p>
          <a:p>
            <a:endParaRPr lang="en-US" dirty="0"/>
          </a:p>
        </p:txBody>
      </p:sp>
      <p:pic>
        <p:nvPicPr>
          <p:cNvPr id="6146" name="Picture 2" descr="Who is “Worthy”? Deaf-Blind People Fear That Doctors Won't Save Them from  the Coronavirus | The New Yorker">
            <a:extLst>
              <a:ext uri="{FF2B5EF4-FFF2-40B4-BE49-F238E27FC236}">
                <a16:creationId xmlns:a16="http://schemas.microsoft.com/office/drawing/2014/main" id="{9902FAE5-2EA1-25FA-EEAA-DDABC3B735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0131" y="264160"/>
            <a:ext cx="2777549" cy="208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32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46145-B251-6EEF-E19E-4FF49A332A4B}"/>
              </a:ext>
            </a:extLst>
          </p:cNvPr>
          <p:cNvSpPr>
            <a:spLocks noGrp="1"/>
          </p:cNvSpPr>
          <p:nvPr>
            <p:ph type="title"/>
          </p:nvPr>
        </p:nvSpPr>
        <p:spPr/>
        <p:txBody>
          <a:bodyPr/>
          <a:lstStyle/>
          <a:p>
            <a:r>
              <a:rPr lang="en-US" b="1" dirty="0">
                <a:solidFill>
                  <a:srgbClr val="00B050"/>
                </a:solidFill>
              </a:rPr>
              <a:t>Today’s Agenda:</a:t>
            </a:r>
          </a:p>
        </p:txBody>
      </p:sp>
      <p:sp>
        <p:nvSpPr>
          <p:cNvPr id="3" name="Content Placeholder 2">
            <a:extLst>
              <a:ext uri="{FF2B5EF4-FFF2-40B4-BE49-F238E27FC236}">
                <a16:creationId xmlns:a16="http://schemas.microsoft.com/office/drawing/2014/main" id="{A6A31F9D-5E91-74B6-9158-1944CE21B3C4}"/>
              </a:ext>
            </a:extLst>
          </p:cNvPr>
          <p:cNvSpPr>
            <a:spLocks noGrp="1"/>
          </p:cNvSpPr>
          <p:nvPr>
            <p:ph idx="1"/>
          </p:nvPr>
        </p:nvSpPr>
        <p:spPr/>
        <p:txBody>
          <a:bodyPr>
            <a:normAutofit/>
          </a:bodyPr>
          <a:lstStyle/>
          <a:p>
            <a:pPr>
              <a:buFont typeface="Wingdings" panose="05000000000000000000" pitchFamily="2" charset="2"/>
              <a:buChar char="v"/>
            </a:pPr>
            <a:r>
              <a:rPr lang="en-US" dirty="0"/>
              <a:t>How states typically help individuals with a Visual </a:t>
            </a:r>
          </a:p>
          <a:p>
            <a:pPr marL="0" indent="0">
              <a:buNone/>
            </a:pPr>
            <a:r>
              <a:rPr lang="en-US" dirty="0"/>
              <a:t>Impairment</a:t>
            </a:r>
          </a:p>
          <a:p>
            <a:pPr>
              <a:buFont typeface="Wingdings" panose="05000000000000000000" pitchFamily="2" charset="2"/>
              <a:buChar char="v"/>
            </a:pPr>
            <a:r>
              <a:rPr lang="en-US" dirty="0"/>
              <a:t>Functional Impacts of Visual Impairment</a:t>
            </a:r>
          </a:p>
          <a:p>
            <a:pPr>
              <a:buFont typeface="Wingdings" panose="05000000000000000000" pitchFamily="2" charset="2"/>
              <a:buChar char="v"/>
            </a:pPr>
            <a:r>
              <a:rPr lang="en-US" dirty="0"/>
              <a:t>Functional Limitations Secondary to Visual </a:t>
            </a:r>
          </a:p>
          <a:p>
            <a:pPr marL="0" indent="0">
              <a:buNone/>
            </a:pPr>
            <a:r>
              <a:rPr lang="en-US" dirty="0"/>
              <a:t>Impairment (VI)</a:t>
            </a:r>
          </a:p>
          <a:p>
            <a:pPr>
              <a:buFont typeface="Wingdings" panose="05000000000000000000" pitchFamily="2" charset="2"/>
              <a:buChar char="v"/>
            </a:pPr>
            <a:r>
              <a:rPr lang="en-US" dirty="0"/>
              <a:t>Q &amp; A time</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pic>
        <p:nvPicPr>
          <p:cNvPr id="5" name="Picture 4" descr="A child playing with a keyboard&#10;&#10;Description automatically generated with low confidence">
            <a:extLst>
              <a:ext uri="{FF2B5EF4-FFF2-40B4-BE49-F238E27FC236}">
                <a16:creationId xmlns:a16="http://schemas.microsoft.com/office/drawing/2014/main" id="{9E275B2E-61A5-1752-8F83-B76B2160CC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3490" y="353555"/>
            <a:ext cx="2065634" cy="2754179"/>
          </a:xfrm>
          <a:prstGeom prst="rect">
            <a:avLst/>
          </a:prstGeom>
        </p:spPr>
      </p:pic>
      <p:pic>
        <p:nvPicPr>
          <p:cNvPr id="4100" name="Picture 4" descr="older man with dog">
            <a:extLst>
              <a:ext uri="{FF2B5EF4-FFF2-40B4-BE49-F238E27FC236}">
                <a16:creationId xmlns:a16="http://schemas.microsoft.com/office/drawing/2014/main" id="{96CE05B5-94BB-5168-CA0A-F79439798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7530" y="3614738"/>
            <a:ext cx="3619500"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0946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FF59-F658-E58B-1AB5-5DF624699774}"/>
              </a:ext>
            </a:extLst>
          </p:cNvPr>
          <p:cNvSpPr>
            <a:spLocks noGrp="1"/>
          </p:cNvSpPr>
          <p:nvPr>
            <p:ph type="title"/>
          </p:nvPr>
        </p:nvSpPr>
        <p:spPr/>
        <p:txBody>
          <a:bodyPr/>
          <a:lstStyle/>
          <a:p>
            <a:r>
              <a:rPr lang="en-US" dirty="0">
                <a:solidFill>
                  <a:srgbClr val="7030A0"/>
                </a:solidFill>
              </a:rPr>
              <a:t>FYI # 1 of 3:</a:t>
            </a:r>
          </a:p>
        </p:txBody>
      </p:sp>
      <p:sp>
        <p:nvSpPr>
          <p:cNvPr id="3" name="Content Placeholder 2">
            <a:extLst>
              <a:ext uri="{FF2B5EF4-FFF2-40B4-BE49-F238E27FC236}">
                <a16:creationId xmlns:a16="http://schemas.microsoft.com/office/drawing/2014/main" id="{7A0759E6-6CFA-006E-921C-EFFB721CB799}"/>
              </a:ext>
            </a:extLst>
          </p:cNvPr>
          <p:cNvSpPr>
            <a:spLocks noGrp="1"/>
          </p:cNvSpPr>
          <p:nvPr>
            <p:ph idx="1"/>
          </p:nvPr>
        </p:nvSpPr>
        <p:spPr>
          <a:xfrm>
            <a:off x="857250" y="1825625"/>
            <a:ext cx="10515600" cy="4351338"/>
          </a:xfrm>
        </p:spPr>
        <p:txBody>
          <a:bodyPr>
            <a:normAutofit fontScale="85000" lnSpcReduction="20000"/>
          </a:bodyPr>
          <a:lstStyle/>
          <a:p>
            <a:pPr marL="0" indent="0">
              <a:buNone/>
            </a:pPr>
            <a:r>
              <a:rPr lang="en-US" b="1" u="sng" dirty="0">
                <a:solidFill>
                  <a:srgbClr val="7030A0"/>
                </a:solidFill>
              </a:rPr>
              <a:t>FOR KIDS:</a:t>
            </a:r>
            <a:r>
              <a:rPr lang="en-US" dirty="0"/>
              <a:t> there is the 504 Plan or IEP Team = TVI, COMS, CATIS, OT, PT, SLP,  DFHH and/or some sort of inclusionary specialist. Services differ from state to state.</a:t>
            </a:r>
          </a:p>
          <a:p>
            <a:pPr marL="0" indent="0">
              <a:buNone/>
            </a:pPr>
            <a:r>
              <a:rPr lang="en-US" dirty="0"/>
              <a:t>Funding for children services differs from state to state.</a:t>
            </a:r>
          </a:p>
          <a:p>
            <a:pPr marL="0" indent="0">
              <a:buNone/>
            </a:pPr>
            <a:r>
              <a:rPr lang="en-US" b="1" u="sng" dirty="0">
                <a:solidFill>
                  <a:srgbClr val="7030A0"/>
                </a:solidFill>
              </a:rPr>
              <a:t>FOR ADULTS:</a:t>
            </a:r>
            <a:r>
              <a:rPr lang="en-US" dirty="0"/>
              <a:t> Federal funding is given to every state for adults, depending on population. Who runs it depends on model of the state.</a:t>
            </a:r>
          </a:p>
          <a:p>
            <a:pPr marL="0" indent="0">
              <a:buNone/>
            </a:pPr>
            <a:r>
              <a:rPr lang="en-US" dirty="0"/>
              <a:t>1. Vocational Track via the IPE = Individual Plan of Employment for ages 18+  </a:t>
            </a:r>
          </a:p>
          <a:p>
            <a:pPr marL="0" indent="0">
              <a:buNone/>
            </a:pPr>
            <a:r>
              <a:rPr lang="en-US" dirty="0"/>
              <a:t>2. Or the Independent Living Plan (ILP) for those not on a vocational track.</a:t>
            </a:r>
          </a:p>
          <a:p>
            <a:pPr marL="0" indent="0">
              <a:buNone/>
            </a:pPr>
            <a:r>
              <a:rPr lang="en-US" dirty="0"/>
              <a:t>3. Older individuals with blindness access services via a blindness grant (formerly known as Chapter 2) and these services are managed through organizations (not a medical model).</a:t>
            </a:r>
          </a:p>
          <a:p>
            <a:pPr marL="0" indent="0">
              <a:buNone/>
            </a:pPr>
            <a:r>
              <a:rPr lang="en-US" dirty="0"/>
              <a:t>4. The Vermont Division f/t Blind is part of </a:t>
            </a:r>
            <a:r>
              <a:rPr lang="en-US" dirty="0" err="1"/>
              <a:t>Voc</a:t>
            </a:r>
            <a:r>
              <a:rPr lang="en-US" dirty="0"/>
              <a:t> Rehab (and in Vermont </a:t>
            </a:r>
            <a:r>
              <a:rPr lang="en-US" dirty="0" err="1"/>
              <a:t>Voc</a:t>
            </a:r>
            <a:r>
              <a:rPr lang="en-US" dirty="0"/>
              <a:t> Rehab is now known as Hire Ability). Typical of VT to change the name…. For children an IFSP is known as a One Plan.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17962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951D8-8C55-73F6-A700-A38D038E249F}"/>
              </a:ext>
            </a:extLst>
          </p:cNvPr>
          <p:cNvSpPr>
            <a:spLocks noGrp="1"/>
          </p:cNvSpPr>
          <p:nvPr>
            <p:ph type="title"/>
          </p:nvPr>
        </p:nvSpPr>
        <p:spPr/>
        <p:txBody>
          <a:bodyPr/>
          <a:lstStyle/>
          <a:p>
            <a:r>
              <a:rPr lang="en-US" dirty="0">
                <a:solidFill>
                  <a:srgbClr val="7030A0"/>
                </a:solidFill>
              </a:rPr>
              <a:t>FYI #2 of 3:</a:t>
            </a:r>
          </a:p>
        </p:txBody>
      </p:sp>
      <p:sp>
        <p:nvSpPr>
          <p:cNvPr id="3" name="Content Placeholder 2">
            <a:extLst>
              <a:ext uri="{FF2B5EF4-FFF2-40B4-BE49-F238E27FC236}">
                <a16:creationId xmlns:a16="http://schemas.microsoft.com/office/drawing/2014/main" id="{52912EC4-F269-A1F9-E9C0-74C25B157326}"/>
              </a:ext>
            </a:extLst>
          </p:cNvPr>
          <p:cNvSpPr>
            <a:spLocks noGrp="1"/>
          </p:cNvSpPr>
          <p:nvPr>
            <p:ph idx="1"/>
          </p:nvPr>
        </p:nvSpPr>
        <p:spPr/>
        <p:txBody>
          <a:bodyPr>
            <a:normAutofit fontScale="85000" lnSpcReduction="20000"/>
          </a:bodyPr>
          <a:lstStyle/>
          <a:p>
            <a:r>
              <a:rPr lang="en-US" dirty="0"/>
              <a:t>Over 55 and not on a vocational track then every state receives a grant based on population for some services and possibly equipment but not always equipment  (VT with a minimal population receives $250,000 for older blindness population. VABVI must raise money to offset costs of services, b/c the real cost is 1.5 million   (VABVI provides up to $125 worth of equipment if they cannot afford it. NYC organization provides $100 worth of equipment.  </a:t>
            </a:r>
          </a:p>
          <a:p>
            <a:r>
              <a:rPr lang="en-US" dirty="0"/>
              <a:t> Every state is different.</a:t>
            </a:r>
          </a:p>
          <a:p>
            <a:r>
              <a:rPr lang="en-US" dirty="0"/>
              <a:t>Bump Dots for your microwave costs $5, but a braille computer costs $5,000. </a:t>
            </a:r>
          </a:p>
          <a:p>
            <a:r>
              <a:rPr lang="en-US" dirty="0"/>
              <a:t>MA is a bigger state providing different types of services in different parts of state, therefore funding is divided by multiple organizations MA Commission f/t Blind, Carroll Center, Lowell Assoc f/t Blind, Perkins, MABVI...</a:t>
            </a:r>
          </a:p>
          <a:p>
            <a:r>
              <a:rPr lang="en-US" dirty="0"/>
              <a:t>There are a variety of evaluations we can provide (think of the 9 ECC areas we talked about) to determine the problem areas and the solutions, such as a Learning Media Assessment to identify primary and secondary learning modes. </a:t>
            </a:r>
          </a:p>
          <a:p>
            <a:endParaRPr lang="en-US" dirty="0"/>
          </a:p>
        </p:txBody>
      </p:sp>
      <p:pic>
        <p:nvPicPr>
          <p:cNvPr id="9218" name="Picture 2" descr="Bump Dots and Tactile Markers: What they are and different ways of using  them! #LiveAccessible - YouTube">
            <a:extLst>
              <a:ext uri="{FF2B5EF4-FFF2-40B4-BE49-F238E27FC236}">
                <a16:creationId xmlns:a16="http://schemas.microsoft.com/office/drawing/2014/main" id="{7B2C3874-918C-BA7F-F719-09BA5B1F7F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2070" y="0"/>
            <a:ext cx="3048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832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D3110-646A-B50E-85CA-B59B878636B6}"/>
              </a:ext>
            </a:extLst>
          </p:cNvPr>
          <p:cNvSpPr>
            <a:spLocks noGrp="1"/>
          </p:cNvSpPr>
          <p:nvPr>
            <p:ph type="title"/>
          </p:nvPr>
        </p:nvSpPr>
        <p:spPr/>
        <p:txBody>
          <a:bodyPr/>
          <a:lstStyle/>
          <a:p>
            <a:r>
              <a:rPr lang="en-US" dirty="0">
                <a:solidFill>
                  <a:srgbClr val="7030A0"/>
                </a:solidFill>
              </a:rPr>
              <a:t>FYI #3 of 3:</a:t>
            </a:r>
          </a:p>
        </p:txBody>
      </p:sp>
      <p:sp>
        <p:nvSpPr>
          <p:cNvPr id="3" name="Content Placeholder 2">
            <a:extLst>
              <a:ext uri="{FF2B5EF4-FFF2-40B4-BE49-F238E27FC236}">
                <a16:creationId xmlns:a16="http://schemas.microsoft.com/office/drawing/2014/main" id="{69349F83-C274-9C6C-89B1-24052411F247}"/>
              </a:ext>
            </a:extLst>
          </p:cNvPr>
          <p:cNvSpPr>
            <a:spLocks noGrp="1"/>
          </p:cNvSpPr>
          <p:nvPr>
            <p:ph idx="1"/>
          </p:nvPr>
        </p:nvSpPr>
        <p:spPr/>
        <p:txBody>
          <a:bodyPr>
            <a:normAutofit fontScale="85000" lnSpcReduction="20000"/>
          </a:bodyPr>
          <a:lstStyle/>
          <a:p>
            <a:pPr marL="457200" lvl="1" indent="0">
              <a:buNone/>
            </a:pPr>
            <a:endParaRPr lang="en-US" dirty="0"/>
          </a:p>
          <a:p>
            <a:r>
              <a:rPr lang="en-US" dirty="0"/>
              <a:t>Clients don’t know what they don’t know until they </a:t>
            </a:r>
          </a:p>
          <a:p>
            <a:pPr marL="0" indent="0">
              <a:buNone/>
            </a:pPr>
            <a:r>
              <a:rPr lang="en-US" dirty="0"/>
              <a:t>receive rehab services.</a:t>
            </a:r>
          </a:p>
          <a:p>
            <a:r>
              <a:rPr lang="en-US" dirty="0"/>
              <a:t>If they are applying for SS at early stages of VI they will probably less capable of doing things on their own.</a:t>
            </a:r>
          </a:p>
          <a:p>
            <a:r>
              <a:rPr lang="en-US" dirty="0"/>
              <a:t>Some students are labeled as hysterically blind b/c they just haven’t been properly diagnosed yet.</a:t>
            </a:r>
          </a:p>
          <a:p>
            <a:r>
              <a:rPr lang="en-US" dirty="0"/>
              <a:t>My high school student, age 17, academically on par, has been losing his sight for 3 years and still not “official” diagnosis.</a:t>
            </a:r>
          </a:p>
          <a:p>
            <a:r>
              <a:rPr lang="en-US" dirty="0"/>
              <a:t>An adult friend was incorrectly diagnosed as a child with macular degeneration and was recently diagnosed with Atypical Retinitis Pigmentosa.</a:t>
            </a:r>
          </a:p>
          <a:p>
            <a:r>
              <a:rPr lang="en-US" dirty="0"/>
              <a:t>Bottom line: Visual diagnosis’ can be complicated.</a:t>
            </a:r>
          </a:p>
          <a:p>
            <a:endParaRPr lang="en-US" dirty="0"/>
          </a:p>
          <a:p>
            <a:endParaRPr lang="en-US" dirty="0"/>
          </a:p>
          <a:p>
            <a:endParaRPr lang="en-US" dirty="0"/>
          </a:p>
        </p:txBody>
      </p:sp>
      <p:pic>
        <p:nvPicPr>
          <p:cNvPr id="7" name="Picture 6" descr="A group of people playing a board game&#10;&#10;Description automatically generated with medium confidence">
            <a:extLst>
              <a:ext uri="{FF2B5EF4-FFF2-40B4-BE49-F238E27FC236}">
                <a16:creationId xmlns:a16="http://schemas.microsoft.com/office/drawing/2014/main" id="{9B035ACD-E103-8887-3822-C3AB28345F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560" y="142240"/>
            <a:ext cx="3048000" cy="2286000"/>
          </a:xfrm>
          <a:prstGeom prst="rect">
            <a:avLst/>
          </a:prstGeom>
        </p:spPr>
      </p:pic>
    </p:spTree>
    <p:extLst>
      <p:ext uri="{BB962C8B-B14F-4D97-AF65-F5344CB8AC3E}">
        <p14:creationId xmlns:p14="http://schemas.microsoft.com/office/powerpoint/2010/main" val="313709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FB8C8-3CF2-38FF-DCF4-BAB489DEBF8F}"/>
              </a:ext>
            </a:extLst>
          </p:cNvPr>
          <p:cNvSpPr>
            <a:spLocks noGrp="1"/>
          </p:cNvSpPr>
          <p:nvPr>
            <p:ph type="title"/>
          </p:nvPr>
        </p:nvSpPr>
        <p:spPr>
          <a:xfrm>
            <a:off x="838200" y="425378"/>
            <a:ext cx="10515600" cy="1205057"/>
          </a:xfrm>
        </p:spPr>
        <p:txBody>
          <a:bodyPr/>
          <a:lstStyle/>
          <a:p>
            <a:r>
              <a:rPr lang="en-US" b="1" dirty="0">
                <a:solidFill>
                  <a:srgbClr val="00B0F0"/>
                </a:solidFill>
              </a:rPr>
              <a:t>Veterans Administration:</a:t>
            </a:r>
          </a:p>
        </p:txBody>
      </p:sp>
      <p:sp>
        <p:nvSpPr>
          <p:cNvPr id="3" name="Content Placeholder 2">
            <a:extLst>
              <a:ext uri="{FF2B5EF4-FFF2-40B4-BE49-F238E27FC236}">
                <a16:creationId xmlns:a16="http://schemas.microsoft.com/office/drawing/2014/main" id="{A5F56F6C-8891-5FE0-1F19-28ED6B7856BA}"/>
              </a:ext>
            </a:extLst>
          </p:cNvPr>
          <p:cNvSpPr>
            <a:spLocks noGrp="1"/>
          </p:cNvSpPr>
          <p:nvPr>
            <p:ph idx="1"/>
          </p:nvPr>
        </p:nvSpPr>
        <p:spPr/>
        <p:txBody>
          <a:bodyPr>
            <a:normAutofit/>
          </a:bodyPr>
          <a:lstStyle/>
          <a:p>
            <a:r>
              <a:rPr lang="en-US" dirty="0"/>
              <a:t>Independently funded for veterans (well funded).</a:t>
            </a:r>
          </a:p>
          <a:p>
            <a:r>
              <a:rPr lang="en-US" dirty="0"/>
              <a:t>All services and equipment provide at no costs.</a:t>
            </a:r>
          </a:p>
          <a:p>
            <a:r>
              <a:rPr lang="en-US" dirty="0"/>
              <a:t>Encourage clients to access blindness services through VA for best services.</a:t>
            </a:r>
          </a:p>
          <a:p>
            <a:r>
              <a:rPr lang="en-US" dirty="0"/>
              <a:t>VA has blind regional centers (if needed).</a:t>
            </a:r>
          </a:p>
          <a:p>
            <a:r>
              <a:rPr lang="en-US" dirty="0"/>
              <a:t>Often have a secondary disability</a:t>
            </a:r>
          </a:p>
          <a:p>
            <a:r>
              <a:rPr lang="en-US" dirty="0"/>
              <a:t>If they have hearing loss in addition to the VI, there is often another way to do it. </a:t>
            </a:r>
          </a:p>
        </p:txBody>
      </p:sp>
      <p:pic>
        <p:nvPicPr>
          <p:cNvPr id="7170" name="Picture 2" descr="United States Department of Veterans Affairs - Wikipedia">
            <a:extLst>
              <a:ext uri="{FF2B5EF4-FFF2-40B4-BE49-F238E27FC236}">
                <a16:creationId xmlns:a16="http://schemas.microsoft.com/office/drawing/2014/main" id="{D63941D0-2D7E-0EFC-EC03-BE3D0D0CFA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2440" y="355600"/>
            <a:ext cx="2092960" cy="2092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1636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5838A-F3BC-C121-C62E-850EE05F0D80}"/>
              </a:ext>
            </a:extLst>
          </p:cNvPr>
          <p:cNvSpPr>
            <a:spLocks noGrp="1"/>
          </p:cNvSpPr>
          <p:nvPr>
            <p:ph type="title"/>
          </p:nvPr>
        </p:nvSpPr>
        <p:spPr/>
        <p:txBody>
          <a:bodyPr/>
          <a:lstStyle/>
          <a:p>
            <a:r>
              <a:rPr lang="en-US" b="1" dirty="0">
                <a:solidFill>
                  <a:srgbClr val="00B050"/>
                </a:solidFill>
              </a:rPr>
              <a:t>For the psychological consultants in </a:t>
            </a:r>
            <a:br>
              <a:rPr lang="en-US" b="1" dirty="0">
                <a:solidFill>
                  <a:srgbClr val="00B050"/>
                </a:solidFill>
              </a:rPr>
            </a:br>
            <a:r>
              <a:rPr lang="en-US" b="1" dirty="0">
                <a:solidFill>
                  <a:srgbClr val="00B050"/>
                </a:solidFill>
              </a:rPr>
              <a:t>the audience:</a:t>
            </a:r>
          </a:p>
        </p:txBody>
      </p:sp>
      <p:sp>
        <p:nvSpPr>
          <p:cNvPr id="3" name="Content Placeholder 2">
            <a:extLst>
              <a:ext uri="{FF2B5EF4-FFF2-40B4-BE49-F238E27FC236}">
                <a16:creationId xmlns:a16="http://schemas.microsoft.com/office/drawing/2014/main" id="{F616DCA5-7A91-ABC3-407B-E3F28E5386B4}"/>
              </a:ext>
            </a:extLst>
          </p:cNvPr>
          <p:cNvSpPr>
            <a:spLocks noGrp="1"/>
          </p:cNvSpPr>
          <p:nvPr>
            <p:ph idx="1"/>
          </p:nvPr>
        </p:nvSpPr>
        <p:spPr/>
        <p:txBody>
          <a:bodyPr>
            <a:normAutofit fontScale="62500" lnSpcReduction="20000"/>
          </a:bodyPr>
          <a:lstStyle/>
          <a:p>
            <a:r>
              <a:rPr lang="en-US" dirty="0"/>
              <a:t>Many clients are </a:t>
            </a:r>
            <a:r>
              <a:rPr lang="en-US" dirty="0" err="1"/>
              <a:t>UNable</a:t>
            </a:r>
            <a:r>
              <a:rPr lang="en-US" dirty="0"/>
              <a:t> to access visual information on psychological </a:t>
            </a:r>
          </a:p>
          <a:p>
            <a:pPr marL="0" indent="0">
              <a:buNone/>
            </a:pPr>
            <a:r>
              <a:rPr lang="en-US" dirty="0"/>
              <a:t>evaluations.</a:t>
            </a:r>
          </a:p>
          <a:p>
            <a:r>
              <a:rPr lang="en-US" dirty="0"/>
              <a:t>Inkblots are useless to them.</a:t>
            </a:r>
          </a:p>
          <a:p>
            <a:r>
              <a:rPr lang="en-US" dirty="0"/>
              <a:t>Use part of tests that are not visual.</a:t>
            </a:r>
          </a:p>
          <a:p>
            <a:r>
              <a:rPr lang="en-US" dirty="0"/>
              <a:t>Very few tests are available in braille or large print, most are not.</a:t>
            </a:r>
          </a:p>
          <a:p>
            <a:r>
              <a:rPr lang="en-US" b="1" dirty="0"/>
              <a:t>Consult with the TVI for children or the VRT working with adults regarding accessibility testing options.</a:t>
            </a:r>
          </a:p>
          <a:p>
            <a:r>
              <a:rPr lang="en-US" dirty="0"/>
              <a:t>If client has low vision, then they should have access to a CCTV (see picture).</a:t>
            </a:r>
          </a:p>
          <a:p>
            <a:pPr marL="0" indent="0" algn="l">
              <a:buNone/>
            </a:pPr>
            <a:endParaRPr lang="en-US" dirty="0"/>
          </a:p>
          <a:p>
            <a:pPr marL="0" indent="0" algn="l">
              <a:buNone/>
            </a:pPr>
            <a:r>
              <a:rPr lang="en-US" dirty="0"/>
              <a:t>Very old resource from the Journal of Blindness and Visual Impairment</a:t>
            </a:r>
            <a:endParaRPr lang="en-US" b="1" i="0" dirty="0">
              <a:solidFill>
                <a:srgbClr val="555555"/>
              </a:solidFill>
              <a:effectLst/>
              <a:latin typeface="arial" panose="020B0604020202020204" pitchFamily="34" charset="0"/>
            </a:endParaRPr>
          </a:p>
          <a:p>
            <a:pPr algn="l"/>
            <a:r>
              <a:rPr lang="en-US" b="1" i="0" dirty="0">
                <a:solidFill>
                  <a:srgbClr val="555555"/>
                </a:solidFill>
                <a:effectLst/>
                <a:latin typeface="arial" panose="020B0604020202020204" pitchFamily="34" charset="0"/>
              </a:rPr>
              <a:t>Answering the Questions of the Psychologist Assessing the Visually Handicapped Child</a:t>
            </a:r>
          </a:p>
          <a:p>
            <a:pPr algn="l"/>
            <a:r>
              <a:rPr lang="en-US" b="0" i="0" u="none" strike="noStrike" dirty="0">
                <a:solidFill>
                  <a:srgbClr val="006ACC"/>
                </a:solidFill>
                <a:effectLst/>
                <a:latin typeface="arial" panose="020B0604020202020204" pitchFamily="34" charset="0"/>
                <a:hlinkClick r:id="rId2"/>
              </a:rPr>
              <a:t>Dr. John L. Morse</a:t>
            </a:r>
            <a:r>
              <a:rPr lang="en-US" b="0" i="0" dirty="0">
                <a:solidFill>
                  <a:srgbClr val="000000"/>
                </a:solidFill>
                <a:effectLst/>
                <a:latin typeface="arial" panose="020B0604020202020204" pitchFamily="34" charset="0"/>
              </a:rPr>
              <a:t>, Ed.D.</a:t>
            </a:r>
          </a:p>
          <a:p>
            <a:r>
              <a:rPr lang="en-US" b="0" i="0" dirty="0">
                <a:solidFill>
                  <a:srgbClr val="555555"/>
                </a:solidFill>
                <a:effectLst/>
                <a:latin typeface="arial" panose="020B0604020202020204" pitchFamily="34" charset="0"/>
              </a:rPr>
              <a:t>First Published October 1, 1975 Research Article</a:t>
            </a:r>
            <a:endParaRPr lang="en-US" dirty="0"/>
          </a:p>
          <a:p>
            <a:pPr marL="0" indent="0">
              <a:buNone/>
            </a:pPr>
            <a:r>
              <a:rPr lang="en-US" dirty="0">
                <a:hlinkClick r:id="rId2"/>
              </a:rPr>
              <a:t>https://journals.sagepub.com/doi/abs/10.1177/0145482X7506900804</a:t>
            </a:r>
            <a:r>
              <a:rPr lang="en-US" dirty="0"/>
              <a:t> </a:t>
            </a:r>
          </a:p>
        </p:txBody>
      </p:sp>
      <p:pic>
        <p:nvPicPr>
          <p:cNvPr id="3076" name="Picture 4" descr="Video Magnifiers">
            <a:extLst>
              <a:ext uri="{FF2B5EF4-FFF2-40B4-BE49-F238E27FC236}">
                <a16:creationId xmlns:a16="http://schemas.microsoft.com/office/drawing/2014/main" id="{6133AA91-CC57-95C4-8B2D-B5299274A7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7229" y="104118"/>
            <a:ext cx="257175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908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5175-42A5-04EB-4069-E7D4C5891356}"/>
              </a:ext>
            </a:extLst>
          </p:cNvPr>
          <p:cNvSpPr>
            <a:spLocks noGrp="1"/>
          </p:cNvSpPr>
          <p:nvPr>
            <p:ph type="title"/>
          </p:nvPr>
        </p:nvSpPr>
        <p:spPr>
          <a:xfrm>
            <a:off x="411480" y="-1524635"/>
            <a:ext cx="10515600" cy="1325563"/>
          </a:xfrm>
        </p:spPr>
        <p:txBody>
          <a:bodyPr/>
          <a:lstStyle/>
          <a:p>
            <a:endParaRPr lang="en-US" dirty="0"/>
          </a:p>
        </p:txBody>
      </p:sp>
      <p:sp>
        <p:nvSpPr>
          <p:cNvPr id="3" name="Content Placeholder 2">
            <a:extLst>
              <a:ext uri="{FF2B5EF4-FFF2-40B4-BE49-F238E27FC236}">
                <a16:creationId xmlns:a16="http://schemas.microsoft.com/office/drawing/2014/main" id="{D41D5EA0-DA06-E13B-4967-4922CEB7245B}"/>
              </a:ext>
            </a:extLst>
          </p:cNvPr>
          <p:cNvSpPr>
            <a:spLocks noGrp="1"/>
          </p:cNvSpPr>
          <p:nvPr>
            <p:ph idx="1"/>
          </p:nvPr>
        </p:nvSpPr>
        <p:spPr/>
        <p:txBody>
          <a:bodyPr/>
          <a:lstStyle/>
          <a:p>
            <a:endParaRPr lang="en-US" dirty="0"/>
          </a:p>
          <a:p>
            <a:endParaRPr lang="en-US" dirty="0"/>
          </a:p>
          <a:p>
            <a:endParaRPr lang="en-US" dirty="0"/>
          </a:p>
          <a:p>
            <a:pPr marL="0" indent="0">
              <a:buNone/>
            </a:pPr>
            <a:r>
              <a:rPr lang="en-US" dirty="0"/>
              <a:t>	</a:t>
            </a:r>
            <a:r>
              <a:rPr lang="en-US" sz="4400" b="1" dirty="0">
                <a:solidFill>
                  <a:srgbClr val="C00000"/>
                </a:solidFill>
              </a:rPr>
              <a:t>What questions do you have for me?</a:t>
            </a:r>
          </a:p>
        </p:txBody>
      </p:sp>
      <p:pic>
        <p:nvPicPr>
          <p:cNvPr id="10242" name="Picture 2" descr="157,313 Q and a Images, Stock Photos &amp; Vectors | Shutterstock">
            <a:extLst>
              <a:ext uri="{FF2B5EF4-FFF2-40B4-BE49-F238E27FC236}">
                <a16:creationId xmlns:a16="http://schemas.microsoft.com/office/drawing/2014/main" id="{84C93B49-E701-ED2A-666C-48372201F1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1714"/>
          <a:stretch/>
        </p:blipFill>
        <p:spPr bwMode="auto">
          <a:xfrm>
            <a:off x="3140393" y="205740"/>
            <a:ext cx="5057775" cy="2354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244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C581-E5E2-2D9D-32A5-8ECF7E1A003C}"/>
              </a:ext>
            </a:extLst>
          </p:cNvPr>
          <p:cNvSpPr>
            <a:spLocks noGrp="1"/>
          </p:cNvSpPr>
          <p:nvPr>
            <p:ph type="title"/>
          </p:nvPr>
        </p:nvSpPr>
        <p:spPr/>
        <p:txBody>
          <a:bodyPr>
            <a:normAutofit fontScale="90000"/>
          </a:bodyPr>
          <a:lstStyle/>
          <a:p>
            <a:r>
              <a:rPr lang="en-US" b="1" dirty="0">
                <a:solidFill>
                  <a:srgbClr val="7030A0"/>
                </a:solidFill>
              </a:rPr>
              <a:t>Who are the 4 major service providers that work directly with individuals with visual impairments?</a:t>
            </a:r>
          </a:p>
        </p:txBody>
      </p:sp>
      <p:sp>
        <p:nvSpPr>
          <p:cNvPr id="3" name="Content Placeholder 2">
            <a:extLst>
              <a:ext uri="{FF2B5EF4-FFF2-40B4-BE49-F238E27FC236}">
                <a16:creationId xmlns:a16="http://schemas.microsoft.com/office/drawing/2014/main" id="{482A2A9C-15F0-8B10-B486-8553A541BAA4}"/>
              </a:ext>
            </a:extLst>
          </p:cNvPr>
          <p:cNvSpPr>
            <a:spLocks noGrp="1"/>
          </p:cNvSpPr>
          <p:nvPr>
            <p:ph idx="1"/>
          </p:nvPr>
        </p:nvSpPr>
        <p:spPr>
          <a:xfrm>
            <a:off x="838200" y="1815465"/>
            <a:ext cx="10515600" cy="4351338"/>
          </a:xfrm>
        </p:spPr>
        <p:txBody>
          <a:bodyPr>
            <a:normAutofit fontScale="70000" lnSpcReduction="20000"/>
          </a:bodyPr>
          <a:lstStyle/>
          <a:p>
            <a:pPr marL="0" indent="0">
              <a:buNone/>
            </a:pPr>
            <a:r>
              <a:rPr lang="en-US" dirty="0">
                <a:solidFill>
                  <a:srgbClr val="0070C0"/>
                </a:solidFill>
              </a:rPr>
              <a:t>All of the following 4 job descriptions require college degrees…</a:t>
            </a:r>
          </a:p>
          <a:p>
            <a:r>
              <a:rPr lang="en-US" b="1" u="sng" dirty="0">
                <a:solidFill>
                  <a:srgbClr val="0070C0"/>
                </a:solidFill>
              </a:rPr>
              <a:t>Teacher of the Visually Impaired (TVI) </a:t>
            </a:r>
            <a:r>
              <a:rPr lang="en-US" dirty="0">
                <a:solidFill>
                  <a:srgbClr val="0070C0"/>
                </a:solidFill>
              </a:rPr>
              <a:t>works with children ages birth to high school graduation and licensed by the state Department of Education.</a:t>
            </a:r>
          </a:p>
          <a:p>
            <a:r>
              <a:rPr lang="en-US" b="1" u="sng" dirty="0">
                <a:solidFill>
                  <a:schemeClr val="accent6">
                    <a:lumMod val="50000"/>
                  </a:schemeClr>
                </a:solidFill>
              </a:rPr>
              <a:t>Certified Orientation &amp; Mobility Specialist (COMS) </a:t>
            </a:r>
            <a:r>
              <a:rPr lang="en-US" dirty="0">
                <a:solidFill>
                  <a:schemeClr val="accent6">
                    <a:lumMod val="50000"/>
                  </a:schemeClr>
                </a:solidFill>
              </a:rPr>
              <a:t>works with children ages 2 and older and individuals throughout adulthood and is certified by a professional organization known as ACVREP or the Association for the Academy of Certification of Vision Rehabilitation &amp; Education Professionals</a:t>
            </a:r>
          </a:p>
          <a:p>
            <a:r>
              <a:rPr lang="en-US" b="1" u="sng" dirty="0">
                <a:solidFill>
                  <a:srgbClr val="C00000"/>
                </a:solidFill>
              </a:rPr>
              <a:t>Certified Assistive Technology Instructional Specialist (CATIS)</a:t>
            </a:r>
            <a:r>
              <a:rPr lang="en-US" dirty="0">
                <a:solidFill>
                  <a:srgbClr val="C00000"/>
                </a:solidFill>
              </a:rPr>
              <a:t> for individuals with a visual impairment (clarify the distinction  very different than your typical technology specialist) works with children at age 3 and older and individuals throughout adulthood and certified by ACVREP.</a:t>
            </a:r>
          </a:p>
          <a:p>
            <a:r>
              <a:rPr lang="en-US" b="1" u="sng" dirty="0">
                <a:solidFill>
                  <a:schemeClr val="accent2">
                    <a:lumMod val="50000"/>
                  </a:schemeClr>
                </a:solidFill>
              </a:rPr>
              <a:t>Vision Rehabilitation Therapist (VRT)</a:t>
            </a:r>
            <a:r>
              <a:rPr lang="en-US" dirty="0">
                <a:solidFill>
                  <a:schemeClr val="accent2">
                    <a:lumMod val="50000"/>
                  </a:schemeClr>
                </a:solidFill>
              </a:rPr>
              <a:t> works with transition students, ages 14 and older, and individuals throughout adulthood and certified by ACVREP.</a:t>
            </a:r>
          </a:p>
          <a:p>
            <a:pPr marL="0" indent="0">
              <a:buNone/>
            </a:pPr>
            <a:r>
              <a:rPr lang="en-US" dirty="0">
                <a:solidFill>
                  <a:schemeClr val="accent2">
                    <a:lumMod val="50000"/>
                  </a:schemeClr>
                </a:solidFill>
              </a:rPr>
              <a:t>BTW: Our agency, VABVI, also employs a volunteer coordinator who recruits and manages volunteers for our personalized transportation program, since Vermont is so rural and traveling to the grocery store and doctor is a huge obstacle. </a:t>
            </a:r>
          </a:p>
          <a:p>
            <a:endParaRPr lang="en-US" dirty="0"/>
          </a:p>
        </p:txBody>
      </p:sp>
    </p:spTree>
    <p:extLst>
      <p:ext uri="{BB962C8B-B14F-4D97-AF65-F5344CB8AC3E}">
        <p14:creationId xmlns:p14="http://schemas.microsoft.com/office/powerpoint/2010/main" val="401946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542C4-9264-21C1-EBEC-A3FF08676467}"/>
              </a:ext>
            </a:extLst>
          </p:cNvPr>
          <p:cNvSpPr>
            <a:spLocks noGrp="1"/>
          </p:cNvSpPr>
          <p:nvPr>
            <p:ph type="title"/>
          </p:nvPr>
        </p:nvSpPr>
        <p:spPr/>
        <p:txBody>
          <a:bodyPr/>
          <a:lstStyle/>
          <a:p>
            <a:r>
              <a:rPr lang="en-US" b="1" dirty="0">
                <a:solidFill>
                  <a:srgbClr val="0070C0"/>
                </a:solidFill>
              </a:rPr>
              <a:t>We are the certified Braille experts too…</a:t>
            </a:r>
          </a:p>
        </p:txBody>
      </p:sp>
      <p:pic>
        <p:nvPicPr>
          <p:cNvPr id="4" name="Content Placeholder 3" descr="Text&#10;&#10;Description automatically generated">
            <a:extLst>
              <a:ext uri="{FF2B5EF4-FFF2-40B4-BE49-F238E27FC236}">
                <a16:creationId xmlns:a16="http://schemas.microsoft.com/office/drawing/2014/main" id="{11F5C8BF-7FAA-D147-9440-486A40859A14}"/>
              </a:ext>
            </a:extLst>
          </p:cNvPr>
          <p:cNvPicPr>
            <a:picLocks noGrp="1" noChangeAspect="1"/>
          </p:cNvPicPr>
          <p:nvPr>
            <p:ph idx="1"/>
          </p:nvPr>
        </p:nvPicPr>
        <p:blipFill rotWithShape="1">
          <a:blip r:embed="rId2"/>
          <a:srcRect r="52671" b="61172"/>
          <a:stretch/>
        </p:blipFill>
        <p:spPr bwMode="auto">
          <a:xfrm>
            <a:off x="612775" y="1717040"/>
            <a:ext cx="11788775" cy="55676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8734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ED4A-EC51-7A71-7152-A0FE517560A4}"/>
              </a:ext>
            </a:extLst>
          </p:cNvPr>
          <p:cNvSpPr>
            <a:spLocks noGrp="1"/>
          </p:cNvSpPr>
          <p:nvPr>
            <p:ph type="title"/>
          </p:nvPr>
        </p:nvSpPr>
        <p:spPr/>
        <p:txBody>
          <a:bodyPr>
            <a:noAutofit/>
          </a:bodyPr>
          <a:lstStyle/>
          <a:p>
            <a:br>
              <a:rPr lang="en-US" sz="3000" dirty="0"/>
            </a:br>
            <a:r>
              <a:rPr lang="en-US" sz="3000" b="1" u="sng" dirty="0">
                <a:solidFill>
                  <a:srgbClr val="00B0F0"/>
                </a:solidFill>
              </a:rPr>
              <a:t>Jargon buster, when to use Blind vs Visually Impaired</a:t>
            </a:r>
            <a:r>
              <a:rPr lang="en-US" sz="3000" b="1" dirty="0">
                <a:solidFill>
                  <a:srgbClr val="00B0F0"/>
                </a:solidFill>
              </a:rPr>
              <a:t>? Use the term visually impaired because it encompasses both the totally blind and those with low vision.</a:t>
            </a:r>
            <a:br>
              <a:rPr lang="en-US" sz="3000" b="1" dirty="0">
                <a:solidFill>
                  <a:srgbClr val="00B0F0"/>
                </a:solidFill>
                <a:highlight>
                  <a:srgbClr val="FFFF00"/>
                </a:highlight>
              </a:rPr>
            </a:br>
            <a:endParaRPr lang="en-US" sz="3000" b="1" dirty="0">
              <a:solidFill>
                <a:srgbClr val="00B0F0"/>
              </a:solidFill>
              <a:highlight>
                <a:srgbClr val="FFFF00"/>
              </a:highlight>
            </a:endParaRPr>
          </a:p>
        </p:txBody>
      </p:sp>
      <p:sp>
        <p:nvSpPr>
          <p:cNvPr id="3" name="Content Placeholder 2">
            <a:extLst>
              <a:ext uri="{FF2B5EF4-FFF2-40B4-BE49-F238E27FC236}">
                <a16:creationId xmlns:a16="http://schemas.microsoft.com/office/drawing/2014/main" id="{27E3CC48-2CBB-E2DE-3969-8CA324B4ED2F}"/>
              </a:ext>
            </a:extLst>
          </p:cNvPr>
          <p:cNvSpPr>
            <a:spLocks noGrp="1"/>
          </p:cNvSpPr>
          <p:nvPr>
            <p:ph idx="1"/>
          </p:nvPr>
        </p:nvSpPr>
        <p:spPr/>
        <p:txBody>
          <a:bodyPr>
            <a:normAutofit/>
          </a:bodyPr>
          <a:lstStyle/>
          <a:p>
            <a:pPr marL="0" indent="0">
              <a:buNone/>
            </a:pPr>
            <a:r>
              <a:rPr lang="en-US" dirty="0"/>
              <a:t>I am aware that many of you come from out of state, so our agency, VABVI, is just one example of the variety of services. Each state operates different by a variety of entities. The bigger the state the more entities there will be.</a:t>
            </a:r>
          </a:p>
          <a:p>
            <a:pPr marL="0" indent="0">
              <a:buNone/>
            </a:pPr>
            <a:r>
              <a:rPr lang="en-US" dirty="0"/>
              <a:t>Since Vermont is the 2</a:t>
            </a:r>
            <a:r>
              <a:rPr lang="en-US" baseline="30000" dirty="0"/>
              <a:t>nd</a:t>
            </a:r>
            <a:r>
              <a:rPr lang="en-US" dirty="0"/>
              <a:t> least populated state we have two agencies, VABVI and DBVI, providing all services. VABVI is a nonprofit organization and DBVI is part of Vocational Rehabilitation/Hire Ability. We collaborate daily to create smooth transition of services.</a:t>
            </a:r>
          </a:p>
          <a:p>
            <a:pPr marL="0" indent="0">
              <a:buNone/>
            </a:pPr>
            <a:r>
              <a:rPr lang="en-US" dirty="0"/>
              <a:t>Review VABVI website </a:t>
            </a:r>
            <a:r>
              <a:rPr lang="en-US" dirty="0">
                <a:hlinkClick r:id="rId2"/>
              </a:rPr>
              <a:t>https://www.vabvi.org/</a:t>
            </a:r>
            <a:r>
              <a:rPr lang="en-US" dirty="0"/>
              <a:t> and referral process on next slide.</a:t>
            </a:r>
          </a:p>
          <a:p>
            <a:pPr>
              <a:buFont typeface="Wingdings" panose="05000000000000000000" pitchFamily="2" charset="2"/>
              <a:buChar char="v"/>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95845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ABA43-7388-4BB3-75EF-66ED9536C9B5}"/>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A7743D8-779B-9FD9-2713-0A8BD5B6126B}"/>
              </a:ext>
            </a:extLst>
          </p:cNvPr>
          <p:cNvPicPr>
            <a:picLocks noGrp="1" noChangeAspect="1"/>
          </p:cNvPicPr>
          <p:nvPr>
            <p:ph idx="1"/>
          </p:nvPr>
        </p:nvPicPr>
        <p:blipFill rotWithShape="1">
          <a:blip r:embed="rId2"/>
          <a:srcRect t="10113" b="6296"/>
          <a:stretch/>
        </p:blipFill>
        <p:spPr>
          <a:xfrm>
            <a:off x="520939" y="487680"/>
            <a:ext cx="11149797" cy="5801360"/>
          </a:xfrm>
        </p:spPr>
      </p:pic>
    </p:spTree>
    <p:extLst>
      <p:ext uri="{BB962C8B-B14F-4D97-AF65-F5344CB8AC3E}">
        <p14:creationId xmlns:p14="http://schemas.microsoft.com/office/powerpoint/2010/main" val="1899797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B3623-2E88-8A3B-CB15-A51A861BAB0D}"/>
              </a:ext>
            </a:extLst>
          </p:cNvPr>
          <p:cNvSpPr>
            <a:spLocks noGrp="1"/>
          </p:cNvSpPr>
          <p:nvPr>
            <p:ph type="title"/>
          </p:nvPr>
        </p:nvSpPr>
        <p:spPr/>
        <p:txBody>
          <a:bodyPr>
            <a:normAutofit fontScale="90000"/>
          </a:bodyPr>
          <a:lstStyle/>
          <a:p>
            <a:br>
              <a:rPr lang="en-US" dirty="0"/>
            </a:br>
            <a:r>
              <a:rPr lang="en-US" sz="4400" b="1" dirty="0">
                <a:solidFill>
                  <a:srgbClr val="FF0000"/>
                </a:solidFill>
              </a:rPr>
              <a:t>You can google “APH Connect Center” for a </a:t>
            </a:r>
            <a:r>
              <a:rPr lang="en-US" sz="4400" b="1" u="sng" dirty="0">
                <a:solidFill>
                  <a:srgbClr val="FF0000"/>
                </a:solidFill>
              </a:rPr>
              <a:t>national list of services by state</a:t>
            </a:r>
            <a:r>
              <a:rPr lang="en-US" sz="4400" b="1" dirty="0">
                <a:solidFill>
                  <a:srgbClr val="FF0000"/>
                </a:solidFill>
              </a:rPr>
              <a:t>. APH = American Printing House for the Blind: </a:t>
            </a:r>
            <a:br>
              <a:rPr lang="en-US" sz="4400" b="1" dirty="0">
                <a:solidFill>
                  <a:srgbClr val="FF0000"/>
                </a:solidFill>
              </a:rPr>
            </a:br>
            <a:endParaRPr lang="en-US" dirty="0"/>
          </a:p>
        </p:txBody>
      </p:sp>
      <p:sp>
        <p:nvSpPr>
          <p:cNvPr id="3" name="Content Placeholder 2">
            <a:extLst>
              <a:ext uri="{FF2B5EF4-FFF2-40B4-BE49-F238E27FC236}">
                <a16:creationId xmlns:a16="http://schemas.microsoft.com/office/drawing/2014/main" id="{2DB1A893-16E0-D973-D437-7ED5D3CDBCB4}"/>
              </a:ext>
            </a:extLst>
          </p:cNvPr>
          <p:cNvSpPr>
            <a:spLocks noGrp="1"/>
          </p:cNvSpPr>
          <p:nvPr>
            <p:ph idx="1"/>
          </p:nvPr>
        </p:nvSpPr>
        <p:spPr/>
        <p:txBody>
          <a:bodyPr/>
          <a:lstStyle/>
          <a:p>
            <a:endParaRPr lang="en-US" dirty="0"/>
          </a:p>
          <a:p>
            <a:endParaRPr lang="en-US" dirty="0"/>
          </a:p>
        </p:txBody>
      </p:sp>
      <p:pic>
        <p:nvPicPr>
          <p:cNvPr id="5" name="Picture 4">
            <a:extLst>
              <a:ext uri="{FF2B5EF4-FFF2-40B4-BE49-F238E27FC236}">
                <a16:creationId xmlns:a16="http://schemas.microsoft.com/office/drawing/2014/main" id="{B0270167-51B7-9F30-0E5C-66524DD8052C}"/>
              </a:ext>
            </a:extLst>
          </p:cNvPr>
          <p:cNvPicPr>
            <a:picLocks noChangeAspect="1"/>
          </p:cNvPicPr>
          <p:nvPr/>
        </p:nvPicPr>
        <p:blipFill rotWithShape="1">
          <a:blip r:embed="rId2"/>
          <a:srcRect t="8877" b="6952"/>
          <a:stretch/>
        </p:blipFill>
        <p:spPr>
          <a:xfrm>
            <a:off x="868044" y="2168524"/>
            <a:ext cx="10266733" cy="4860925"/>
          </a:xfrm>
          <a:prstGeom prst="rect">
            <a:avLst/>
          </a:prstGeom>
        </p:spPr>
      </p:pic>
    </p:spTree>
    <p:extLst>
      <p:ext uri="{BB962C8B-B14F-4D97-AF65-F5344CB8AC3E}">
        <p14:creationId xmlns:p14="http://schemas.microsoft.com/office/powerpoint/2010/main" val="397162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88095-EEA6-251B-E39A-4C88D2503FA0}"/>
              </a:ext>
            </a:extLst>
          </p:cNvPr>
          <p:cNvSpPr>
            <a:spLocks noGrp="1"/>
          </p:cNvSpPr>
          <p:nvPr>
            <p:ph type="title"/>
          </p:nvPr>
        </p:nvSpPr>
        <p:spPr/>
        <p:txBody>
          <a:bodyPr/>
          <a:lstStyle/>
          <a:p>
            <a:r>
              <a:rPr lang="en-US" b="1" dirty="0">
                <a:solidFill>
                  <a:srgbClr val="7030A0"/>
                </a:solidFill>
              </a:rPr>
              <a:t>How we determine eligibility for children </a:t>
            </a:r>
          </a:p>
        </p:txBody>
      </p:sp>
      <p:sp>
        <p:nvSpPr>
          <p:cNvPr id="3" name="Content Placeholder 2">
            <a:extLst>
              <a:ext uri="{FF2B5EF4-FFF2-40B4-BE49-F238E27FC236}">
                <a16:creationId xmlns:a16="http://schemas.microsoft.com/office/drawing/2014/main" id="{4A6F801F-F91A-6EC0-DF6C-283FBE00F467}"/>
              </a:ext>
            </a:extLst>
          </p:cNvPr>
          <p:cNvSpPr>
            <a:spLocks noGrp="1"/>
          </p:cNvSpPr>
          <p:nvPr>
            <p:ph idx="1"/>
          </p:nvPr>
        </p:nvSpPr>
        <p:spPr/>
        <p:txBody>
          <a:bodyPr>
            <a:normAutofit fontScale="92500" lnSpcReduction="20000"/>
          </a:bodyPr>
          <a:lstStyle/>
          <a:p>
            <a:r>
              <a:rPr lang="en-US" sz="2400" dirty="0"/>
              <a:t>For children, most states/organizations require an eye report for proof.  </a:t>
            </a:r>
          </a:p>
          <a:p>
            <a:r>
              <a:rPr lang="en-US" sz="2400" dirty="0"/>
              <a:t>Most states follow the Special Education Rules and regulations from </a:t>
            </a:r>
          </a:p>
          <a:p>
            <a:pPr marL="0" indent="0">
              <a:buNone/>
            </a:pPr>
            <a:r>
              <a:rPr lang="en-US" sz="2400" dirty="0"/>
              <a:t>their DOE which include these 4 bullets: </a:t>
            </a:r>
          </a:p>
          <a:p>
            <a:pPr lvl="1"/>
            <a:r>
              <a:rPr lang="en-US" dirty="0"/>
              <a:t>Visual acuity of 20/70 or worse in the better eye</a:t>
            </a:r>
          </a:p>
          <a:p>
            <a:pPr lvl="1"/>
            <a:r>
              <a:rPr lang="en-US" dirty="0"/>
              <a:t>Visual field loss of 20% or less</a:t>
            </a:r>
          </a:p>
          <a:p>
            <a:pPr lvl="1"/>
            <a:r>
              <a:rPr lang="en-US" dirty="0"/>
              <a:t>A progressive eye condition</a:t>
            </a:r>
          </a:p>
          <a:p>
            <a:pPr lvl="1"/>
            <a:r>
              <a:rPr lang="en-US" dirty="0"/>
              <a:t>And as of May 2017, OSEP (Office of </a:t>
            </a:r>
            <a:r>
              <a:rPr lang="en-US" dirty="0" err="1"/>
              <a:t>Sp</a:t>
            </a:r>
            <a:r>
              <a:rPr lang="en-US" dirty="0"/>
              <a:t> Ed Programs) distributed a memo regarding “Eligibility Determination for Children Suspected of Having a Visual Impairment Including Blindness under the Individuals with Disabilities Education Act.” = more of a functional definition.</a:t>
            </a:r>
          </a:p>
          <a:p>
            <a:r>
              <a:rPr lang="en-US" sz="2400" dirty="0"/>
              <a:t>Take referral information</a:t>
            </a:r>
          </a:p>
          <a:p>
            <a:r>
              <a:rPr lang="en-US" sz="2400" dirty="0"/>
              <a:t>Obtain signatures for authorization to share information and signature to acknowledge HIPPA regulations </a:t>
            </a:r>
          </a:p>
          <a:p>
            <a:r>
              <a:rPr lang="en-US" sz="2400" dirty="0"/>
              <a:t>Most referrals come from school staff, then families and 10% from doctors. </a:t>
            </a:r>
          </a:p>
          <a:p>
            <a:pPr lvl="1"/>
            <a:endParaRPr lang="en-US" dirty="0"/>
          </a:p>
        </p:txBody>
      </p:sp>
      <p:pic>
        <p:nvPicPr>
          <p:cNvPr id="4" name="Picture 3" descr="A picture containing floor, indoor&#10;&#10;Description automatically generated">
            <a:extLst>
              <a:ext uri="{FF2B5EF4-FFF2-40B4-BE49-F238E27FC236}">
                <a16:creationId xmlns:a16="http://schemas.microsoft.com/office/drawing/2014/main" id="{7F8A137F-41C7-6805-4679-47235E1ED82C}"/>
              </a:ext>
            </a:extLst>
          </p:cNvPr>
          <p:cNvPicPr>
            <a:picLocks noChangeAspect="1"/>
          </p:cNvPicPr>
          <p:nvPr/>
        </p:nvPicPr>
        <p:blipFill rotWithShape="1">
          <a:blip r:embed="rId2">
            <a:extLst>
              <a:ext uri="{28A0092B-C50C-407E-A947-70E740481C1C}">
                <a14:useLocalDpi xmlns:a14="http://schemas.microsoft.com/office/drawing/2010/main" val="0"/>
              </a:ext>
            </a:extLst>
          </a:blip>
          <a:srcRect l="44231" t="7622" r="20085" b="4644"/>
          <a:stretch/>
        </p:blipFill>
        <p:spPr bwMode="auto">
          <a:xfrm>
            <a:off x="10071100" y="104775"/>
            <a:ext cx="2120900" cy="31432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672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252AF-0C5F-5A8C-687C-C2F429F37742}"/>
              </a:ext>
            </a:extLst>
          </p:cNvPr>
          <p:cNvSpPr>
            <a:spLocks noGrp="1"/>
          </p:cNvSpPr>
          <p:nvPr>
            <p:ph type="title"/>
          </p:nvPr>
        </p:nvSpPr>
        <p:spPr/>
        <p:txBody>
          <a:bodyPr>
            <a:normAutofit fontScale="90000"/>
          </a:bodyPr>
          <a:lstStyle/>
          <a:p>
            <a:br>
              <a:rPr lang="en-US" dirty="0"/>
            </a:br>
            <a:r>
              <a:rPr lang="en-US" b="1" dirty="0">
                <a:solidFill>
                  <a:srgbClr val="7030A0"/>
                </a:solidFill>
              </a:rPr>
              <a:t>How we determine eligibility for adults …  </a:t>
            </a:r>
            <a:br>
              <a:rPr lang="en-US" b="1" dirty="0">
                <a:solidFill>
                  <a:srgbClr val="7030A0"/>
                </a:solidFill>
              </a:rPr>
            </a:br>
            <a:endParaRPr lang="en-US" b="1" dirty="0">
              <a:solidFill>
                <a:srgbClr val="7030A0"/>
              </a:solidFill>
            </a:endParaRPr>
          </a:p>
        </p:txBody>
      </p:sp>
      <p:sp>
        <p:nvSpPr>
          <p:cNvPr id="3" name="Content Placeholder 2">
            <a:extLst>
              <a:ext uri="{FF2B5EF4-FFF2-40B4-BE49-F238E27FC236}">
                <a16:creationId xmlns:a16="http://schemas.microsoft.com/office/drawing/2014/main" id="{168946E5-5C5E-A369-CECB-3C1C90B8D914}"/>
              </a:ext>
            </a:extLst>
          </p:cNvPr>
          <p:cNvSpPr>
            <a:spLocks noGrp="1"/>
          </p:cNvSpPr>
          <p:nvPr>
            <p:ph idx="1"/>
          </p:nvPr>
        </p:nvSpPr>
        <p:spPr/>
        <p:txBody>
          <a:bodyPr>
            <a:normAutofit lnSpcReduction="10000"/>
          </a:bodyPr>
          <a:lstStyle/>
          <a:p>
            <a:r>
              <a:rPr lang="en-US" dirty="0"/>
              <a:t>Is based on a functional definition… </a:t>
            </a:r>
          </a:p>
          <a:p>
            <a:r>
              <a:rPr lang="en-US" dirty="0"/>
              <a:t>Typically, they no longer meet the driving requirements or are struggling with daily tasks</a:t>
            </a:r>
          </a:p>
          <a:p>
            <a:r>
              <a:rPr lang="en-US" dirty="0"/>
              <a:t>Most referrals come from their self or family, others come from council on aging, senior centers, social workers and 20% come from doctors </a:t>
            </a:r>
          </a:p>
          <a:p>
            <a:r>
              <a:rPr lang="en-US" dirty="0"/>
              <a:t>Take referral information</a:t>
            </a:r>
          </a:p>
          <a:p>
            <a:r>
              <a:rPr lang="en-US" dirty="0"/>
              <a:t>Obtain signatures for authorization to share information and signature to acknowledge HIPPA regulations </a:t>
            </a:r>
          </a:p>
          <a:p>
            <a:r>
              <a:rPr lang="en-US" dirty="0"/>
              <a:t>Obtain a copy of an eye report</a:t>
            </a:r>
          </a:p>
          <a:p>
            <a:endParaRPr lang="en-US" dirty="0"/>
          </a:p>
        </p:txBody>
      </p:sp>
      <p:pic>
        <p:nvPicPr>
          <p:cNvPr id="4" name="Picture 3" descr="Graphical user interface, application&#10;&#10;Description automatically generated">
            <a:extLst>
              <a:ext uri="{FF2B5EF4-FFF2-40B4-BE49-F238E27FC236}">
                <a16:creationId xmlns:a16="http://schemas.microsoft.com/office/drawing/2014/main" id="{3D4D4744-CD44-3558-F8F1-14860CCD7C93}"/>
              </a:ext>
            </a:extLst>
          </p:cNvPr>
          <p:cNvPicPr>
            <a:picLocks noChangeAspect="1"/>
          </p:cNvPicPr>
          <p:nvPr/>
        </p:nvPicPr>
        <p:blipFill rotWithShape="1">
          <a:blip r:embed="rId2"/>
          <a:srcRect l="4807" t="25451" r="37820" b="17759"/>
          <a:stretch/>
        </p:blipFill>
        <p:spPr bwMode="auto">
          <a:xfrm>
            <a:off x="8677275" y="269875"/>
            <a:ext cx="3409950" cy="1898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0710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586</TotalTime>
  <Words>2807</Words>
  <Application>Microsoft Office PowerPoint</Application>
  <PresentationFormat>Widescreen</PresentationFormat>
  <Paragraphs>180</Paragraphs>
  <Slides>25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vt:lpstr>
      <vt:lpstr>Calibri</vt:lpstr>
      <vt:lpstr>Calibri Light</vt:lpstr>
      <vt:lpstr>Lato</vt:lpstr>
      <vt:lpstr>Maiandra GD</vt:lpstr>
      <vt:lpstr>Wingdings</vt:lpstr>
      <vt:lpstr>Office Theme</vt:lpstr>
      <vt:lpstr>National Association of  Disability Examiners National Training Conference August 2, 2022 from 1:00pm-2:00pm Functional Limitations of Low Vision</vt:lpstr>
      <vt:lpstr>Today’s Agenda:</vt:lpstr>
      <vt:lpstr>Who are the 4 major service providers that work directly with individuals with visual impairments?</vt:lpstr>
      <vt:lpstr>We are the certified Braille experts too…</vt:lpstr>
      <vt:lpstr> Jargon buster, when to use Blind vs Visually Impaired? Use the term visually impaired because it encompasses both the totally blind and those with low vision. </vt:lpstr>
      <vt:lpstr>PowerPoint Presentation</vt:lpstr>
      <vt:lpstr> You can google “APH Connect Center” for a national list of services by state. APH = American Printing House for the Blind:  </vt:lpstr>
      <vt:lpstr>How we determine eligibility for children </vt:lpstr>
      <vt:lpstr> How we determine eligibility for adults …   </vt:lpstr>
      <vt:lpstr>Why don’t more referrals come from doctors?</vt:lpstr>
      <vt:lpstr>How and where are services delivered?</vt:lpstr>
      <vt:lpstr>Functional Impacts of VI: People remember 80% of what they see and 20% of what they hear.</vt:lpstr>
      <vt:lpstr>List of the top 3 visual impairments for adults and children differ…</vt:lpstr>
      <vt:lpstr>Defining CVI because it’s the leading cause of VI in children from https://www.nei.nih.gov </vt:lpstr>
      <vt:lpstr>Joe (adult), a case in point… show this 2 minute video…  https://www.youtube.com/watch?v=lK-6eK5Mxd4 </vt:lpstr>
      <vt:lpstr>A Few Tricks of the Trade…</vt:lpstr>
      <vt:lpstr>Random example of a two-sided Deafblind pocket communicator (tactile and visual) when you are with someone face to face: </vt:lpstr>
      <vt:lpstr>What areas of life are affected by a visual impairment?  </vt:lpstr>
      <vt:lpstr>Functional Limitations Secondary to  Visual Impairment</vt:lpstr>
      <vt:lpstr>FYI # 1 of 3:</vt:lpstr>
      <vt:lpstr>FYI #2 of 3:</vt:lpstr>
      <vt:lpstr>FYI #3 of 3:</vt:lpstr>
      <vt:lpstr>Veterans Administration:</vt:lpstr>
      <vt:lpstr>For the psychological consultants in  the audience:</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NADE</dc:title>
  <dc:creator>Bissonette, Stephanie L</dc:creator>
  <cp:lastModifiedBy>Bissonette, Stephanie L</cp:lastModifiedBy>
  <cp:revision>26</cp:revision>
  <dcterms:created xsi:type="dcterms:W3CDTF">2022-07-26T17:17:18Z</dcterms:created>
  <dcterms:modified xsi:type="dcterms:W3CDTF">2022-08-08T17:35:08Z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160799765</vt:i4>
  </property>
  <property fmtid="{D5CDD505-2E9C-101B-9397-08002B2CF9AE}" pid="3" name="_NewReviewCycle">
    <vt:lpwstr/>
  </property>
  <property fmtid="{D5CDD505-2E9C-101B-9397-08002B2CF9AE}" pid="4" name="_EmailSubject">
    <vt:lpwstr>presentations</vt:lpwstr>
  </property>
  <property fmtid="{D5CDD505-2E9C-101B-9397-08002B2CF9AE}" pid="5" name="_AuthorEmail">
    <vt:lpwstr>Kristina.Burbank@ssa.gov</vt:lpwstr>
  </property>
  <property fmtid="{D5CDD505-2E9C-101B-9397-08002B2CF9AE}" pid="6" name="_AuthorEmailDisplayName">
    <vt:lpwstr>Burbank, Kristina   DDS Waterbury</vt:lpwstr>
  </property>
</Properties>
</file>