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3746" r:id="rId4"/>
  </p:sldMasterIdLst>
  <p:notesMasterIdLst>
    <p:notesMasterId r:id="rId32"/>
  </p:notesMasterIdLst>
  <p:handoutMasterIdLst>
    <p:handoutMasterId r:id="rId33"/>
  </p:handoutMasterIdLst>
  <p:sldIdLst>
    <p:sldId id="256" r:id="rId5"/>
    <p:sldId id="343" r:id="rId6"/>
    <p:sldId id="333" r:id="rId7"/>
    <p:sldId id="260" r:id="rId8"/>
    <p:sldId id="400" r:id="rId9"/>
    <p:sldId id="266" r:id="rId10"/>
    <p:sldId id="282" r:id="rId11"/>
    <p:sldId id="264" r:id="rId12"/>
    <p:sldId id="385" r:id="rId13"/>
    <p:sldId id="281" r:id="rId14"/>
    <p:sldId id="278" r:id="rId15"/>
    <p:sldId id="291" r:id="rId16"/>
    <p:sldId id="295" r:id="rId17"/>
    <p:sldId id="275" r:id="rId18"/>
    <p:sldId id="269" r:id="rId19"/>
    <p:sldId id="273" r:id="rId20"/>
    <p:sldId id="272" r:id="rId21"/>
    <p:sldId id="270" r:id="rId22"/>
    <p:sldId id="389" r:id="rId23"/>
    <p:sldId id="390" r:id="rId24"/>
    <p:sldId id="391" r:id="rId25"/>
    <p:sldId id="261" r:id="rId26"/>
    <p:sldId id="262" r:id="rId27"/>
    <p:sldId id="394" r:id="rId28"/>
    <p:sldId id="276" r:id="rId29"/>
    <p:sldId id="283" r:id="rId30"/>
    <p:sldId id="387" r:id="rId3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4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62839"/>
    <a:srgbClr val="D09F41"/>
    <a:srgbClr val="E6E6E6"/>
    <a:srgbClr val="CA9B40"/>
    <a:srgbClr val="000324"/>
    <a:srgbClr val="9BA8B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notesView">
  <p:normalViewPr horzBarState="maximized">
    <p:restoredLeft sz="14787" autoAdjust="0"/>
    <p:restoredTop sz="95226" autoAdjust="0"/>
  </p:normalViewPr>
  <p:slideViewPr>
    <p:cSldViewPr snapToGrid="0">
      <p:cViewPr>
        <p:scale>
          <a:sx n="67" d="100"/>
          <a:sy n="67" d="100"/>
        </p:scale>
        <p:origin x="1292" y="44"/>
      </p:cViewPr>
      <p:guideLst/>
    </p:cSldViewPr>
  </p:slideViewPr>
  <p:notesTextViewPr>
    <p:cViewPr>
      <p:scale>
        <a:sx n="100" d="100"/>
        <a:sy n="100" d="100"/>
      </p:scale>
      <p:origin x="0" y="0"/>
    </p:cViewPr>
  </p:notesTextViewPr>
  <p:sorterViewPr>
    <p:cViewPr>
      <p:scale>
        <a:sx n="140" d="100"/>
        <a:sy n="140" d="100"/>
      </p:scale>
      <p:origin x="0" y="0"/>
    </p:cViewPr>
  </p:sorterViewPr>
  <p:notesViewPr>
    <p:cSldViewPr snapToGrid="0">
      <p:cViewPr varScale="1">
        <p:scale>
          <a:sx n="83" d="100"/>
          <a:sy n="83" d="100"/>
        </p:scale>
        <p:origin x="3930" y="9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commentAuthors" Target="commen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handoutMaster" Target="handoutMasters/handoutMaster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B038B65-8C77-46A9-B5AA-2AC352D6FFE4}" type="doc">
      <dgm:prSet loTypeId="urn:microsoft.com/office/officeart/2005/8/layout/default" loCatId="list" qsTypeId="urn:microsoft.com/office/officeart/2005/8/quickstyle/simple4" qsCatId="simple" csTypeId="urn:microsoft.com/office/officeart/2005/8/colors/colorful1" csCatId="colorful" phldr="1"/>
      <dgm:spPr/>
      <dgm:t>
        <a:bodyPr/>
        <a:lstStyle/>
        <a:p>
          <a:endParaRPr lang="en-US"/>
        </a:p>
      </dgm:t>
    </dgm:pt>
    <dgm:pt modelId="{A1DDD36C-408B-47E2-9C3B-5A2B6A8EA5FD}">
      <dgm:prSet phldrT="[Text]"/>
      <dgm:spPr/>
      <dgm:t>
        <a:bodyPr/>
        <a:lstStyle/>
        <a:p>
          <a:r>
            <a:rPr lang="en-US" dirty="0"/>
            <a:t>Office of the Chief Strategy Officer</a:t>
          </a:r>
        </a:p>
      </dgm:t>
    </dgm:pt>
    <dgm:pt modelId="{A18DAC31-B156-4B41-801D-502D44BF95F3}" type="parTrans" cxnId="{8336696C-7D8A-469F-9211-03539D613EE0}">
      <dgm:prSet/>
      <dgm:spPr/>
      <dgm:t>
        <a:bodyPr/>
        <a:lstStyle/>
        <a:p>
          <a:endParaRPr lang="en-US"/>
        </a:p>
      </dgm:t>
    </dgm:pt>
    <dgm:pt modelId="{66376C4D-D002-4D25-9DC0-E151A8B6EBD6}" type="sibTrans" cxnId="{8336696C-7D8A-469F-9211-03539D613EE0}">
      <dgm:prSet/>
      <dgm:spPr/>
      <dgm:t>
        <a:bodyPr/>
        <a:lstStyle/>
        <a:p>
          <a:endParaRPr lang="en-US"/>
        </a:p>
      </dgm:t>
    </dgm:pt>
    <dgm:pt modelId="{366DDF9C-AE26-4278-81C0-4800FA966688}">
      <dgm:prSet phldrT="[Text]"/>
      <dgm:spPr>
        <a:solidFill>
          <a:srgbClr val="000324"/>
        </a:solidFill>
      </dgm:spPr>
      <dgm:t>
        <a:bodyPr/>
        <a:lstStyle/>
        <a:p>
          <a:r>
            <a:rPr lang="en-US" dirty="0"/>
            <a:t>Office of Investigations </a:t>
          </a:r>
        </a:p>
      </dgm:t>
    </dgm:pt>
    <dgm:pt modelId="{33A6BEAC-0DB3-43FB-8501-AC28C4B331DC}" type="parTrans" cxnId="{1451C36B-C547-43A4-9C4D-39DE39A02DBD}">
      <dgm:prSet/>
      <dgm:spPr/>
      <dgm:t>
        <a:bodyPr/>
        <a:lstStyle/>
        <a:p>
          <a:endParaRPr lang="en-US"/>
        </a:p>
      </dgm:t>
    </dgm:pt>
    <dgm:pt modelId="{05F1D9B0-8675-4C4A-805E-446EDCAA7E5E}" type="sibTrans" cxnId="{1451C36B-C547-43A4-9C4D-39DE39A02DBD}">
      <dgm:prSet/>
      <dgm:spPr/>
      <dgm:t>
        <a:bodyPr/>
        <a:lstStyle/>
        <a:p>
          <a:endParaRPr lang="en-US"/>
        </a:p>
      </dgm:t>
    </dgm:pt>
    <dgm:pt modelId="{B2B9883A-F09C-4001-BE44-B61B0A227769}">
      <dgm:prSet phldrT="[Text]"/>
      <dgm:spPr>
        <a:solidFill>
          <a:srgbClr val="C2C2C2"/>
        </a:solidFill>
      </dgm:spPr>
      <dgm:t>
        <a:bodyPr/>
        <a:lstStyle/>
        <a:p>
          <a:r>
            <a:rPr lang="en-US" dirty="0"/>
            <a:t>Office of Resource Management</a:t>
          </a:r>
        </a:p>
      </dgm:t>
    </dgm:pt>
    <dgm:pt modelId="{7A765943-B716-4FBF-ACFD-C3A6DF956D4A}" type="parTrans" cxnId="{857B37EC-B923-419A-88F7-0A2101FA400E}">
      <dgm:prSet/>
      <dgm:spPr/>
      <dgm:t>
        <a:bodyPr/>
        <a:lstStyle/>
        <a:p>
          <a:endParaRPr lang="en-US"/>
        </a:p>
      </dgm:t>
    </dgm:pt>
    <dgm:pt modelId="{BB83AF94-631F-404C-B27E-2FC130D0DEC6}" type="sibTrans" cxnId="{857B37EC-B923-419A-88F7-0A2101FA400E}">
      <dgm:prSet/>
      <dgm:spPr/>
      <dgm:t>
        <a:bodyPr/>
        <a:lstStyle/>
        <a:p>
          <a:endParaRPr lang="en-US"/>
        </a:p>
      </dgm:t>
    </dgm:pt>
    <dgm:pt modelId="{4D001AB1-CAB2-4B89-AF64-A40AB0818F85}">
      <dgm:prSet phldrT="[Text]"/>
      <dgm:spPr>
        <a:solidFill>
          <a:srgbClr val="9BA8B7"/>
        </a:solidFill>
      </dgm:spPr>
      <dgm:t>
        <a:bodyPr/>
        <a:lstStyle/>
        <a:p>
          <a:r>
            <a:rPr lang="en-US" dirty="0"/>
            <a:t>Office of the Counsel to the  Inspector General </a:t>
          </a:r>
        </a:p>
      </dgm:t>
    </dgm:pt>
    <dgm:pt modelId="{E5560080-465B-4E6F-8BEC-D5DC7D9E1679}" type="parTrans" cxnId="{7E020955-7CE0-4DBF-8E11-FBAB7793C460}">
      <dgm:prSet/>
      <dgm:spPr/>
      <dgm:t>
        <a:bodyPr/>
        <a:lstStyle/>
        <a:p>
          <a:endParaRPr lang="en-US"/>
        </a:p>
      </dgm:t>
    </dgm:pt>
    <dgm:pt modelId="{001FDF38-BD08-41A5-9452-06143F9708BD}" type="sibTrans" cxnId="{7E020955-7CE0-4DBF-8E11-FBAB7793C460}">
      <dgm:prSet/>
      <dgm:spPr/>
      <dgm:t>
        <a:bodyPr/>
        <a:lstStyle/>
        <a:p>
          <a:endParaRPr lang="en-US"/>
        </a:p>
      </dgm:t>
    </dgm:pt>
    <dgm:pt modelId="{CF9171CE-96AE-46EC-B988-290FA0FF1149}">
      <dgm:prSet phldrT="[Text]"/>
      <dgm:spPr/>
      <dgm:t>
        <a:bodyPr/>
        <a:lstStyle/>
        <a:p>
          <a:r>
            <a:rPr lang="en-US" dirty="0"/>
            <a:t>Office of Audit </a:t>
          </a:r>
        </a:p>
      </dgm:t>
    </dgm:pt>
    <dgm:pt modelId="{BBEB4767-32BE-499E-A417-CF244B6B4B68}" type="parTrans" cxnId="{CF36B742-49F2-4992-AC86-070D3D1D7360}">
      <dgm:prSet/>
      <dgm:spPr/>
      <dgm:t>
        <a:bodyPr/>
        <a:lstStyle/>
        <a:p>
          <a:endParaRPr lang="en-US"/>
        </a:p>
      </dgm:t>
    </dgm:pt>
    <dgm:pt modelId="{9FE8C05B-18F5-4C05-893A-83BEE47FC04C}" type="sibTrans" cxnId="{CF36B742-49F2-4992-AC86-070D3D1D7360}">
      <dgm:prSet/>
      <dgm:spPr/>
      <dgm:t>
        <a:bodyPr/>
        <a:lstStyle/>
        <a:p>
          <a:endParaRPr lang="en-US"/>
        </a:p>
      </dgm:t>
    </dgm:pt>
    <dgm:pt modelId="{35616AF7-1764-4486-8271-43EE5FFFC78F}">
      <dgm:prSet phldrT="[Text]"/>
      <dgm:spPr>
        <a:solidFill>
          <a:srgbClr val="003366"/>
        </a:solidFill>
      </dgm:spPr>
      <dgm:t>
        <a:bodyPr/>
        <a:lstStyle/>
        <a:p>
          <a:r>
            <a:rPr lang="en-US" dirty="0"/>
            <a:t>Office of Information Technology</a:t>
          </a:r>
        </a:p>
      </dgm:t>
    </dgm:pt>
    <dgm:pt modelId="{BC95974A-9BE6-472F-9FBC-C2E0E663E36E}" type="parTrans" cxnId="{82C3DBD0-FDDB-47DA-83FB-60AB1B3C3397}">
      <dgm:prSet/>
      <dgm:spPr/>
      <dgm:t>
        <a:bodyPr/>
        <a:lstStyle/>
        <a:p>
          <a:endParaRPr lang="en-US"/>
        </a:p>
      </dgm:t>
    </dgm:pt>
    <dgm:pt modelId="{612735E8-0612-4D18-AAD4-BAB7467D831C}" type="sibTrans" cxnId="{82C3DBD0-FDDB-47DA-83FB-60AB1B3C3397}">
      <dgm:prSet/>
      <dgm:spPr/>
      <dgm:t>
        <a:bodyPr/>
        <a:lstStyle/>
        <a:p>
          <a:endParaRPr lang="en-US"/>
        </a:p>
      </dgm:t>
    </dgm:pt>
    <dgm:pt modelId="{EDAFAE19-333C-4EAD-BA09-9B1B871C7DF9}" type="pres">
      <dgm:prSet presAssocID="{2B038B65-8C77-46A9-B5AA-2AC352D6FFE4}" presName="diagram" presStyleCnt="0">
        <dgm:presLayoutVars>
          <dgm:dir/>
          <dgm:resizeHandles val="exact"/>
        </dgm:presLayoutVars>
      </dgm:prSet>
      <dgm:spPr/>
    </dgm:pt>
    <dgm:pt modelId="{250BF20D-47A1-417D-AB66-E2D8C4AF8FE1}" type="pres">
      <dgm:prSet presAssocID="{A1DDD36C-408B-47E2-9C3B-5A2B6A8EA5FD}" presName="node" presStyleLbl="node1" presStyleIdx="0" presStyleCnt="6" custLinFactY="26350" custLinFactNeighborX="-6728" custLinFactNeighborY="100000">
        <dgm:presLayoutVars>
          <dgm:bulletEnabled val="1"/>
        </dgm:presLayoutVars>
      </dgm:prSet>
      <dgm:spPr/>
    </dgm:pt>
    <dgm:pt modelId="{CF51F9A6-BF57-4236-B9AA-48FF1D5B0C75}" type="pres">
      <dgm:prSet presAssocID="{66376C4D-D002-4D25-9DC0-E151A8B6EBD6}" presName="sibTrans" presStyleCnt="0"/>
      <dgm:spPr/>
    </dgm:pt>
    <dgm:pt modelId="{17FA8228-9D41-49D3-B46B-739927492F6D}" type="pres">
      <dgm:prSet presAssocID="{CF9171CE-96AE-46EC-B988-290FA0FF1149}" presName="node" presStyleLbl="node1" presStyleIdx="1" presStyleCnt="6" custLinFactNeighborX="-3387" custLinFactNeighborY="17215">
        <dgm:presLayoutVars>
          <dgm:bulletEnabled val="1"/>
        </dgm:presLayoutVars>
      </dgm:prSet>
      <dgm:spPr/>
    </dgm:pt>
    <dgm:pt modelId="{ABFB46FE-1672-4929-9A45-5219C1D3A054}" type="pres">
      <dgm:prSet presAssocID="{9FE8C05B-18F5-4C05-893A-83BEE47FC04C}" presName="sibTrans" presStyleCnt="0"/>
      <dgm:spPr/>
    </dgm:pt>
    <dgm:pt modelId="{1C6CD4E2-2175-483E-A55C-57D2B4C3C904}" type="pres">
      <dgm:prSet presAssocID="{366DDF9C-AE26-4278-81C0-4800FA966688}" presName="node" presStyleLbl="node1" presStyleIdx="2" presStyleCnt="6" custLinFactNeighborX="-6743" custLinFactNeighborY="-99785">
        <dgm:presLayoutVars>
          <dgm:bulletEnabled val="1"/>
        </dgm:presLayoutVars>
      </dgm:prSet>
      <dgm:spPr/>
    </dgm:pt>
    <dgm:pt modelId="{DEFF02AE-9E4C-49C7-9A23-DB0EED043331}" type="pres">
      <dgm:prSet presAssocID="{05F1D9B0-8675-4C4A-805E-446EDCAA7E5E}" presName="sibTrans" presStyleCnt="0"/>
      <dgm:spPr/>
    </dgm:pt>
    <dgm:pt modelId="{367F55C9-DD2A-42DE-A1BF-CEB800848444}" type="pres">
      <dgm:prSet presAssocID="{35616AF7-1764-4486-8271-43EE5FFFC78F}" presName="node" presStyleLbl="node1" presStyleIdx="3" presStyleCnt="6" custLinFactX="-17045" custLinFactY="18721" custLinFactNeighborX="-100000" custLinFactNeighborY="100000">
        <dgm:presLayoutVars>
          <dgm:bulletEnabled val="1"/>
        </dgm:presLayoutVars>
      </dgm:prSet>
      <dgm:spPr/>
    </dgm:pt>
    <dgm:pt modelId="{59369EAD-C19D-44D5-A0ED-AFD1E3585DED}" type="pres">
      <dgm:prSet presAssocID="{612735E8-0612-4D18-AAD4-BAB7467D831C}" presName="sibTrans" presStyleCnt="0"/>
      <dgm:spPr/>
    </dgm:pt>
    <dgm:pt modelId="{E335F8D9-441A-4629-95EA-8E5E619C97A4}" type="pres">
      <dgm:prSet presAssocID="{B2B9883A-F09C-4001-BE44-B61B0A227769}" presName="node" presStyleLbl="node1" presStyleIdx="4" presStyleCnt="6" custLinFactX="6613" custLinFactY="-9569" custLinFactNeighborX="100000" custLinFactNeighborY="-100000">
        <dgm:presLayoutVars>
          <dgm:bulletEnabled val="1"/>
        </dgm:presLayoutVars>
      </dgm:prSet>
      <dgm:spPr/>
    </dgm:pt>
    <dgm:pt modelId="{E2E1991E-0F0D-4EE6-AEF3-8754A944A1E2}" type="pres">
      <dgm:prSet presAssocID="{BB83AF94-631F-404C-B27E-2FC130D0DEC6}" presName="sibTrans" presStyleCnt="0"/>
      <dgm:spPr/>
    </dgm:pt>
    <dgm:pt modelId="{0E73B730-E833-4A68-B4CB-AF733FB1AD86}" type="pres">
      <dgm:prSet presAssocID="{4D001AB1-CAB2-4B89-AF64-A40AB0818F85}" presName="node" presStyleLbl="node1" presStyleIdx="5" presStyleCnt="6" custLinFactNeighborX="-3387" custLinFactNeighborY="5021">
        <dgm:presLayoutVars>
          <dgm:bulletEnabled val="1"/>
        </dgm:presLayoutVars>
      </dgm:prSet>
      <dgm:spPr/>
    </dgm:pt>
  </dgm:ptLst>
  <dgm:cxnLst>
    <dgm:cxn modelId="{4548F505-2931-45D0-93F1-AF01F1BF99EE}" type="presOf" srcId="{4D001AB1-CAB2-4B89-AF64-A40AB0818F85}" destId="{0E73B730-E833-4A68-B4CB-AF733FB1AD86}" srcOrd="0" destOrd="0" presId="urn:microsoft.com/office/officeart/2005/8/layout/default"/>
    <dgm:cxn modelId="{D67C8A1B-3F06-470A-85BF-64A90CD7EE4E}" type="presOf" srcId="{35616AF7-1764-4486-8271-43EE5FFFC78F}" destId="{367F55C9-DD2A-42DE-A1BF-CEB800848444}" srcOrd="0" destOrd="0" presId="urn:microsoft.com/office/officeart/2005/8/layout/default"/>
    <dgm:cxn modelId="{0628CE31-DF63-43E5-B683-8CA30221717B}" type="presOf" srcId="{2B038B65-8C77-46A9-B5AA-2AC352D6FFE4}" destId="{EDAFAE19-333C-4EAD-BA09-9B1B871C7DF9}" srcOrd="0" destOrd="0" presId="urn:microsoft.com/office/officeart/2005/8/layout/default"/>
    <dgm:cxn modelId="{CF36B742-49F2-4992-AC86-070D3D1D7360}" srcId="{2B038B65-8C77-46A9-B5AA-2AC352D6FFE4}" destId="{CF9171CE-96AE-46EC-B988-290FA0FF1149}" srcOrd="1" destOrd="0" parTransId="{BBEB4767-32BE-499E-A417-CF244B6B4B68}" sibTransId="{9FE8C05B-18F5-4C05-893A-83BEE47FC04C}"/>
    <dgm:cxn modelId="{1451C36B-C547-43A4-9C4D-39DE39A02DBD}" srcId="{2B038B65-8C77-46A9-B5AA-2AC352D6FFE4}" destId="{366DDF9C-AE26-4278-81C0-4800FA966688}" srcOrd="2" destOrd="0" parTransId="{33A6BEAC-0DB3-43FB-8501-AC28C4B331DC}" sibTransId="{05F1D9B0-8675-4C4A-805E-446EDCAA7E5E}"/>
    <dgm:cxn modelId="{8336696C-7D8A-469F-9211-03539D613EE0}" srcId="{2B038B65-8C77-46A9-B5AA-2AC352D6FFE4}" destId="{A1DDD36C-408B-47E2-9C3B-5A2B6A8EA5FD}" srcOrd="0" destOrd="0" parTransId="{A18DAC31-B156-4B41-801D-502D44BF95F3}" sibTransId="{66376C4D-D002-4D25-9DC0-E151A8B6EBD6}"/>
    <dgm:cxn modelId="{7E020955-7CE0-4DBF-8E11-FBAB7793C460}" srcId="{2B038B65-8C77-46A9-B5AA-2AC352D6FFE4}" destId="{4D001AB1-CAB2-4B89-AF64-A40AB0818F85}" srcOrd="5" destOrd="0" parTransId="{E5560080-465B-4E6F-8BEC-D5DC7D9E1679}" sibTransId="{001FDF38-BD08-41A5-9452-06143F9708BD}"/>
    <dgm:cxn modelId="{7A0C5280-0351-4833-B58B-EA13FC8D6AF3}" type="presOf" srcId="{B2B9883A-F09C-4001-BE44-B61B0A227769}" destId="{E335F8D9-441A-4629-95EA-8E5E619C97A4}" srcOrd="0" destOrd="0" presId="urn:microsoft.com/office/officeart/2005/8/layout/default"/>
    <dgm:cxn modelId="{E46FB7A9-EF84-4688-874C-14FE2B61B48D}" type="presOf" srcId="{A1DDD36C-408B-47E2-9C3B-5A2B6A8EA5FD}" destId="{250BF20D-47A1-417D-AB66-E2D8C4AF8FE1}" srcOrd="0" destOrd="0" presId="urn:microsoft.com/office/officeart/2005/8/layout/default"/>
    <dgm:cxn modelId="{82C3DBD0-FDDB-47DA-83FB-60AB1B3C3397}" srcId="{2B038B65-8C77-46A9-B5AA-2AC352D6FFE4}" destId="{35616AF7-1764-4486-8271-43EE5FFFC78F}" srcOrd="3" destOrd="0" parTransId="{BC95974A-9BE6-472F-9FBC-C2E0E663E36E}" sibTransId="{612735E8-0612-4D18-AAD4-BAB7467D831C}"/>
    <dgm:cxn modelId="{857B37EC-B923-419A-88F7-0A2101FA400E}" srcId="{2B038B65-8C77-46A9-B5AA-2AC352D6FFE4}" destId="{B2B9883A-F09C-4001-BE44-B61B0A227769}" srcOrd="4" destOrd="0" parTransId="{7A765943-B716-4FBF-ACFD-C3A6DF956D4A}" sibTransId="{BB83AF94-631F-404C-B27E-2FC130D0DEC6}"/>
    <dgm:cxn modelId="{6D9E39F1-0DD1-422E-81B3-16012EBDD51B}" type="presOf" srcId="{CF9171CE-96AE-46EC-B988-290FA0FF1149}" destId="{17FA8228-9D41-49D3-B46B-739927492F6D}" srcOrd="0" destOrd="0" presId="urn:microsoft.com/office/officeart/2005/8/layout/default"/>
    <dgm:cxn modelId="{476E03FD-F396-4E96-A82F-1CC7391AAE1C}" type="presOf" srcId="{366DDF9C-AE26-4278-81C0-4800FA966688}" destId="{1C6CD4E2-2175-483E-A55C-57D2B4C3C904}" srcOrd="0" destOrd="0" presId="urn:microsoft.com/office/officeart/2005/8/layout/default"/>
    <dgm:cxn modelId="{29313B81-2D75-412B-AB6C-A54A2701400F}" type="presParOf" srcId="{EDAFAE19-333C-4EAD-BA09-9B1B871C7DF9}" destId="{250BF20D-47A1-417D-AB66-E2D8C4AF8FE1}" srcOrd="0" destOrd="0" presId="urn:microsoft.com/office/officeart/2005/8/layout/default"/>
    <dgm:cxn modelId="{8B0157D9-F2CB-4745-A38F-5B144CF52141}" type="presParOf" srcId="{EDAFAE19-333C-4EAD-BA09-9B1B871C7DF9}" destId="{CF51F9A6-BF57-4236-B9AA-48FF1D5B0C75}" srcOrd="1" destOrd="0" presId="urn:microsoft.com/office/officeart/2005/8/layout/default"/>
    <dgm:cxn modelId="{3B42DBC6-65F7-4C6A-B7F0-D88700863A10}" type="presParOf" srcId="{EDAFAE19-333C-4EAD-BA09-9B1B871C7DF9}" destId="{17FA8228-9D41-49D3-B46B-739927492F6D}" srcOrd="2" destOrd="0" presId="urn:microsoft.com/office/officeart/2005/8/layout/default"/>
    <dgm:cxn modelId="{422E16F2-DEB3-47C1-B01C-CF2C95562DD6}" type="presParOf" srcId="{EDAFAE19-333C-4EAD-BA09-9B1B871C7DF9}" destId="{ABFB46FE-1672-4929-9A45-5219C1D3A054}" srcOrd="3" destOrd="0" presId="urn:microsoft.com/office/officeart/2005/8/layout/default"/>
    <dgm:cxn modelId="{55F5CA01-4DB6-4505-82D3-3E19AECFA3F2}" type="presParOf" srcId="{EDAFAE19-333C-4EAD-BA09-9B1B871C7DF9}" destId="{1C6CD4E2-2175-483E-A55C-57D2B4C3C904}" srcOrd="4" destOrd="0" presId="urn:microsoft.com/office/officeart/2005/8/layout/default"/>
    <dgm:cxn modelId="{E4E06A87-2A07-40C9-9328-8CA0D6C3A003}" type="presParOf" srcId="{EDAFAE19-333C-4EAD-BA09-9B1B871C7DF9}" destId="{DEFF02AE-9E4C-49C7-9A23-DB0EED043331}" srcOrd="5" destOrd="0" presId="urn:microsoft.com/office/officeart/2005/8/layout/default"/>
    <dgm:cxn modelId="{387179C4-8C02-43A9-AFFD-335B7CD388C3}" type="presParOf" srcId="{EDAFAE19-333C-4EAD-BA09-9B1B871C7DF9}" destId="{367F55C9-DD2A-42DE-A1BF-CEB800848444}" srcOrd="6" destOrd="0" presId="urn:microsoft.com/office/officeart/2005/8/layout/default"/>
    <dgm:cxn modelId="{9B130946-51C8-4C1A-BB07-3C3ED4035B52}" type="presParOf" srcId="{EDAFAE19-333C-4EAD-BA09-9B1B871C7DF9}" destId="{59369EAD-C19D-44D5-A0ED-AFD1E3585DED}" srcOrd="7" destOrd="0" presId="urn:microsoft.com/office/officeart/2005/8/layout/default"/>
    <dgm:cxn modelId="{89E15007-ED78-4934-9A59-99272DFFCB60}" type="presParOf" srcId="{EDAFAE19-333C-4EAD-BA09-9B1B871C7DF9}" destId="{E335F8D9-441A-4629-95EA-8E5E619C97A4}" srcOrd="8" destOrd="0" presId="urn:microsoft.com/office/officeart/2005/8/layout/default"/>
    <dgm:cxn modelId="{E0ECDC67-A1B3-40BC-8B5E-FD86956E7643}" type="presParOf" srcId="{EDAFAE19-333C-4EAD-BA09-9B1B871C7DF9}" destId="{E2E1991E-0F0D-4EE6-AEF3-8754A944A1E2}" srcOrd="9" destOrd="0" presId="urn:microsoft.com/office/officeart/2005/8/layout/default"/>
    <dgm:cxn modelId="{84C75BC7-5196-4BAE-A762-D059D06E3229}" type="presParOf" srcId="{EDAFAE19-333C-4EAD-BA09-9B1B871C7DF9}" destId="{0E73B730-E833-4A68-B4CB-AF733FB1AD86}" srcOrd="10"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0BF20D-47A1-417D-AB66-E2D8C4AF8FE1}">
      <dsp:nvSpPr>
        <dsp:cNvPr id="0" name=""/>
        <dsp:cNvSpPr/>
      </dsp:nvSpPr>
      <dsp:spPr>
        <a:xfrm>
          <a:off x="364452" y="1437891"/>
          <a:ext cx="1896385" cy="1137831"/>
        </a:xfrm>
        <a:prstGeom prst="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Office of the Chief Strategy Officer</a:t>
          </a:r>
        </a:p>
      </dsp:txBody>
      <dsp:txXfrm>
        <a:off x="364452" y="1437891"/>
        <a:ext cx="1896385" cy="1137831"/>
      </dsp:txXfrm>
    </dsp:sp>
    <dsp:sp modelId="{17FA8228-9D41-49D3-B46B-739927492F6D}">
      <dsp:nvSpPr>
        <dsp:cNvPr id="0" name=""/>
        <dsp:cNvSpPr/>
      </dsp:nvSpPr>
      <dsp:spPr>
        <a:xfrm>
          <a:off x="2513835" y="196119"/>
          <a:ext cx="1896385" cy="1137831"/>
        </a:xfrm>
        <a:prstGeom prst="rect">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Office of Audit </a:t>
          </a:r>
        </a:p>
      </dsp:txBody>
      <dsp:txXfrm>
        <a:off x="2513835" y="196119"/>
        <a:ext cx="1896385" cy="1137831"/>
      </dsp:txXfrm>
    </dsp:sp>
    <dsp:sp modelId="{1C6CD4E2-2175-483E-A55C-57D2B4C3C904}">
      <dsp:nvSpPr>
        <dsp:cNvPr id="0" name=""/>
        <dsp:cNvSpPr/>
      </dsp:nvSpPr>
      <dsp:spPr>
        <a:xfrm>
          <a:off x="364168" y="192326"/>
          <a:ext cx="1896385" cy="1137831"/>
        </a:xfrm>
        <a:prstGeom prst="rect">
          <a:avLst/>
        </a:prstGeom>
        <a:solidFill>
          <a:srgbClr val="000324"/>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Office of Investigations </a:t>
          </a:r>
        </a:p>
      </dsp:txBody>
      <dsp:txXfrm>
        <a:off x="364168" y="192326"/>
        <a:ext cx="1896385" cy="1137831"/>
      </dsp:txXfrm>
    </dsp:sp>
    <dsp:sp modelId="{367F55C9-DD2A-42DE-A1BF-CEB800848444}">
      <dsp:nvSpPr>
        <dsp:cNvPr id="0" name=""/>
        <dsp:cNvSpPr/>
      </dsp:nvSpPr>
      <dsp:spPr>
        <a:xfrm>
          <a:off x="358441" y="2655423"/>
          <a:ext cx="1896385" cy="1137831"/>
        </a:xfrm>
        <a:prstGeom prst="rect">
          <a:avLst/>
        </a:prstGeom>
        <a:solidFill>
          <a:srgbClr val="003366"/>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Office of Information Technology</a:t>
          </a:r>
        </a:p>
      </dsp:txBody>
      <dsp:txXfrm>
        <a:off x="358441" y="2655423"/>
        <a:ext cx="1896385" cy="1137831"/>
      </dsp:txXfrm>
    </dsp:sp>
    <dsp:sp modelId="{E335F8D9-441A-4629-95EA-8E5E619C97A4}">
      <dsp:nvSpPr>
        <dsp:cNvPr id="0" name=""/>
        <dsp:cNvSpPr/>
      </dsp:nvSpPr>
      <dsp:spPr>
        <a:xfrm>
          <a:off x="2513835" y="1408471"/>
          <a:ext cx="1896385" cy="1137831"/>
        </a:xfrm>
        <a:prstGeom prst="rect">
          <a:avLst/>
        </a:prstGeom>
        <a:solidFill>
          <a:srgbClr val="C2C2C2"/>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Office of Resource Management</a:t>
          </a:r>
        </a:p>
      </dsp:txBody>
      <dsp:txXfrm>
        <a:off x="2513835" y="1408471"/>
        <a:ext cx="1896385" cy="1137831"/>
      </dsp:txXfrm>
    </dsp:sp>
    <dsp:sp modelId="{0E73B730-E833-4A68-B4CB-AF733FB1AD86}">
      <dsp:nvSpPr>
        <dsp:cNvPr id="0" name=""/>
        <dsp:cNvSpPr/>
      </dsp:nvSpPr>
      <dsp:spPr>
        <a:xfrm>
          <a:off x="2513835" y="2655423"/>
          <a:ext cx="1896385" cy="1137831"/>
        </a:xfrm>
        <a:prstGeom prst="rect">
          <a:avLst/>
        </a:prstGeom>
        <a:solidFill>
          <a:srgbClr val="9BA8B7"/>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Office of the Counsel to the  Inspector General </a:t>
          </a:r>
        </a:p>
      </dsp:txBody>
      <dsp:txXfrm>
        <a:off x="2513835" y="2655423"/>
        <a:ext cx="1896385" cy="1137831"/>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59A7C45-E4E0-4DA3-B28D-411492D95029}" type="datetimeFigureOut">
              <a:rPr lang="en-US" smtClean="0"/>
              <a:t>8/29/2022</a:t>
            </a:fld>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7198585-C0B3-4189-BB65-00240A305684}" type="slidenum">
              <a:rPr lang="en-US" smtClean="0"/>
              <a:t>‹#›</a:t>
            </a:fld>
            <a:endParaRPr lang="en-US" dirty="0"/>
          </a:p>
        </p:txBody>
      </p:sp>
    </p:spTree>
    <p:extLst>
      <p:ext uri="{BB962C8B-B14F-4D97-AF65-F5344CB8AC3E}">
        <p14:creationId xmlns:p14="http://schemas.microsoft.com/office/powerpoint/2010/main" val="303067650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3921ED7-94C8-424F-BD3E-B9C03D469EFD}" type="datetimeFigureOut">
              <a:rPr lang="en-US" smtClean="0"/>
              <a:t>8/29/2022</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6D1ADF2-0CF7-4341-BB5B-E375B537761D}" type="slidenum">
              <a:rPr lang="en-US" smtClean="0"/>
              <a:t>‹#›</a:t>
            </a:fld>
            <a:endParaRPr lang="en-US" dirty="0"/>
          </a:p>
        </p:txBody>
      </p:sp>
    </p:spTree>
    <p:extLst>
      <p:ext uri="{BB962C8B-B14F-4D97-AF65-F5344CB8AC3E}">
        <p14:creationId xmlns:p14="http://schemas.microsoft.com/office/powerpoint/2010/main" val="6274256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6D1ADF2-0CF7-4341-BB5B-E375B537761D}" type="slidenum">
              <a:rPr lang="en-US" smtClean="0"/>
              <a:t>1</a:t>
            </a:fld>
            <a:endParaRPr lang="en-US" dirty="0"/>
          </a:p>
        </p:txBody>
      </p:sp>
    </p:spTree>
    <p:extLst>
      <p:ext uri="{BB962C8B-B14F-4D97-AF65-F5344CB8AC3E}">
        <p14:creationId xmlns:p14="http://schemas.microsoft.com/office/powerpoint/2010/main" val="8088700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6D1ADF2-0CF7-4341-BB5B-E375B537761D}" type="slidenum">
              <a:rPr lang="en-US" smtClean="0"/>
              <a:t>10</a:t>
            </a:fld>
            <a:endParaRPr lang="en-US" dirty="0"/>
          </a:p>
        </p:txBody>
      </p:sp>
    </p:spTree>
    <p:extLst>
      <p:ext uri="{BB962C8B-B14F-4D97-AF65-F5344CB8AC3E}">
        <p14:creationId xmlns:p14="http://schemas.microsoft.com/office/powerpoint/2010/main" val="26837901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6D1ADF2-0CF7-4341-BB5B-E375B537761D}" type="slidenum">
              <a:rPr lang="en-US" smtClean="0"/>
              <a:t>11</a:t>
            </a:fld>
            <a:endParaRPr lang="en-US" dirty="0"/>
          </a:p>
        </p:txBody>
      </p:sp>
    </p:spTree>
    <p:extLst>
      <p:ext uri="{BB962C8B-B14F-4D97-AF65-F5344CB8AC3E}">
        <p14:creationId xmlns:p14="http://schemas.microsoft.com/office/powerpoint/2010/main" val="31369466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8972" y="4572000"/>
            <a:ext cx="5486400" cy="3600450"/>
          </a:xfrm>
        </p:spPr>
        <p:txBody>
          <a:bodyPr/>
          <a:lstStyle/>
          <a:p>
            <a:endParaRPr lang="en-US" dirty="0"/>
          </a:p>
        </p:txBody>
      </p:sp>
      <p:sp>
        <p:nvSpPr>
          <p:cNvPr id="4" name="Slide Number Placeholder 3"/>
          <p:cNvSpPr>
            <a:spLocks noGrp="1"/>
          </p:cNvSpPr>
          <p:nvPr>
            <p:ph type="sldNum" sz="quarter" idx="5"/>
          </p:nvPr>
        </p:nvSpPr>
        <p:spPr/>
        <p:txBody>
          <a:bodyPr/>
          <a:lstStyle/>
          <a:p>
            <a:fld id="{D6D1ADF2-0CF7-4341-BB5B-E375B537761D}" type="slidenum">
              <a:rPr lang="en-US" smtClean="0"/>
              <a:t>12</a:t>
            </a:fld>
            <a:endParaRPr lang="en-US" dirty="0"/>
          </a:p>
        </p:txBody>
      </p:sp>
    </p:spTree>
    <p:extLst>
      <p:ext uri="{BB962C8B-B14F-4D97-AF65-F5344CB8AC3E}">
        <p14:creationId xmlns:p14="http://schemas.microsoft.com/office/powerpoint/2010/main" val="34043330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6D1ADF2-0CF7-4341-BB5B-E375B537761D}" type="slidenum">
              <a:rPr lang="en-US" smtClean="0"/>
              <a:t>13</a:t>
            </a:fld>
            <a:endParaRPr lang="en-US" dirty="0"/>
          </a:p>
        </p:txBody>
      </p:sp>
    </p:spTree>
    <p:extLst>
      <p:ext uri="{BB962C8B-B14F-4D97-AF65-F5344CB8AC3E}">
        <p14:creationId xmlns:p14="http://schemas.microsoft.com/office/powerpoint/2010/main" val="23902717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6D1ADF2-0CF7-4341-BB5B-E375B537761D}" type="slidenum">
              <a:rPr lang="en-US" smtClean="0"/>
              <a:t>14</a:t>
            </a:fld>
            <a:endParaRPr lang="en-US" dirty="0"/>
          </a:p>
        </p:txBody>
      </p:sp>
    </p:spTree>
    <p:extLst>
      <p:ext uri="{BB962C8B-B14F-4D97-AF65-F5344CB8AC3E}">
        <p14:creationId xmlns:p14="http://schemas.microsoft.com/office/powerpoint/2010/main" val="37339805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0" lvl="0" algn="l" defTabSz="914400" rtl="0" eaLnBrk="0" fontAlgn="base" latinLnBrk="0" hangingPunct="0">
              <a:lnSpc>
                <a:spcPct val="100000"/>
              </a:lnSpc>
              <a:spcBef>
                <a:spcPts val="1200"/>
              </a:spcBef>
              <a:spcAft>
                <a:spcPts val="1200"/>
              </a:spcAft>
              <a:buClrTx/>
              <a:buSzTx/>
              <a:tabLst/>
              <a:defRPr/>
            </a:pPr>
            <a:endParaRPr lang="en-US" dirty="0"/>
          </a:p>
        </p:txBody>
      </p:sp>
      <p:sp>
        <p:nvSpPr>
          <p:cNvPr id="4" name="Slide Number Placeholder 3"/>
          <p:cNvSpPr>
            <a:spLocks noGrp="1"/>
          </p:cNvSpPr>
          <p:nvPr>
            <p:ph type="sldNum" sz="quarter" idx="5"/>
          </p:nvPr>
        </p:nvSpPr>
        <p:spPr/>
        <p:txBody>
          <a:bodyPr/>
          <a:lstStyle/>
          <a:p>
            <a:fld id="{D6D1ADF2-0CF7-4341-BB5B-E375B537761D}" type="slidenum">
              <a:rPr lang="en-US" smtClean="0"/>
              <a:t>15</a:t>
            </a:fld>
            <a:endParaRPr lang="en-US" dirty="0"/>
          </a:p>
        </p:txBody>
      </p:sp>
    </p:spTree>
    <p:extLst>
      <p:ext uri="{BB962C8B-B14F-4D97-AF65-F5344CB8AC3E}">
        <p14:creationId xmlns:p14="http://schemas.microsoft.com/office/powerpoint/2010/main" val="24798726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6D1ADF2-0CF7-4341-BB5B-E375B537761D}" type="slidenum">
              <a:rPr lang="en-US" smtClean="0"/>
              <a:t>16</a:t>
            </a:fld>
            <a:endParaRPr lang="en-US" dirty="0"/>
          </a:p>
        </p:txBody>
      </p:sp>
    </p:spTree>
    <p:extLst>
      <p:ext uri="{BB962C8B-B14F-4D97-AF65-F5344CB8AC3E}">
        <p14:creationId xmlns:p14="http://schemas.microsoft.com/office/powerpoint/2010/main" val="14821260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6D1ADF2-0CF7-4341-BB5B-E375B537761D}" type="slidenum">
              <a:rPr lang="en-US" smtClean="0"/>
              <a:t>17</a:t>
            </a:fld>
            <a:endParaRPr lang="en-US" dirty="0"/>
          </a:p>
        </p:txBody>
      </p:sp>
    </p:spTree>
    <p:extLst>
      <p:ext uri="{BB962C8B-B14F-4D97-AF65-F5344CB8AC3E}">
        <p14:creationId xmlns:p14="http://schemas.microsoft.com/office/powerpoint/2010/main" val="14358821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6D1ADF2-0CF7-4341-BB5B-E375B537761D}" type="slidenum">
              <a:rPr lang="en-US" smtClean="0"/>
              <a:t>18</a:t>
            </a:fld>
            <a:endParaRPr lang="en-US" dirty="0"/>
          </a:p>
        </p:txBody>
      </p:sp>
    </p:spTree>
    <p:extLst>
      <p:ext uri="{BB962C8B-B14F-4D97-AF65-F5344CB8AC3E}">
        <p14:creationId xmlns:p14="http://schemas.microsoft.com/office/powerpoint/2010/main" val="15744658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6D1ADF2-0CF7-4341-BB5B-E375B537761D}" type="slidenum">
              <a:rPr lang="en-US" smtClean="0"/>
              <a:t>19</a:t>
            </a:fld>
            <a:endParaRPr lang="en-US" dirty="0"/>
          </a:p>
        </p:txBody>
      </p:sp>
    </p:spTree>
    <p:extLst>
      <p:ext uri="{BB962C8B-B14F-4D97-AF65-F5344CB8AC3E}">
        <p14:creationId xmlns:p14="http://schemas.microsoft.com/office/powerpoint/2010/main" val="12730900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69570" y="4277835"/>
            <a:ext cx="6118860" cy="4136063"/>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50" dirty="0">
                <a:effectLst/>
                <a:latin typeface="Calibri" panose="020F0502020204030204" pitchFamily="34" charset="0"/>
                <a:ea typeface="Calibri" panose="020F0502020204030204" pitchFamily="34" charset="0"/>
                <a:cs typeface="Times New Roman" panose="02020603050405020304" pitchFamily="18" charset="0"/>
              </a:rPr>
              <a:t> </a:t>
            </a:r>
            <a:endParaRPr lang="en-US" sz="1050" dirty="0">
              <a:solidFill>
                <a:srgbClr val="000324"/>
              </a:solidFill>
              <a:latin typeface="Arial" panose="020B0604020202020204" pitchFamily="34" charset="0"/>
              <a:cs typeface="Arial" panose="020B0604020202020204" pitchFamily="34" charset="0"/>
            </a:endParaRPr>
          </a:p>
          <a:p>
            <a:pPr>
              <a:buClr>
                <a:srgbClr val="17283A"/>
              </a:buClr>
            </a:pPr>
            <a:endParaRPr lang="en-US" sz="1050" dirty="0">
              <a:solidFill>
                <a:srgbClr val="000324"/>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US" sz="1050" dirty="0"/>
          </a:p>
          <a:p>
            <a:pPr marL="0" indent="0">
              <a:buFont typeface="Arial" panose="020B0604020202020204" pitchFamily="34" charset="0"/>
              <a:buNone/>
            </a:pPr>
            <a:endParaRPr lang="en-US" sz="1050" dirty="0"/>
          </a:p>
        </p:txBody>
      </p:sp>
      <p:sp>
        <p:nvSpPr>
          <p:cNvPr id="4" name="Slide Number Placeholder 3"/>
          <p:cNvSpPr>
            <a:spLocks noGrp="1"/>
          </p:cNvSpPr>
          <p:nvPr>
            <p:ph type="sldNum" sz="quarter" idx="10"/>
          </p:nvPr>
        </p:nvSpPr>
        <p:spPr/>
        <p:txBody>
          <a:bodyPr/>
          <a:lstStyle/>
          <a:p>
            <a:fld id="{D6D1ADF2-0CF7-4341-BB5B-E375B537761D}" type="slidenum">
              <a:rPr lang="en-US" smtClean="0"/>
              <a:t>2</a:t>
            </a:fld>
            <a:endParaRPr lang="en-US" dirty="0"/>
          </a:p>
        </p:txBody>
      </p:sp>
    </p:spTree>
    <p:extLst>
      <p:ext uri="{BB962C8B-B14F-4D97-AF65-F5344CB8AC3E}">
        <p14:creationId xmlns:p14="http://schemas.microsoft.com/office/powerpoint/2010/main" val="37485907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171450">
              <a:lnSpc>
                <a:spcPct val="90000"/>
              </a:lnSpc>
              <a:spcAft>
                <a:spcPts val="450"/>
              </a:spcAft>
              <a:buFont typeface="Arial" panose="020B0604020202020204" pitchFamily="34" charset="0"/>
              <a:buChar char="•"/>
            </a:pPr>
            <a:endParaRPr lang="en-US" sz="800" dirty="0">
              <a:solidFill>
                <a:srgbClr val="162839">
                  <a:alpha val="60000"/>
                </a:srgbClr>
              </a:solidFill>
            </a:endParaRPr>
          </a:p>
          <a:p>
            <a:endParaRPr lang="en-US" dirty="0"/>
          </a:p>
        </p:txBody>
      </p:sp>
      <p:sp>
        <p:nvSpPr>
          <p:cNvPr id="4" name="Slide Number Placeholder 3"/>
          <p:cNvSpPr>
            <a:spLocks noGrp="1"/>
          </p:cNvSpPr>
          <p:nvPr>
            <p:ph type="sldNum" sz="quarter" idx="5"/>
          </p:nvPr>
        </p:nvSpPr>
        <p:spPr/>
        <p:txBody>
          <a:bodyPr/>
          <a:lstStyle/>
          <a:p>
            <a:fld id="{D6D1ADF2-0CF7-4341-BB5B-E375B537761D}" type="slidenum">
              <a:rPr lang="en-US" smtClean="0"/>
              <a:t>20</a:t>
            </a:fld>
            <a:endParaRPr lang="en-US" dirty="0"/>
          </a:p>
        </p:txBody>
      </p:sp>
    </p:spTree>
    <p:extLst>
      <p:ext uri="{BB962C8B-B14F-4D97-AF65-F5344CB8AC3E}">
        <p14:creationId xmlns:p14="http://schemas.microsoft.com/office/powerpoint/2010/main" val="32526653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0" lvl="0" fontAlgn="auto">
              <a:lnSpc>
                <a:spcPct val="90000"/>
              </a:lnSpc>
              <a:spcBef>
                <a:spcPts val="0"/>
              </a:spcBef>
              <a:spcAft>
                <a:spcPts val="600"/>
              </a:spcAft>
              <a:buClrTx/>
              <a:buSzTx/>
              <a:tabLst/>
              <a:defRPr/>
            </a:pPr>
            <a:r>
              <a:rPr kumimoji="0" lang="en-US" sz="1200" b="0" i="0" u="none" strike="noStrike" cap="none" spc="0" normalizeH="0" baseline="0" noProof="0" dirty="0">
                <a:ln>
                  <a:noFill/>
                </a:ln>
                <a:solidFill>
                  <a:schemeClr val="bg1">
                    <a:alpha val="60000"/>
                  </a:schemeClr>
                </a:solidFill>
                <a:effectLst/>
                <a:uLnTx/>
                <a:uFillTx/>
              </a:rPr>
              <a:t>In February 2019, she sent a batch of emails to her attorney advising she wanted any charges dropped against her and that she wanted the case settled “quickly and quietly”.</a:t>
            </a:r>
          </a:p>
          <a:p>
            <a:pPr marR="0" lvl="0" fontAlgn="auto">
              <a:lnSpc>
                <a:spcPct val="90000"/>
              </a:lnSpc>
              <a:spcBef>
                <a:spcPts val="0"/>
              </a:spcBef>
              <a:spcAft>
                <a:spcPts val="600"/>
              </a:spcAft>
              <a:buClrTx/>
              <a:buSzTx/>
              <a:tabLst/>
              <a:defRPr/>
            </a:pPr>
            <a:endParaRPr kumimoji="0" lang="en-US" sz="1200" b="0" i="0" u="none" strike="noStrike" cap="none" spc="0" normalizeH="0" baseline="0" noProof="0" dirty="0">
              <a:ln>
                <a:noFill/>
              </a:ln>
              <a:solidFill>
                <a:schemeClr val="bg1">
                  <a:alpha val="60000"/>
                </a:schemeClr>
              </a:solidFill>
              <a:effectLst/>
              <a:uLnTx/>
              <a:uFillTx/>
            </a:endParaRPr>
          </a:p>
          <a:p>
            <a:pPr marR="0" lvl="0" fontAlgn="auto">
              <a:lnSpc>
                <a:spcPct val="90000"/>
              </a:lnSpc>
              <a:spcBef>
                <a:spcPts val="0"/>
              </a:spcBef>
              <a:spcAft>
                <a:spcPts val="600"/>
              </a:spcAft>
              <a:buClrTx/>
              <a:buSzTx/>
              <a:tabLst/>
              <a:defRPr/>
            </a:pPr>
            <a:r>
              <a:rPr kumimoji="0" lang="en-US" sz="1200" b="0" i="0" u="none" strike="noStrike" cap="none" spc="0" normalizeH="0" baseline="0" noProof="0" dirty="0">
                <a:ln>
                  <a:noFill/>
                </a:ln>
                <a:solidFill>
                  <a:schemeClr val="bg1">
                    <a:alpha val="60000"/>
                  </a:schemeClr>
                </a:solidFill>
                <a:effectLst/>
                <a:uLnTx/>
                <a:uFillTx/>
              </a:rPr>
              <a:t>She followed up with an email warning her attorney that she was thinking about reporting his illegal and unethical practices and threatened to expose his “extracurricular sex activities” to various judges and attorneys.  </a:t>
            </a:r>
          </a:p>
          <a:p>
            <a:pPr marL="0" marR="0" lvl="0" indent="-228600" fontAlgn="auto">
              <a:lnSpc>
                <a:spcPct val="90000"/>
              </a:lnSpc>
              <a:spcBef>
                <a:spcPts val="0"/>
              </a:spcBef>
              <a:spcAft>
                <a:spcPts val="600"/>
              </a:spcAft>
              <a:buClrTx/>
              <a:buSzTx/>
              <a:buFont typeface="Arial" panose="020B0604020202020204" pitchFamily="34" charset="0"/>
              <a:buChar char="•"/>
              <a:tabLst/>
              <a:defRPr/>
            </a:pPr>
            <a:endParaRPr kumimoji="0" lang="en-US" sz="1200" b="0" i="0" u="none" strike="noStrike" cap="none" spc="0" normalizeH="0" baseline="0" noProof="0" dirty="0">
              <a:ln>
                <a:noFill/>
              </a:ln>
              <a:solidFill>
                <a:schemeClr val="bg1">
                  <a:alpha val="60000"/>
                </a:schemeClr>
              </a:solidFill>
              <a:effectLst/>
              <a:uLnTx/>
              <a:uFillTx/>
            </a:endParaRPr>
          </a:p>
          <a:p>
            <a:pPr marR="0" lvl="0" fontAlgn="auto">
              <a:lnSpc>
                <a:spcPct val="90000"/>
              </a:lnSpc>
              <a:spcBef>
                <a:spcPts val="0"/>
              </a:spcBef>
              <a:spcAft>
                <a:spcPts val="600"/>
              </a:spcAft>
              <a:buClrTx/>
              <a:buSzTx/>
              <a:tabLst/>
              <a:defRPr/>
            </a:pPr>
            <a:r>
              <a:rPr kumimoji="0" lang="en-US" sz="1200" b="0" i="0" u="none" strike="noStrike" cap="none" spc="0" normalizeH="0" baseline="0" noProof="0" dirty="0">
                <a:ln>
                  <a:noFill/>
                </a:ln>
                <a:solidFill>
                  <a:schemeClr val="bg1">
                    <a:alpha val="60000"/>
                  </a:schemeClr>
                </a:solidFill>
                <a:effectLst/>
                <a:uLnTx/>
                <a:uFillTx/>
              </a:rPr>
              <a:t>In April 2019, the Little Rock CDI Unit received a referral from the U.S. Secret Service after an analyst discovered her SSA funds being deposited along with her earned income.  </a:t>
            </a:r>
          </a:p>
          <a:p>
            <a:pPr marR="0" lvl="0" fontAlgn="auto">
              <a:lnSpc>
                <a:spcPct val="90000"/>
              </a:lnSpc>
              <a:spcBef>
                <a:spcPts val="0"/>
              </a:spcBef>
              <a:spcAft>
                <a:spcPts val="600"/>
              </a:spcAft>
              <a:buClrTx/>
              <a:buSzTx/>
              <a:tabLst/>
              <a:defRPr/>
            </a:pPr>
            <a:endParaRPr kumimoji="0" lang="en-US" sz="1200" b="0" i="0" u="none" strike="noStrike" cap="none" spc="0" normalizeH="0" baseline="0" noProof="0" dirty="0">
              <a:ln>
                <a:noFill/>
              </a:ln>
              <a:solidFill>
                <a:schemeClr val="bg1">
                  <a:alpha val="60000"/>
                </a:schemeClr>
              </a:solidFill>
              <a:effectLst/>
              <a:uLnTx/>
              <a:uFillTx/>
            </a:endParaRPr>
          </a:p>
          <a:p>
            <a:pPr marR="0" lvl="0" fontAlgn="auto">
              <a:lnSpc>
                <a:spcPct val="90000"/>
              </a:lnSpc>
              <a:spcBef>
                <a:spcPts val="0"/>
              </a:spcBef>
              <a:spcAft>
                <a:spcPts val="600"/>
              </a:spcAft>
              <a:buClrTx/>
              <a:buSzTx/>
              <a:tabLst/>
              <a:defRPr/>
            </a:pPr>
            <a:r>
              <a:rPr kumimoji="0" lang="en-US" sz="1200" b="0" i="0" u="none" strike="noStrike" cap="none" spc="0" normalizeH="0" baseline="0" noProof="0" dirty="0">
                <a:ln>
                  <a:noFill/>
                </a:ln>
                <a:solidFill>
                  <a:schemeClr val="bg1">
                    <a:alpha val="60000"/>
                  </a:schemeClr>
                </a:solidFill>
                <a:effectLst/>
                <a:uLnTx/>
                <a:uFillTx/>
              </a:rPr>
              <a:t>The CDI Unit immediately opened a case for the SSA fraud investigation, as well as the embezzlement violations.</a:t>
            </a:r>
          </a:p>
          <a:p>
            <a:pPr marR="0" lvl="0" fontAlgn="auto">
              <a:lnSpc>
                <a:spcPct val="90000"/>
              </a:lnSpc>
              <a:spcBef>
                <a:spcPts val="0"/>
              </a:spcBef>
              <a:spcAft>
                <a:spcPts val="600"/>
              </a:spcAft>
              <a:buClrTx/>
              <a:buSzTx/>
              <a:tabLst/>
              <a:defRPr/>
            </a:pPr>
            <a:endParaRPr kumimoji="0" lang="en-US" sz="1200" b="0" i="0" u="none" strike="noStrike" cap="none" spc="0" normalizeH="0" baseline="0" noProof="0" dirty="0">
              <a:ln>
                <a:noFill/>
              </a:ln>
              <a:solidFill>
                <a:schemeClr val="bg1">
                  <a:alpha val="60000"/>
                </a:schemeClr>
              </a:solidFill>
              <a:effectLst/>
              <a:uLnTx/>
              <a:uFillTx/>
            </a:endParaRPr>
          </a:p>
          <a:p>
            <a:pPr marR="0" lvl="0" fontAlgn="auto">
              <a:lnSpc>
                <a:spcPct val="90000"/>
              </a:lnSpc>
              <a:spcBef>
                <a:spcPts val="0"/>
              </a:spcBef>
              <a:spcAft>
                <a:spcPts val="600"/>
              </a:spcAft>
              <a:buClrTx/>
              <a:buSzTx/>
              <a:tabLst/>
              <a:defRPr/>
            </a:pPr>
            <a:r>
              <a:rPr kumimoji="0" lang="en-US" sz="1200" b="0" i="0" u="none" strike="noStrike" cap="none" spc="0" normalizeH="0" baseline="0" noProof="0" dirty="0">
                <a:ln>
                  <a:noFill/>
                </a:ln>
                <a:solidFill>
                  <a:schemeClr val="bg1">
                    <a:alpha val="60000"/>
                  </a:schemeClr>
                </a:solidFill>
                <a:effectLst/>
                <a:uLnTx/>
                <a:uFillTx/>
              </a:rPr>
              <a:t>In this same month, she completed a Continuing Disability Review Report minimizing the work she has conducted.</a:t>
            </a:r>
            <a:endParaRPr lang="en-US" sz="1200" dirty="0">
              <a:solidFill>
                <a:schemeClr val="bg1">
                  <a:alpha val="60000"/>
                </a:schemeClr>
              </a:solidFill>
            </a:endParaRPr>
          </a:p>
          <a:p>
            <a:endParaRPr lang="en-US" dirty="0"/>
          </a:p>
        </p:txBody>
      </p:sp>
      <p:sp>
        <p:nvSpPr>
          <p:cNvPr id="4" name="Slide Number Placeholder 3"/>
          <p:cNvSpPr>
            <a:spLocks noGrp="1"/>
          </p:cNvSpPr>
          <p:nvPr>
            <p:ph type="sldNum" sz="quarter" idx="5"/>
          </p:nvPr>
        </p:nvSpPr>
        <p:spPr/>
        <p:txBody>
          <a:bodyPr/>
          <a:lstStyle/>
          <a:p>
            <a:fld id="{D6D1ADF2-0CF7-4341-BB5B-E375B537761D}" type="slidenum">
              <a:rPr lang="en-US" smtClean="0"/>
              <a:t>21</a:t>
            </a:fld>
            <a:endParaRPr lang="en-US" dirty="0"/>
          </a:p>
        </p:txBody>
      </p:sp>
    </p:spTree>
    <p:extLst>
      <p:ext uri="{BB962C8B-B14F-4D97-AF65-F5344CB8AC3E}">
        <p14:creationId xmlns:p14="http://schemas.microsoft.com/office/powerpoint/2010/main" val="11772396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Aft>
                <a:spcPts val="450"/>
              </a:spcAft>
            </a:pPr>
            <a:endParaRPr lang="en-US" sz="1200" dirty="0">
              <a:solidFill>
                <a:schemeClr val="tx2">
                  <a:alpha val="60000"/>
                </a:schemeClr>
              </a:solidFill>
            </a:endParaRPr>
          </a:p>
          <a:p>
            <a:pPr marL="0" indent="0">
              <a:lnSpc>
                <a:spcPct val="90000"/>
              </a:lnSpc>
              <a:spcAft>
                <a:spcPts val="600"/>
              </a:spcAft>
              <a:buFont typeface="Arial" panose="020B0604020202020204" pitchFamily="34" charset="0"/>
              <a:buNone/>
            </a:pPr>
            <a:endParaRPr lang="en-US" sz="1200" dirty="0">
              <a:solidFill>
                <a:schemeClr val="bg1">
                  <a:alpha val="60000"/>
                </a:schemeClr>
              </a:solidFill>
            </a:endParaRPr>
          </a:p>
          <a:p>
            <a:pPr>
              <a:lnSpc>
                <a:spcPct val="90000"/>
              </a:lnSpc>
              <a:spcAft>
                <a:spcPts val="600"/>
              </a:spcAft>
            </a:pPr>
            <a:r>
              <a:rPr lang="en-US" sz="1200" dirty="0">
                <a:solidFill>
                  <a:schemeClr val="bg1">
                    <a:alpha val="60000"/>
                  </a:schemeClr>
                </a:solidFill>
              </a:rPr>
              <a:t>SSA issued a notice to her outlining the overpayment amount and detailing all her earnings from the Law Firm and Runyan Sewer District.  She responded in written correspondence that she did not dispute the earnings figures.</a:t>
            </a:r>
          </a:p>
          <a:p>
            <a:endParaRPr lang="en-US" dirty="0"/>
          </a:p>
        </p:txBody>
      </p:sp>
      <p:sp>
        <p:nvSpPr>
          <p:cNvPr id="4" name="Slide Number Placeholder 3"/>
          <p:cNvSpPr>
            <a:spLocks noGrp="1"/>
          </p:cNvSpPr>
          <p:nvPr>
            <p:ph type="sldNum" sz="quarter" idx="5"/>
          </p:nvPr>
        </p:nvSpPr>
        <p:spPr/>
        <p:txBody>
          <a:bodyPr/>
          <a:lstStyle/>
          <a:p>
            <a:fld id="{D6D1ADF2-0CF7-4341-BB5B-E375B537761D}" type="slidenum">
              <a:rPr lang="en-US" smtClean="0"/>
              <a:t>22</a:t>
            </a:fld>
            <a:endParaRPr lang="en-US" dirty="0"/>
          </a:p>
        </p:txBody>
      </p:sp>
    </p:spTree>
    <p:extLst>
      <p:ext uri="{BB962C8B-B14F-4D97-AF65-F5344CB8AC3E}">
        <p14:creationId xmlns:p14="http://schemas.microsoft.com/office/powerpoint/2010/main" val="26507980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alpha val="60000"/>
                  </a:schemeClr>
                </a:solidFill>
              </a:rPr>
              <a:t>On October 3, 2019, she was federally indicted in the Eastern District of Arkansas and was charged with violating six (6) counts of Title 18, U.S.C. 1344 – Bank Fraud, one (1) count of Title 18, U.S.C. 641 – Theft of Government Funds, and one (1) count of Title 18, U.S.C. 1001 – False Statement to the U.S. </a:t>
            </a:r>
          </a:p>
        </p:txBody>
      </p:sp>
      <p:sp>
        <p:nvSpPr>
          <p:cNvPr id="4" name="Slide Number Placeholder 3"/>
          <p:cNvSpPr>
            <a:spLocks noGrp="1"/>
          </p:cNvSpPr>
          <p:nvPr>
            <p:ph type="sldNum" sz="quarter" idx="5"/>
          </p:nvPr>
        </p:nvSpPr>
        <p:spPr/>
        <p:txBody>
          <a:bodyPr/>
          <a:lstStyle/>
          <a:p>
            <a:fld id="{D6D1ADF2-0CF7-4341-BB5B-E375B537761D}" type="slidenum">
              <a:rPr lang="en-US" smtClean="0"/>
              <a:t>23</a:t>
            </a:fld>
            <a:endParaRPr lang="en-US" dirty="0"/>
          </a:p>
        </p:txBody>
      </p:sp>
    </p:spTree>
    <p:extLst>
      <p:ext uri="{BB962C8B-B14F-4D97-AF65-F5344CB8AC3E}">
        <p14:creationId xmlns:p14="http://schemas.microsoft.com/office/powerpoint/2010/main" val="11368216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D6D1ADF2-0CF7-4341-BB5B-E375B537761D}" type="slidenum">
              <a:rPr lang="en-US" smtClean="0"/>
              <a:t>24</a:t>
            </a:fld>
            <a:endParaRPr lang="en-US" dirty="0"/>
          </a:p>
        </p:txBody>
      </p:sp>
    </p:spTree>
    <p:extLst>
      <p:ext uri="{BB962C8B-B14F-4D97-AF65-F5344CB8AC3E}">
        <p14:creationId xmlns:p14="http://schemas.microsoft.com/office/powerpoint/2010/main" val="28891336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Aft>
                <a:spcPts val="600"/>
              </a:spcAft>
            </a:pPr>
            <a:r>
              <a:rPr lang="en-US" sz="1200" dirty="0">
                <a:solidFill>
                  <a:schemeClr val="bg1">
                    <a:alpha val="60000"/>
                  </a:schemeClr>
                </a:solidFill>
              </a:rPr>
              <a:t>As a result of the forged character letters, a revocation hearing was held on February 10, 2022.  </a:t>
            </a:r>
          </a:p>
          <a:p>
            <a:pPr>
              <a:lnSpc>
                <a:spcPct val="90000"/>
              </a:lnSpc>
              <a:spcAft>
                <a:spcPts val="600"/>
              </a:spcAft>
            </a:pPr>
            <a:endParaRPr lang="en-US" sz="1200" dirty="0">
              <a:solidFill>
                <a:schemeClr val="bg1">
                  <a:alpha val="60000"/>
                </a:schemeClr>
              </a:solidFill>
            </a:endParaRPr>
          </a:p>
          <a:p>
            <a:pPr>
              <a:lnSpc>
                <a:spcPct val="90000"/>
              </a:lnSpc>
              <a:spcAft>
                <a:spcPts val="600"/>
              </a:spcAft>
            </a:pPr>
            <a:r>
              <a:rPr lang="en-US" sz="1200" dirty="0">
                <a:solidFill>
                  <a:schemeClr val="bg1">
                    <a:alpha val="60000"/>
                  </a:schemeClr>
                </a:solidFill>
              </a:rPr>
              <a:t>Her bond was revoked and she was remanded into the custody of the U.S. Marshals.</a:t>
            </a:r>
          </a:p>
          <a:p>
            <a:pPr>
              <a:lnSpc>
                <a:spcPct val="90000"/>
              </a:lnSpc>
              <a:spcAft>
                <a:spcPts val="450"/>
              </a:spcAft>
            </a:pPr>
            <a:endParaRPr lang="en-US" sz="1200" dirty="0">
              <a:solidFill>
                <a:srgbClr val="162839">
                  <a:alpha val="60000"/>
                </a:srgbClr>
              </a:solidFill>
            </a:endParaRPr>
          </a:p>
          <a:p>
            <a:endParaRPr lang="en-US" dirty="0"/>
          </a:p>
        </p:txBody>
      </p:sp>
      <p:sp>
        <p:nvSpPr>
          <p:cNvPr id="4" name="Slide Number Placeholder 3"/>
          <p:cNvSpPr>
            <a:spLocks noGrp="1"/>
          </p:cNvSpPr>
          <p:nvPr>
            <p:ph type="sldNum" sz="quarter" idx="5"/>
          </p:nvPr>
        </p:nvSpPr>
        <p:spPr/>
        <p:txBody>
          <a:bodyPr/>
          <a:lstStyle/>
          <a:p>
            <a:fld id="{D6D1ADF2-0CF7-4341-BB5B-E375B537761D}" type="slidenum">
              <a:rPr lang="en-US" smtClean="0"/>
              <a:t>25</a:t>
            </a:fld>
            <a:endParaRPr lang="en-US" dirty="0"/>
          </a:p>
        </p:txBody>
      </p:sp>
    </p:spTree>
    <p:extLst>
      <p:ext uri="{BB962C8B-B14F-4D97-AF65-F5344CB8AC3E}">
        <p14:creationId xmlns:p14="http://schemas.microsoft.com/office/powerpoint/2010/main" val="335211352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1624693"/>
          </a:xfrm>
        </p:spPr>
        <p:txBody>
          <a:bodyPr/>
          <a:lstStyle/>
          <a:p>
            <a:pPr>
              <a:spcAft>
                <a:spcPts val="1200"/>
              </a:spcAft>
            </a:pPr>
            <a:endParaRPr lang="en-US" sz="1050" dirty="0">
              <a:solidFill>
                <a:schemeClr val="bg2">
                  <a:lumMod val="10000"/>
                </a:schemeClr>
              </a:solidFill>
              <a:latin typeface="Arial" panose="020B0604020202020204" pitchFamily="34" charset="0"/>
              <a:cs typeface="Arial" panose="020B0604020202020204" pitchFamily="34" charset="0"/>
            </a:endParaRPr>
          </a:p>
          <a:p>
            <a:pPr marL="285750" indent="-285750">
              <a:spcAft>
                <a:spcPts val="1200"/>
              </a:spcAft>
              <a:buFont typeface="Arial" panose="020B0604020202020204" pitchFamily="34" charset="0"/>
              <a:buChar char="•"/>
            </a:pPr>
            <a:endParaRPr lang="en-US" sz="1050" dirty="0">
              <a:solidFill>
                <a:schemeClr val="bg2">
                  <a:lumMod val="10000"/>
                </a:schemeClr>
              </a:solidFill>
              <a:latin typeface="Arial" panose="020B0604020202020204" pitchFamily="34" charset="0"/>
              <a:cs typeface="Arial" panose="020B0604020202020204" pitchFamily="34" charset="0"/>
            </a:endParaRPr>
          </a:p>
          <a:p>
            <a:pPr marL="171450" lvl="0" indent="-171450">
              <a:buFont typeface="Arial" panose="020B0604020202020204" pitchFamily="34" charset="0"/>
              <a:buChar char="•"/>
            </a:pPr>
            <a:endParaRPr lang="en-US" sz="1050" kern="1200" dirty="0">
              <a:solidFill>
                <a:schemeClr val="tx1"/>
              </a:solidFill>
              <a:effectLst/>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D6D1ADF2-0CF7-4341-BB5B-E375B537761D}" type="slidenum">
              <a:rPr lang="en-US" smtClean="0"/>
              <a:t>26</a:t>
            </a:fld>
            <a:endParaRPr lang="en-US" dirty="0"/>
          </a:p>
        </p:txBody>
      </p:sp>
    </p:spTree>
    <p:extLst>
      <p:ext uri="{BB962C8B-B14F-4D97-AF65-F5344CB8AC3E}">
        <p14:creationId xmlns:p14="http://schemas.microsoft.com/office/powerpoint/2010/main" val="106915399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26804" y="4676997"/>
            <a:ext cx="5486400" cy="1336221"/>
          </a:xfrm>
        </p:spPr>
        <p:txBody>
          <a:bodyPr/>
          <a:lstStyle/>
          <a:p>
            <a:endParaRPr lang="en-US" dirty="0"/>
          </a:p>
        </p:txBody>
      </p:sp>
      <p:sp>
        <p:nvSpPr>
          <p:cNvPr id="4" name="Slide Number Placeholder 3"/>
          <p:cNvSpPr>
            <a:spLocks noGrp="1"/>
          </p:cNvSpPr>
          <p:nvPr>
            <p:ph type="sldNum" sz="quarter" idx="10"/>
          </p:nvPr>
        </p:nvSpPr>
        <p:spPr/>
        <p:txBody>
          <a:bodyPr/>
          <a:lstStyle/>
          <a:p>
            <a:fld id="{D6D1ADF2-0CF7-4341-BB5B-E375B537761D}" type="slidenum">
              <a:rPr lang="en-US" smtClean="0"/>
              <a:t>27</a:t>
            </a:fld>
            <a:endParaRPr lang="en-US" dirty="0"/>
          </a:p>
        </p:txBody>
      </p:sp>
    </p:spTree>
    <p:extLst>
      <p:ext uri="{BB962C8B-B14F-4D97-AF65-F5344CB8AC3E}">
        <p14:creationId xmlns:p14="http://schemas.microsoft.com/office/powerpoint/2010/main" val="20476127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a:xfrm>
            <a:off x="390525" y="4344989"/>
            <a:ext cx="6191249" cy="4340224"/>
          </a:xfrm>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endParaRPr lang="en-US" sz="2000" dirty="0"/>
          </a:p>
        </p:txBody>
      </p:sp>
      <p:sp>
        <p:nvSpPr>
          <p:cNvPr id="143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defRPr>
            </a:lvl1pPr>
            <a:lvl2pPr marL="742950" indent="-285750">
              <a:defRPr>
                <a:solidFill>
                  <a:schemeClr val="tx1"/>
                </a:solidFill>
                <a:latin typeface="Georgia" panose="02040502050405020303" pitchFamily="18" charset="0"/>
              </a:defRPr>
            </a:lvl2pPr>
            <a:lvl3pPr marL="1143000" indent="-228600">
              <a:defRPr>
                <a:solidFill>
                  <a:schemeClr val="tx1"/>
                </a:solidFill>
                <a:latin typeface="Georgia" panose="02040502050405020303" pitchFamily="18" charset="0"/>
              </a:defRPr>
            </a:lvl3pPr>
            <a:lvl4pPr marL="1600200" indent="-228600">
              <a:defRPr>
                <a:solidFill>
                  <a:schemeClr val="tx1"/>
                </a:solidFill>
                <a:latin typeface="Georgia" panose="02040502050405020303" pitchFamily="18" charset="0"/>
              </a:defRPr>
            </a:lvl4pPr>
            <a:lvl5pPr marL="2057400" indent="-228600">
              <a:defRPr>
                <a:solidFill>
                  <a:schemeClr val="tx1"/>
                </a:solidFill>
                <a:latin typeface="Georgia" panose="02040502050405020303" pitchFamily="18" charset="0"/>
              </a:defRPr>
            </a:lvl5pPr>
            <a:lvl6pPr marL="2514600" indent="-228600" eaLnBrk="0" fontAlgn="base" hangingPunct="0">
              <a:spcBef>
                <a:spcPct val="0"/>
              </a:spcBef>
              <a:spcAft>
                <a:spcPct val="0"/>
              </a:spcAft>
              <a:defRPr>
                <a:solidFill>
                  <a:schemeClr val="tx1"/>
                </a:solidFill>
                <a:latin typeface="Georgia" panose="02040502050405020303" pitchFamily="18" charset="0"/>
              </a:defRPr>
            </a:lvl6pPr>
            <a:lvl7pPr marL="2971800" indent="-228600" eaLnBrk="0" fontAlgn="base" hangingPunct="0">
              <a:spcBef>
                <a:spcPct val="0"/>
              </a:spcBef>
              <a:spcAft>
                <a:spcPct val="0"/>
              </a:spcAft>
              <a:defRPr>
                <a:solidFill>
                  <a:schemeClr val="tx1"/>
                </a:solidFill>
                <a:latin typeface="Georgia" panose="02040502050405020303" pitchFamily="18" charset="0"/>
              </a:defRPr>
            </a:lvl7pPr>
            <a:lvl8pPr marL="3429000" indent="-228600" eaLnBrk="0" fontAlgn="base" hangingPunct="0">
              <a:spcBef>
                <a:spcPct val="0"/>
              </a:spcBef>
              <a:spcAft>
                <a:spcPct val="0"/>
              </a:spcAft>
              <a:defRPr>
                <a:solidFill>
                  <a:schemeClr val="tx1"/>
                </a:solidFill>
                <a:latin typeface="Georgia" panose="02040502050405020303" pitchFamily="18" charset="0"/>
              </a:defRPr>
            </a:lvl8pPr>
            <a:lvl9pPr marL="3886200" indent="-228600" eaLnBrk="0" fontAlgn="base" hangingPunct="0">
              <a:spcBef>
                <a:spcPct val="0"/>
              </a:spcBef>
              <a:spcAft>
                <a:spcPct val="0"/>
              </a:spcAft>
              <a:defRPr>
                <a:solidFill>
                  <a:schemeClr val="tx1"/>
                </a:solidFill>
                <a:latin typeface="Georgia" panose="02040502050405020303" pitchFamily="18"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5E67251-DEA9-4B40-9ECF-9DDFBE825E40}"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alt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6D1ADF2-0CF7-4341-BB5B-E375B537761D}" type="slidenum">
              <a:rPr lang="en-US" smtClean="0"/>
              <a:t>4</a:t>
            </a:fld>
            <a:endParaRPr lang="en-US" dirty="0"/>
          </a:p>
        </p:txBody>
      </p:sp>
    </p:spTree>
    <p:extLst>
      <p:ext uri="{BB962C8B-B14F-4D97-AF65-F5344CB8AC3E}">
        <p14:creationId xmlns:p14="http://schemas.microsoft.com/office/powerpoint/2010/main" val="35746458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Franklin Gothic Book" panose="020B0503020102020204" pitchFamily="34" charset="0"/>
                <a:ea typeface="Calibri" panose="020F0502020204030204" pitchFamily="34" charset="0"/>
                <a:cs typeface="Times New Roman" panose="02020603050405020304" pitchFamily="18" charset="0"/>
              </a:rPr>
              <a:t> </a:t>
            </a:r>
          </a:p>
        </p:txBody>
      </p:sp>
      <p:sp>
        <p:nvSpPr>
          <p:cNvPr id="4" name="Slide Number Placeholder 3"/>
          <p:cNvSpPr>
            <a:spLocks noGrp="1"/>
          </p:cNvSpPr>
          <p:nvPr>
            <p:ph type="sldNum" sz="quarter" idx="5"/>
          </p:nvPr>
        </p:nvSpPr>
        <p:spPr/>
        <p:txBody>
          <a:bodyPr/>
          <a:lstStyle/>
          <a:p>
            <a:fld id="{D6D1ADF2-0CF7-4341-BB5B-E375B537761D}" type="slidenum">
              <a:rPr lang="en-US" smtClean="0"/>
              <a:t>5</a:t>
            </a:fld>
            <a:endParaRPr lang="en-US" dirty="0"/>
          </a:p>
        </p:txBody>
      </p:sp>
    </p:spTree>
    <p:extLst>
      <p:ext uri="{BB962C8B-B14F-4D97-AF65-F5344CB8AC3E}">
        <p14:creationId xmlns:p14="http://schemas.microsoft.com/office/powerpoint/2010/main" val="3120190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1200"/>
              </a:spcAft>
            </a:pPr>
            <a:r>
              <a:rPr lang="en-US" sz="1200" dirty="0">
                <a:solidFill>
                  <a:srgbClr val="222222"/>
                </a:solidFill>
                <a:effectLst/>
                <a:latin typeface="Arial" panose="020B0604020202020204" pitchFamily="34" charset="0"/>
                <a:ea typeface="Times New Roman" panose="02020603050405020304" pitchFamily="18" charset="0"/>
                <a:cs typeface="Arial" panose="020B0604020202020204" pitchFamily="34" charset="0"/>
              </a:rPr>
              <a:t> </a:t>
            </a:r>
            <a:endParaRPr lang="en-US" sz="1200" dirty="0">
              <a:effectLst/>
              <a:latin typeface="Arial" panose="020B0604020202020204" pitchFamily="34" charset="0"/>
              <a:ea typeface="Times New Roman" panose="02020603050405020304" pitchFamily="18" charset="0"/>
              <a:cs typeface="Arial" panose="020B0604020202020204" pitchFamily="34" charset="0"/>
            </a:endParaRPr>
          </a:p>
          <a:p>
            <a:pPr>
              <a:defRPr/>
            </a:pPr>
            <a:endParaRPr lang="en-US" sz="1200" dirty="0">
              <a:latin typeface="Arial" panose="020B0604020202020204" pitchFamily="34" charset="0"/>
              <a:cs typeface="Arial" panose="020B0604020202020204" pitchFamily="34" charset="0"/>
            </a:endParaRPr>
          </a:p>
          <a:p>
            <a:endParaRPr lang="en-US" dirty="0"/>
          </a:p>
          <a:p>
            <a:endParaRPr lang="en-US" dirty="0"/>
          </a:p>
        </p:txBody>
      </p:sp>
      <p:sp>
        <p:nvSpPr>
          <p:cNvPr id="4" name="Slide Number Placeholder 3"/>
          <p:cNvSpPr>
            <a:spLocks noGrp="1"/>
          </p:cNvSpPr>
          <p:nvPr>
            <p:ph type="sldNum" sz="quarter" idx="5"/>
          </p:nvPr>
        </p:nvSpPr>
        <p:spPr/>
        <p:txBody>
          <a:bodyPr/>
          <a:lstStyle/>
          <a:p>
            <a:fld id="{D6D1ADF2-0CF7-4341-BB5B-E375B537761D}" type="slidenum">
              <a:rPr lang="en-US" smtClean="0"/>
              <a:t>6</a:t>
            </a:fld>
            <a:endParaRPr lang="en-US" dirty="0"/>
          </a:p>
        </p:txBody>
      </p:sp>
    </p:spTree>
    <p:extLst>
      <p:ext uri="{BB962C8B-B14F-4D97-AF65-F5344CB8AC3E}">
        <p14:creationId xmlns:p14="http://schemas.microsoft.com/office/powerpoint/2010/main" val="40141160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6D1ADF2-0CF7-4341-BB5B-E375B537761D}" type="slidenum">
              <a:rPr lang="en-US" smtClean="0"/>
              <a:t>7</a:t>
            </a:fld>
            <a:endParaRPr lang="en-US" dirty="0"/>
          </a:p>
        </p:txBody>
      </p:sp>
    </p:spTree>
    <p:extLst>
      <p:ext uri="{BB962C8B-B14F-4D97-AF65-F5344CB8AC3E}">
        <p14:creationId xmlns:p14="http://schemas.microsoft.com/office/powerpoint/2010/main" val="23765990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6D1ADF2-0CF7-4341-BB5B-E375B537761D}" type="slidenum">
              <a:rPr lang="en-US" smtClean="0"/>
              <a:t>8</a:t>
            </a:fld>
            <a:endParaRPr lang="en-US" dirty="0"/>
          </a:p>
        </p:txBody>
      </p:sp>
    </p:spTree>
    <p:extLst>
      <p:ext uri="{BB962C8B-B14F-4D97-AF65-F5344CB8AC3E}">
        <p14:creationId xmlns:p14="http://schemas.microsoft.com/office/powerpoint/2010/main" val="10504096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6D1ADF2-0CF7-4341-BB5B-E375B537761D}" type="slidenum">
              <a:rPr lang="en-US" smtClean="0"/>
              <a:t>9</a:t>
            </a:fld>
            <a:endParaRPr lang="en-US" dirty="0"/>
          </a:p>
        </p:txBody>
      </p:sp>
    </p:spTree>
    <p:extLst>
      <p:ext uri="{BB962C8B-B14F-4D97-AF65-F5344CB8AC3E}">
        <p14:creationId xmlns:p14="http://schemas.microsoft.com/office/powerpoint/2010/main" val="26700178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1" name="Rectangle 10"/>
          <p:cNvSpPr/>
          <p:nvPr userDrawn="1"/>
        </p:nvSpPr>
        <p:spPr>
          <a:xfrm>
            <a:off x="683663" y="487111"/>
            <a:ext cx="7827947" cy="5375304"/>
          </a:xfrm>
          <a:prstGeom prst="rect">
            <a:avLst/>
          </a:prstGeom>
          <a:solidFill>
            <a:schemeClr val="bg1"/>
          </a:solidFill>
          <a:ln w="76200">
            <a:solidFill>
              <a:srgbClr val="1628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Click to edit Master subtitle style</a:t>
            </a:r>
          </a:p>
          <a:p>
            <a:pPr algn="ctr"/>
            <a:endParaRPr lang="en-US" sz="1800" dirty="0"/>
          </a:p>
        </p:txBody>
      </p:sp>
      <p:sp>
        <p:nvSpPr>
          <p:cNvPr id="10" name="Rectangle 9">
            <a:extLst>
              <a:ext uri="{FF2B5EF4-FFF2-40B4-BE49-F238E27FC236}">
                <a16:creationId xmlns:a16="http://schemas.microsoft.com/office/drawing/2014/main" id="{39E3965E-AC41-4711-9D10-E25ABB132D86}"/>
              </a:ext>
            </a:extLst>
          </p:cNvPr>
          <p:cNvSpPr/>
          <p:nvPr/>
        </p:nvSpPr>
        <p:spPr>
          <a:xfrm>
            <a:off x="2383" y="6400800"/>
            <a:ext cx="9141619" cy="457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2074209"/>
            <a:ext cx="7543800" cy="1386837"/>
          </a:xfrm>
        </p:spPr>
        <p:txBody>
          <a:bodyPr anchor="b">
            <a:normAutofit/>
          </a:bodyPr>
          <a:lstStyle>
            <a:lvl1pPr algn="ctr">
              <a:lnSpc>
                <a:spcPct val="90000"/>
              </a:lnSpc>
              <a:defRPr sz="4000" spc="-51" baseline="0">
                <a:solidFill>
                  <a:srgbClr val="162839"/>
                </a:solidFill>
                <a:effectLst>
                  <a:outerShdw blurRad="38100" dist="38100" dir="2700000" algn="tl">
                    <a:srgbClr val="000000">
                      <a:alpha val="43137"/>
                    </a:srgbClr>
                  </a:outerShdw>
                </a:effectLst>
                <a:latin typeface="+mn-lt"/>
              </a:defRPr>
            </a:lvl1pPr>
          </a:lstStyle>
          <a:p>
            <a:r>
              <a:rPr lang="en-US" dirty="0"/>
              <a:t>Click to edit Master title style</a:t>
            </a:r>
          </a:p>
        </p:txBody>
      </p:sp>
      <p:sp>
        <p:nvSpPr>
          <p:cNvPr id="3" name="Subtitle 2"/>
          <p:cNvSpPr>
            <a:spLocks noGrp="1"/>
          </p:cNvSpPr>
          <p:nvPr>
            <p:ph type="subTitle" idx="1"/>
          </p:nvPr>
        </p:nvSpPr>
        <p:spPr>
          <a:xfrm>
            <a:off x="829575" y="3857919"/>
            <a:ext cx="7483553" cy="916552"/>
          </a:xfrm>
        </p:spPr>
        <p:txBody>
          <a:bodyPr lIns="91440" rIns="91440">
            <a:normAutofit/>
          </a:bodyPr>
          <a:lstStyle>
            <a:lvl1pPr marL="0" indent="0" algn="ctr">
              <a:buNone/>
              <a:defRPr sz="2000" cap="all" spc="200" baseline="0">
                <a:solidFill>
                  <a:schemeClr val="accent6">
                    <a:lumMod val="50000"/>
                  </a:schemeClr>
                </a:solidFill>
                <a:latin typeface="+mn-lt"/>
              </a:defRPr>
            </a:lvl1pPr>
            <a:lvl2pPr marL="457189" indent="0" algn="ctr">
              <a:buNone/>
              <a:defRPr sz="2400"/>
            </a:lvl2pPr>
            <a:lvl3pPr marL="914377" indent="0" algn="ctr">
              <a:buNone/>
              <a:defRPr sz="2400"/>
            </a:lvl3pPr>
            <a:lvl4pPr marL="1371566" indent="0" algn="ctr">
              <a:buNone/>
              <a:defRPr sz="2000"/>
            </a:lvl4pPr>
            <a:lvl5pPr marL="1828754" indent="0" algn="ctr">
              <a:buNone/>
              <a:defRPr sz="2000"/>
            </a:lvl5pPr>
            <a:lvl6pPr marL="2285943" indent="0" algn="ctr">
              <a:buNone/>
              <a:defRPr sz="2000"/>
            </a:lvl6pPr>
            <a:lvl7pPr marL="2743131" indent="0" algn="ctr">
              <a:buNone/>
              <a:defRPr sz="2000"/>
            </a:lvl7pPr>
            <a:lvl8pPr marL="3200320" indent="0" algn="ctr">
              <a:buNone/>
              <a:defRPr sz="2000"/>
            </a:lvl8pPr>
            <a:lvl9pPr marL="3657509" indent="0" algn="ctr">
              <a:buNone/>
              <a:defRPr sz="2000"/>
            </a:lvl9pPr>
          </a:lstStyle>
          <a:p>
            <a:endParaRPr lang="en-US" dirty="0"/>
          </a:p>
        </p:txBody>
      </p:sp>
      <p:sp>
        <p:nvSpPr>
          <p:cNvPr id="12" name="Rectangle 11"/>
          <p:cNvSpPr/>
          <p:nvPr userDrawn="1"/>
        </p:nvSpPr>
        <p:spPr>
          <a:xfrm>
            <a:off x="0" y="6339158"/>
            <a:ext cx="9144000" cy="7045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cxnSp>
        <p:nvCxnSpPr>
          <p:cNvPr id="7" name="Straight Connector 6"/>
          <p:cNvCxnSpPr/>
          <p:nvPr userDrawn="1"/>
        </p:nvCxnSpPr>
        <p:spPr>
          <a:xfrm>
            <a:off x="1230595" y="3659482"/>
            <a:ext cx="685372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4055192" y="736994"/>
            <a:ext cx="1032321" cy="1032321"/>
          </a:xfrm>
          <a:prstGeom prst="rect">
            <a:avLst/>
          </a:prstGeom>
        </p:spPr>
      </p:pic>
    </p:spTree>
    <p:extLst>
      <p:ext uri="{BB962C8B-B14F-4D97-AF65-F5344CB8AC3E}">
        <p14:creationId xmlns:p14="http://schemas.microsoft.com/office/powerpoint/2010/main" val="42583314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162839"/>
                </a:solidFill>
              </a:defRPr>
            </a:lvl1pPr>
          </a:lstStyle>
          <a:p>
            <a:r>
              <a:rPr lang="en-US" dirty="0"/>
              <a:t>Click to edit Master title style</a:t>
            </a:r>
          </a:p>
        </p:txBody>
      </p:sp>
      <p:sp>
        <p:nvSpPr>
          <p:cNvPr id="3" name="Vertical Text Placeholder 2"/>
          <p:cNvSpPr>
            <a:spLocks noGrp="1"/>
          </p:cNvSpPr>
          <p:nvPr>
            <p:ph type="body" orient="vert" idx="1"/>
          </p:nvPr>
        </p:nvSpPr>
        <p:spPr>
          <a:xfrm>
            <a:off x="257176" y="1034042"/>
            <a:ext cx="7972424" cy="4835054"/>
          </a:xfrm>
        </p:spPr>
        <p:txBody>
          <a:bodyPr vert="eaVert" lIns="45720" tIns="0" rIns="45720" bIns="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7D5506EE-1026-4F35-9ACC-BD05BE0F9B36}"/>
              </a:ext>
            </a:extLst>
          </p:cNvPr>
          <p:cNvSpPr>
            <a:spLocks noGrp="1"/>
          </p:cNvSpPr>
          <p:nvPr>
            <p:ph type="dt" sz="half" idx="10"/>
          </p:nvPr>
        </p:nvSpPr>
        <p:spPr/>
        <p:txBody>
          <a:bodyPr/>
          <a:lstStyle/>
          <a:p>
            <a:r>
              <a:rPr lang="en-US" dirty="0"/>
              <a:t>September 28, 2022</a:t>
            </a:r>
          </a:p>
        </p:txBody>
      </p:sp>
      <p:sp>
        <p:nvSpPr>
          <p:cNvPr id="8" name="Footer Placeholder 7">
            <a:extLst>
              <a:ext uri="{FF2B5EF4-FFF2-40B4-BE49-F238E27FC236}">
                <a16:creationId xmlns:a16="http://schemas.microsoft.com/office/drawing/2014/main" id="{B7696E5F-8D95-4450-AE52-5438E6EDE2BF}"/>
              </a:ext>
            </a:extLst>
          </p:cNvPr>
          <p:cNvSpPr>
            <a:spLocks noGrp="1"/>
          </p:cNvSpPr>
          <p:nvPr>
            <p:ph type="ftr" sz="quarter" idx="11"/>
          </p:nvPr>
        </p:nvSpPr>
        <p:spPr/>
        <p:txBody>
          <a:bodyPr/>
          <a:lstStyle/>
          <a:p>
            <a:r>
              <a:rPr lang="en-US" dirty="0"/>
              <a:t>SSA OIG    UCOWF   CDI Fraud Investigations   </a:t>
            </a:r>
          </a:p>
        </p:txBody>
      </p:sp>
      <p:sp>
        <p:nvSpPr>
          <p:cNvPr id="9" name="Slide Number Placeholder 8">
            <a:extLst>
              <a:ext uri="{FF2B5EF4-FFF2-40B4-BE49-F238E27FC236}">
                <a16:creationId xmlns:a16="http://schemas.microsoft.com/office/drawing/2014/main" id="{999B2253-74CC-409E-BEB0-F8EFCFCB5629}"/>
              </a:ext>
            </a:extLst>
          </p:cNvPr>
          <p:cNvSpPr>
            <a:spLocks noGrp="1"/>
          </p:cNvSpPr>
          <p:nvPr>
            <p:ph type="sldNum" sz="quarter" idx="12"/>
          </p:nvPr>
        </p:nvSpPr>
        <p:spPr/>
        <p:txBody>
          <a:bodyPr/>
          <a:lstStyle/>
          <a:p>
            <a:fld id="{3A98EE3D-8CD1-4C3F-BD1C-C98C9596463C}" type="slidenum">
              <a:rPr lang="en-US" smtClean="0"/>
              <a:t>‹#›</a:t>
            </a:fld>
            <a:endParaRPr lang="en-US" dirty="0"/>
          </a:p>
        </p:txBody>
      </p:sp>
      <p:cxnSp>
        <p:nvCxnSpPr>
          <p:cNvPr id="10" name="Straight Connector 9"/>
          <p:cNvCxnSpPr/>
          <p:nvPr userDrawn="1"/>
        </p:nvCxnSpPr>
        <p:spPr>
          <a:xfrm>
            <a:off x="254089" y="916281"/>
            <a:ext cx="841134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722698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512748"/>
            <a:ext cx="1489371" cy="5659452"/>
          </a:xfrm>
        </p:spPr>
        <p:txBody>
          <a:bodyPr vert="eaVert"/>
          <a:lstStyle>
            <a:lvl1pPr>
              <a:defRPr>
                <a:solidFill>
                  <a:srgbClr val="162839"/>
                </a:solidFill>
              </a:defRPr>
            </a:lvl1pPr>
          </a:lstStyle>
          <a:p>
            <a:r>
              <a:rPr lang="en-US" dirty="0"/>
              <a:t>Click to edit Master title style</a:t>
            </a:r>
          </a:p>
        </p:txBody>
      </p:sp>
      <p:sp>
        <p:nvSpPr>
          <p:cNvPr id="3" name="Vertical Text Placeholder 2"/>
          <p:cNvSpPr>
            <a:spLocks noGrp="1"/>
          </p:cNvSpPr>
          <p:nvPr>
            <p:ph type="body" orient="vert" idx="1"/>
          </p:nvPr>
        </p:nvSpPr>
        <p:spPr>
          <a:xfrm>
            <a:off x="628651" y="512748"/>
            <a:ext cx="5800725" cy="5659451"/>
          </a:xfrm>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AF33D6B0-F070-45C4-A472-19F432BE3932}"/>
              </a:ext>
            </a:extLst>
          </p:cNvPr>
          <p:cNvSpPr>
            <a:spLocks noGrp="1"/>
          </p:cNvSpPr>
          <p:nvPr>
            <p:ph type="dt" sz="half" idx="10"/>
          </p:nvPr>
        </p:nvSpPr>
        <p:spPr/>
        <p:txBody>
          <a:bodyPr/>
          <a:lstStyle/>
          <a:p>
            <a:r>
              <a:rPr lang="en-US" dirty="0"/>
              <a:t>September 28, 2022</a:t>
            </a:r>
          </a:p>
        </p:txBody>
      </p:sp>
      <p:sp>
        <p:nvSpPr>
          <p:cNvPr id="8" name="Footer Placeholder 7">
            <a:extLst>
              <a:ext uri="{FF2B5EF4-FFF2-40B4-BE49-F238E27FC236}">
                <a16:creationId xmlns:a16="http://schemas.microsoft.com/office/drawing/2014/main" id="{9975399F-DAB2-410D-967F-ED17E6F796E7}"/>
              </a:ext>
            </a:extLst>
          </p:cNvPr>
          <p:cNvSpPr>
            <a:spLocks noGrp="1"/>
          </p:cNvSpPr>
          <p:nvPr>
            <p:ph type="ftr" sz="quarter" idx="11"/>
          </p:nvPr>
        </p:nvSpPr>
        <p:spPr/>
        <p:txBody>
          <a:bodyPr/>
          <a:lstStyle/>
          <a:p>
            <a:r>
              <a:rPr lang="en-US" dirty="0"/>
              <a:t>SSA OIG    UCOWF   CDI Fraud Investigations   </a:t>
            </a:r>
          </a:p>
        </p:txBody>
      </p:sp>
      <p:sp>
        <p:nvSpPr>
          <p:cNvPr id="10" name="Slide Number Placeholder 9">
            <a:extLst>
              <a:ext uri="{FF2B5EF4-FFF2-40B4-BE49-F238E27FC236}">
                <a16:creationId xmlns:a16="http://schemas.microsoft.com/office/drawing/2014/main" id="{F762A46F-6BE5-4D12-9412-5CA7672EA8EC}"/>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7618272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7175" y="179463"/>
            <a:ext cx="8414521" cy="772882"/>
          </a:xfrm>
        </p:spPr>
        <p:txBody>
          <a:bodyPr/>
          <a:lstStyle>
            <a:lvl1pPr>
              <a:defRPr b="0">
                <a:solidFill>
                  <a:srgbClr val="162839"/>
                </a:solidFill>
                <a:effectLst/>
              </a:defRPr>
            </a:lvl1pPr>
          </a:lstStyle>
          <a:p>
            <a:r>
              <a:rPr lang="en-US" dirty="0"/>
              <a:t>Click to edit Master title style</a:t>
            </a:r>
          </a:p>
        </p:txBody>
      </p:sp>
      <p:sp>
        <p:nvSpPr>
          <p:cNvPr id="3" name="Content Placeholder 2"/>
          <p:cNvSpPr>
            <a:spLocks noGrp="1"/>
          </p:cNvSpPr>
          <p:nvPr>
            <p:ph idx="1"/>
          </p:nvPr>
        </p:nvSpPr>
        <p:spPr>
          <a:xfrm>
            <a:off x="254089" y="1153682"/>
            <a:ext cx="8417608" cy="4718275"/>
          </a:xfrm>
        </p:spPr>
        <p:txBody>
          <a:bodyPr/>
          <a:lstStyle>
            <a:lvl1pPr>
              <a:lnSpc>
                <a:spcPct val="150000"/>
              </a:lnSpc>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354D8B55-9EA8-4B81-8E84-9B93B0A27559}"/>
              </a:ext>
            </a:extLst>
          </p:cNvPr>
          <p:cNvSpPr>
            <a:spLocks noGrp="1"/>
          </p:cNvSpPr>
          <p:nvPr>
            <p:ph type="dt" sz="half" idx="10"/>
          </p:nvPr>
        </p:nvSpPr>
        <p:spPr/>
        <p:txBody>
          <a:bodyPr/>
          <a:lstStyle>
            <a:lvl1pPr>
              <a:defRPr>
                <a:solidFill>
                  <a:srgbClr val="000324"/>
                </a:solidFill>
              </a:defRPr>
            </a:lvl1pPr>
          </a:lstStyle>
          <a:p>
            <a:r>
              <a:rPr lang="en-US" dirty="0"/>
              <a:t>September 28, 2022</a:t>
            </a:r>
          </a:p>
        </p:txBody>
      </p:sp>
      <p:sp>
        <p:nvSpPr>
          <p:cNvPr id="8" name="Footer Placeholder 7">
            <a:extLst>
              <a:ext uri="{FF2B5EF4-FFF2-40B4-BE49-F238E27FC236}">
                <a16:creationId xmlns:a16="http://schemas.microsoft.com/office/drawing/2014/main" id="{062CA021-2578-47CB-822C-BDDFF7223B28}"/>
              </a:ext>
            </a:extLst>
          </p:cNvPr>
          <p:cNvSpPr>
            <a:spLocks noGrp="1"/>
          </p:cNvSpPr>
          <p:nvPr>
            <p:ph type="ftr" sz="quarter" idx="11"/>
          </p:nvPr>
        </p:nvSpPr>
        <p:spPr/>
        <p:txBody>
          <a:bodyPr/>
          <a:lstStyle>
            <a:lvl1pPr>
              <a:defRPr>
                <a:solidFill>
                  <a:srgbClr val="000324"/>
                </a:solidFill>
              </a:defRPr>
            </a:lvl1pPr>
          </a:lstStyle>
          <a:p>
            <a:r>
              <a:rPr lang="en-US" dirty="0"/>
              <a:t>SSA OIG    UCOWF   CDI Fraud Investigations   </a:t>
            </a:r>
          </a:p>
        </p:txBody>
      </p:sp>
      <p:sp>
        <p:nvSpPr>
          <p:cNvPr id="9" name="Slide Number Placeholder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a:lstStyle>
            <a:lvl1pPr>
              <a:defRPr>
                <a:solidFill>
                  <a:srgbClr val="000324"/>
                </a:solidFill>
              </a:defRPr>
            </a:lvl1pPr>
          </a:lstStyle>
          <a:p>
            <a:fld id="{3A98EE3D-8CD1-4C3F-BD1C-C98C9596463C}" type="slidenum">
              <a:rPr lang="en-US" smtClean="0"/>
              <a:pPr/>
              <a:t>‹#›</a:t>
            </a:fld>
            <a:endParaRPr lang="en-US" dirty="0"/>
          </a:p>
        </p:txBody>
      </p:sp>
      <p:cxnSp>
        <p:nvCxnSpPr>
          <p:cNvPr id="10" name="Straight Connector 9"/>
          <p:cNvCxnSpPr/>
          <p:nvPr userDrawn="1"/>
        </p:nvCxnSpPr>
        <p:spPr>
          <a:xfrm>
            <a:off x="254089" y="1053013"/>
            <a:ext cx="841134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926706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585C21A-8B93-4657-B5DF-7EAEAD3BE127}"/>
              </a:ext>
            </a:extLst>
          </p:cNvPr>
          <p:cNvSpPr/>
          <p:nvPr/>
        </p:nvSpPr>
        <p:spPr>
          <a:xfrm>
            <a:off x="2383" y="6400800"/>
            <a:ext cx="9141619" cy="457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90000"/>
              </a:lnSpc>
              <a:defRPr sz="6000" b="0">
                <a:solidFill>
                  <a:schemeClr val="tx1">
                    <a:lumMod val="85000"/>
                    <a:lumOff val="15000"/>
                  </a:schemeClr>
                </a:solidFill>
              </a:defRPr>
            </a:lvl1pPr>
          </a:lstStyle>
          <a:p>
            <a:r>
              <a:rPr lang="en-US" dirty="0"/>
              <a:t>Click to edit Master title style</a:t>
            </a:r>
          </a:p>
        </p:txBody>
      </p:sp>
      <p:sp>
        <p:nvSpPr>
          <p:cNvPr id="3" name="Text Placeholder 2"/>
          <p:cNvSpPr>
            <a:spLocks noGrp="1"/>
          </p:cNvSpPr>
          <p:nvPr>
            <p:ph type="body" idx="1"/>
          </p:nvPr>
        </p:nvSpPr>
        <p:spPr>
          <a:xfrm>
            <a:off x="822960" y="4663440"/>
            <a:ext cx="7543800" cy="1143000"/>
          </a:xfrm>
        </p:spPr>
        <p:txBody>
          <a:bodyPr lIns="91440" rIns="91440" anchor="t" anchorCtr="0">
            <a:normAutofit/>
          </a:bodyPr>
          <a:lstStyle>
            <a:lvl1pPr marL="0" indent="0">
              <a:buNone/>
              <a:defRPr sz="2000" cap="all" spc="200" baseline="0">
                <a:solidFill>
                  <a:schemeClr val="tx1"/>
                </a:solidFill>
                <a:latin typeface="+mn-lt"/>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dirty="0"/>
              <a:t>Edit Master text styles</a:t>
            </a:r>
          </a:p>
        </p:txBody>
      </p:sp>
      <p:cxnSp>
        <p:nvCxnSpPr>
          <p:cNvPr id="9" name="Straight Connector 8">
            <a:extLst>
              <a:ext uri="{FF2B5EF4-FFF2-40B4-BE49-F238E27FC236}">
                <a16:creationId xmlns:a16="http://schemas.microsoft.com/office/drawing/2014/main" id="{459DE2C1-4C52-40A3-8959-27B2C1BEBFF6}"/>
              </a:ext>
            </a:extLst>
          </p:cNvPr>
          <p:cNvCxnSpPr/>
          <p:nvPr/>
        </p:nvCxnSpPr>
        <p:spPr>
          <a:xfrm flipV="1">
            <a:off x="820284" y="4477996"/>
            <a:ext cx="7546476" cy="7136"/>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041625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257175" y="266700"/>
            <a:ext cx="7784418" cy="914400"/>
          </a:xfrm>
        </p:spPr>
        <p:txBody>
          <a:bodyPr/>
          <a:lstStyle>
            <a:lvl1pPr>
              <a:defRPr>
                <a:solidFill>
                  <a:srgbClr val="162839"/>
                </a:solidFill>
              </a:defRPr>
            </a:lvl1pPr>
          </a:lstStyle>
          <a:p>
            <a:r>
              <a:rPr lang="en-US" dirty="0"/>
              <a:t>Click to edit Master title style</a:t>
            </a:r>
          </a:p>
        </p:txBody>
      </p:sp>
      <p:sp>
        <p:nvSpPr>
          <p:cNvPr id="3" name="Content Placeholder 2"/>
          <p:cNvSpPr>
            <a:spLocks noGrp="1"/>
          </p:cNvSpPr>
          <p:nvPr>
            <p:ph sz="half" idx="1"/>
          </p:nvPr>
        </p:nvSpPr>
        <p:spPr>
          <a:xfrm>
            <a:off x="257177" y="1375874"/>
            <a:ext cx="3810622" cy="449322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5782D47D-B0DC-4C40-BCC6-BBBA32584A38}"/>
              </a:ext>
            </a:extLst>
          </p:cNvPr>
          <p:cNvSpPr>
            <a:spLocks noGrp="1"/>
          </p:cNvSpPr>
          <p:nvPr>
            <p:ph type="dt" sz="half" idx="10"/>
          </p:nvPr>
        </p:nvSpPr>
        <p:spPr/>
        <p:txBody>
          <a:bodyPr/>
          <a:lstStyle/>
          <a:p>
            <a:r>
              <a:rPr lang="en-US" dirty="0"/>
              <a:t>September 28, 2022</a:t>
            </a:r>
          </a:p>
        </p:txBody>
      </p:sp>
      <p:sp>
        <p:nvSpPr>
          <p:cNvPr id="9" name="Footer Placeholder 8">
            <a:extLst>
              <a:ext uri="{FF2B5EF4-FFF2-40B4-BE49-F238E27FC236}">
                <a16:creationId xmlns:a16="http://schemas.microsoft.com/office/drawing/2014/main" id="{4690D34E-7EBD-44B2-83CA-4C126A18D7EF}"/>
              </a:ext>
            </a:extLst>
          </p:cNvPr>
          <p:cNvSpPr>
            <a:spLocks noGrp="1"/>
          </p:cNvSpPr>
          <p:nvPr>
            <p:ph type="ftr" sz="quarter" idx="11"/>
          </p:nvPr>
        </p:nvSpPr>
        <p:spPr>
          <a:xfrm>
            <a:off x="257175" y="6516173"/>
            <a:ext cx="5341291" cy="314020"/>
          </a:xfrm>
        </p:spPr>
        <p:txBody>
          <a:bodyPr/>
          <a:lstStyle/>
          <a:p>
            <a:r>
              <a:rPr lang="en-US" dirty="0"/>
              <a:t>SSA OIG    UCOWF   CDI Fraud Investigations   </a:t>
            </a:r>
          </a:p>
        </p:txBody>
      </p:sp>
      <p:sp>
        <p:nvSpPr>
          <p:cNvPr id="10" name="Slide Number Placeholder 9">
            <a:extLst>
              <a:ext uri="{FF2B5EF4-FFF2-40B4-BE49-F238E27FC236}">
                <a16:creationId xmlns:a16="http://schemas.microsoft.com/office/drawing/2014/main" id="{2AC511A1-9BBD-42DE-92FB-2AF44F8E97A9}"/>
              </a:ext>
            </a:extLst>
          </p:cNvPr>
          <p:cNvSpPr>
            <a:spLocks noGrp="1"/>
          </p:cNvSpPr>
          <p:nvPr>
            <p:ph type="sldNum" sz="quarter" idx="12"/>
          </p:nvPr>
        </p:nvSpPr>
        <p:spPr/>
        <p:txBody>
          <a:bodyPr/>
          <a:lstStyle/>
          <a:p>
            <a:fld id="{3A98EE3D-8CD1-4C3F-BD1C-C98C9596463C}" type="slidenum">
              <a:rPr lang="en-US" smtClean="0"/>
              <a:t>‹#›</a:t>
            </a:fld>
            <a:endParaRPr lang="en-US" dirty="0"/>
          </a:p>
        </p:txBody>
      </p:sp>
      <p:sp>
        <p:nvSpPr>
          <p:cNvPr id="11" name="Content Placeholder 2"/>
          <p:cNvSpPr>
            <a:spLocks noGrp="1"/>
          </p:cNvSpPr>
          <p:nvPr>
            <p:ph sz="half" idx="13"/>
          </p:nvPr>
        </p:nvSpPr>
        <p:spPr>
          <a:xfrm>
            <a:off x="4230971" y="1375874"/>
            <a:ext cx="3810622" cy="449322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3" name="Straight Connector 12"/>
          <p:cNvCxnSpPr/>
          <p:nvPr userDrawn="1"/>
        </p:nvCxnSpPr>
        <p:spPr>
          <a:xfrm>
            <a:off x="257175" y="1292296"/>
            <a:ext cx="777883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566630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333286" y="243878"/>
            <a:ext cx="7605757" cy="704706"/>
          </a:xfrm>
        </p:spPr>
        <p:txBody>
          <a:bodyPr/>
          <a:lstStyle>
            <a:lvl1pPr>
              <a:defRPr>
                <a:solidFill>
                  <a:srgbClr val="162839"/>
                </a:solidFill>
              </a:defRPr>
            </a:lvl1pPr>
          </a:lstStyle>
          <a:p>
            <a:r>
              <a:rPr lang="en-US" dirty="0"/>
              <a:t>Click to edit Master title style</a:t>
            </a:r>
          </a:p>
        </p:txBody>
      </p:sp>
      <p:sp>
        <p:nvSpPr>
          <p:cNvPr id="3" name="Text Placeholder 2"/>
          <p:cNvSpPr>
            <a:spLocks noGrp="1"/>
          </p:cNvSpPr>
          <p:nvPr>
            <p:ph type="body" idx="1"/>
          </p:nvPr>
        </p:nvSpPr>
        <p:spPr>
          <a:xfrm>
            <a:off x="333286" y="1242904"/>
            <a:ext cx="3479802" cy="722630"/>
          </a:xfrm>
        </p:spPr>
        <p:txBody>
          <a:bodyPr lIns="91440" rIns="91440" anchor="ctr">
            <a:normAutofit/>
          </a:bodyPr>
          <a:lstStyle>
            <a:lvl1pPr marL="0" indent="0">
              <a:buNone/>
              <a:defRPr sz="1800" b="0" cap="all" baseline="0">
                <a:solidFill>
                  <a:schemeClr val="tx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dirty="0"/>
              <a:t>Edit Master text styles</a:t>
            </a:r>
          </a:p>
        </p:txBody>
      </p:sp>
      <p:sp>
        <p:nvSpPr>
          <p:cNvPr id="4" name="Content Placeholder 3"/>
          <p:cNvSpPr>
            <a:spLocks noGrp="1"/>
          </p:cNvSpPr>
          <p:nvPr>
            <p:ph sz="half" idx="2"/>
          </p:nvPr>
        </p:nvSpPr>
        <p:spPr>
          <a:xfrm>
            <a:off x="333286" y="2112694"/>
            <a:ext cx="3479802" cy="3740743"/>
          </a:xfrm>
        </p:spPr>
        <p:txBody>
          <a:bodyPr/>
          <a:lstStyle>
            <a:lvl1pPr>
              <a:defRPr sz="1800"/>
            </a:lvl1pPr>
            <a:lvl2pPr>
              <a:defRPr sz="1600"/>
            </a:lvl2pPr>
            <a:lvl3pPr>
              <a:defRPr sz="1200"/>
            </a:lvl3pPr>
            <a:lvl4pPr>
              <a:defRPr sz="1100"/>
            </a:lvl4pPr>
            <a:lvl5pPr>
              <a:defRPr sz="11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459241" y="1242903"/>
            <a:ext cx="3479802" cy="722631"/>
          </a:xfrm>
        </p:spPr>
        <p:txBody>
          <a:bodyPr lIns="91440" rIns="91440" anchor="ctr">
            <a:normAutofit/>
          </a:bodyPr>
          <a:lstStyle>
            <a:lvl1pPr marL="0" indent="0">
              <a:buNone/>
              <a:defRPr sz="1800" b="0" cap="all" baseline="0">
                <a:solidFill>
                  <a:schemeClr val="tx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dirty="0"/>
              <a:t>Edit Master text styles</a:t>
            </a:r>
          </a:p>
        </p:txBody>
      </p:sp>
      <p:sp>
        <p:nvSpPr>
          <p:cNvPr id="6" name="Content Placeholder 5"/>
          <p:cNvSpPr>
            <a:spLocks noGrp="1"/>
          </p:cNvSpPr>
          <p:nvPr>
            <p:ph sz="quarter" idx="4"/>
          </p:nvPr>
        </p:nvSpPr>
        <p:spPr>
          <a:xfrm>
            <a:off x="4459241" y="2112694"/>
            <a:ext cx="3479802" cy="3727996"/>
          </a:xfrm>
        </p:spPr>
        <p:txBody>
          <a:bodyPr/>
          <a:lstStyle>
            <a:lvl1pPr>
              <a:defRPr sz="1800"/>
            </a:lvl1pPr>
            <a:lvl2pPr>
              <a:defRPr sz="1600"/>
            </a:lvl2pPr>
            <a:lvl3pPr>
              <a:defRPr sz="1200"/>
            </a:lvl3pPr>
            <a:lvl4pPr>
              <a:defRPr sz="1100"/>
            </a:lvl4pPr>
            <a:lvl5pPr>
              <a:defRPr sz="11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Date Placeholder 1">
            <a:extLst>
              <a:ext uri="{FF2B5EF4-FFF2-40B4-BE49-F238E27FC236}">
                <a16:creationId xmlns:a16="http://schemas.microsoft.com/office/drawing/2014/main" id="{8AF8A515-AA94-45D1-9223-5C2272618D85}"/>
              </a:ext>
            </a:extLst>
          </p:cNvPr>
          <p:cNvSpPr>
            <a:spLocks noGrp="1"/>
          </p:cNvSpPr>
          <p:nvPr>
            <p:ph type="dt" sz="half" idx="10"/>
          </p:nvPr>
        </p:nvSpPr>
        <p:spPr/>
        <p:txBody>
          <a:bodyPr/>
          <a:lstStyle/>
          <a:p>
            <a:r>
              <a:rPr lang="en-US" dirty="0"/>
              <a:t>September 28, 2022</a:t>
            </a:r>
          </a:p>
        </p:txBody>
      </p:sp>
      <p:sp>
        <p:nvSpPr>
          <p:cNvPr id="11" name="Footer Placeholder 10">
            <a:extLst>
              <a:ext uri="{FF2B5EF4-FFF2-40B4-BE49-F238E27FC236}">
                <a16:creationId xmlns:a16="http://schemas.microsoft.com/office/drawing/2014/main" id="{D052F5BC-98E0-4D60-AD67-9547738B7DD4}"/>
              </a:ext>
            </a:extLst>
          </p:cNvPr>
          <p:cNvSpPr>
            <a:spLocks noGrp="1"/>
          </p:cNvSpPr>
          <p:nvPr>
            <p:ph type="ftr" sz="quarter" idx="11"/>
          </p:nvPr>
        </p:nvSpPr>
        <p:spPr/>
        <p:txBody>
          <a:bodyPr/>
          <a:lstStyle/>
          <a:p>
            <a:r>
              <a:rPr lang="en-US" dirty="0"/>
              <a:t>SSA OIG    UCOWF   CDI Fraud Investigations   </a:t>
            </a:r>
          </a:p>
        </p:txBody>
      </p:sp>
      <p:sp>
        <p:nvSpPr>
          <p:cNvPr id="12" name="Slide Number Placeholder 11">
            <a:extLst>
              <a:ext uri="{FF2B5EF4-FFF2-40B4-BE49-F238E27FC236}">
                <a16:creationId xmlns:a16="http://schemas.microsoft.com/office/drawing/2014/main" id="{A38552DC-952E-41EA-AAAF-C2187523C0B0}"/>
              </a:ext>
            </a:extLst>
          </p:cNvPr>
          <p:cNvSpPr>
            <a:spLocks noGrp="1"/>
          </p:cNvSpPr>
          <p:nvPr>
            <p:ph type="sldNum" sz="quarter" idx="12"/>
          </p:nvPr>
        </p:nvSpPr>
        <p:spPr/>
        <p:txBody>
          <a:bodyPr/>
          <a:lstStyle/>
          <a:p>
            <a:fld id="{3A98EE3D-8CD1-4C3F-BD1C-C98C9596463C}" type="slidenum">
              <a:rPr lang="en-US" smtClean="0"/>
              <a:t>‹#›</a:t>
            </a:fld>
            <a:endParaRPr lang="en-US" dirty="0"/>
          </a:p>
        </p:txBody>
      </p:sp>
      <p:cxnSp>
        <p:nvCxnSpPr>
          <p:cNvPr id="13" name="Straight Connector 12"/>
          <p:cNvCxnSpPr/>
          <p:nvPr userDrawn="1"/>
        </p:nvCxnSpPr>
        <p:spPr>
          <a:xfrm>
            <a:off x="333286" y="1095743"/>
            <a:ext cx="760575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681946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162839"/>
                </a:solidFill>
              </a:defRPr>
            </a:lvl1pPr>
          </a:lstStyle>
          <a:p>
            <a:r>
              <a:rPr lang="en-US" dirty="0"/>
              <a:t>Click to edit Master title style</a:t>
            </a:r>
          </a:p>
        </p:txBody>
      </p:sp>
      <p:sp>
        <p:nvSpPr>
          <p:cNvPr id="6" name="Date Placeholder 5">
            <a:extLst>
              <a:ext uri="{FF2B5EF4-FFF2-40B4-BE49-F238E27FC236}">
                <a16:creationId xmlns:a16="http://schemas.microsoft.com/office/drawing/2014/main" id="{7392073F-158F-44A3-8913-917AFFC1BC20}"/>
              </a:ext>
            </a:extLst>
          </p:cNvPr>
          <p:cNvSpPr>
            <a:spLocks noGrp="1"/>
          </p:cNvSpPr>
          <p:nvPr>
            <p:ph type="dt" sz="half" idx="10"/>
          </p:nvPr>
        </p:nvSpPr>
        <p:spPr/>
        <p:txBody>
          <a:bodyPr/>
          <a:lstStyle/>
          <a:p>
            <a:r>
              <a:rPr lang="en-US" dirty="0"/>
              <a:t>September 28, 2022</a:t>
            </a:r>
          </a:p>
        </p:txBody>
      </p:sp>
      <p:sp>
        <p:nvSpPr>
          <p:cNvPr id="7" name="Footer Placeholder 6">
            <a:extLst>
              <a:ext uri="{FF2B5EF4-FFF2-40B4-BE49-F238E27FC236}">
                <a16:creationId xmlns:a16="http://schemas.microsoft.com/office/drawing/2014/main" id="{EED72207-24CA-42B7-A975-2F8E41CBA904}"/>
              </a:ext>
            </a:extLst>
          </p:cNvPr>
          <p:cNvSpPr>
            <a:spLocks noGrp="1"/>
          </p:cNvSpPr>
          <p:nvPr>
            <p:ph type="ftr" sz="quarter" idx="11"/>
          </p:nvPr>
        </p:nvSpPr>
        <p:spPr/>
        <p:txBody>
          <a:bodyPr/>
          <a:lstStyle/>
          <a:p>
            <a:r>
              <a:rPr lang="en-US" dirty="0"/>
              <a:t>SSA OIG    UCOWF   CDI Fraud Investigations   </a:t>
            </a:r>
          </a:p>
        </p:txBody>
      </p:sp>
      <p:sp>
        <p:nvSpPr>
          <p:cNvPr id="8" name="Slide Number Placeholder 7">
            <a:extLst>
              <a:ext uri="{FF2B5EF4-FFF2-40B4-BE49-F238E27FC236}">
                <a16:creationId xmlns:a16="http://schemas.microsoft.com/office/drawing/2014/main" id="{D01080F2-251A-4B88-9A62-16F46D724F83}"/>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8118605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a:lstStyle/>
          <a:p>
            <a:r>
              <a:rPr lang="en-US" dirty="0"/>
              <a:t>September 28, 2022</a:t>
            </a:r>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a:lstStyle/>
          <a:p>
            <a:r>
              <a:rPr lang="en-US" dirty="0"/>
              <a:t>SSA OIG    UCOWF   CDI Fraud Investigations   </a:t>
            </a:r>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0014226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D90D66-BCB9-4229-A829-628874352AC0}"/>
              </a:ext>
            </a:extLst>
          </p:cNvPr>
          <p:cNvSpPr/>
          <p:nvPr/>
        </p:nvSpPr>
        <p:spPr>
          <a:xfrm>
            <a:off x="0" y="0"/>
            <a:ext cx="3490722" cy="632388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57175" y="266700"/>
            <a:ext cx="2638175" cy="2093975"/>
          </a:xfrm>
        </p:spPr>
        <p:txBody>
          <a:bodyPr anchor="b">
            <a:normAutofit/>
          </a:bodyPr>
          <a:lstStyle>
            <a:lvl1pPr>
              <a:lnSpc>
                <a:spcPct val="90000"/>
              </a:lnSpc>
              <a:defRPr sz="3200" b="0">
                <a:solidFill>
                  <a:srgbClr val="FFFFFF"/>
                </a:solidFill>
              </a:defRPr>
            </a:lvl1pPr>
          </a:lstStyle>
          <a:p>
            <a:r>
              <a:rPr lang="en-US" dirty="0"/>
              <a:t>Click to edit Master title style</a:t>
            </a:r>
          </a:p>
        </p:txBody>
      </p:sp>
      <p:sp>
        <p:nvSpPr>
          <p:cNvPr id="3" name="Content Placeholder 2"/>
          <p:cNvSpPr>
            <a:spLocks noGrp="1"/>
          </p:cNvSpPr>
          <p:nvPr>
            <p:ph idx="1"/>
          </p:nvPr>
        </p:nvSpPr>
        <p:spPr>
          <a:xfrm>
            <a:off x="3648495" y="599157"/>
            <a:ext cx="4376006" cy="529475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7174" y="2513214"/>
            <a:ext cx="2638175" cy="3665395"/>
          </a:xfrm>
        </p:spPr>
        <p:txBody>
          <a:bodyPr lIns="91440" rIns="91440">
            <a:normAutofit/>
          </a:bodyPr>
          <a:lstStyle>
            <a:lvl1pPr marL="0" indent="0">
              <a:buNone/>
              <a:defRPr sz="1800">
                <a:solidFill>
                  <a:srgbClr val="FFFFFF"/>
                </a:solidFill>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Edit Master text styles</a:t>
            </a:r>
          </a:p>
        </p:txBody>
      </p:sp>
      <p:sp>
        <p:nvSpPr>
          <p:cNvPr id="5" name="Date Placeholder 4"/>
          <p:cNvSpPr>
            <a:spLocks noGrp="1"/>
          </p:cNvSpPr>
          <p:nvPr>
            <p:ph type="dt" sz="half" idx="10"/>
          </p:nvPr>
        </p:nvSpPr>
        <p:spPr>
          <a:xfrm>
            <a:off x="4975830" y="6500254"/>
            <a:ext cx="2638176" cy="365125"/>
          </a:xfrm>
        </p:spPr>
        <p:txBody>
          <a:bodyPr/>
          <a:lstStyle>
            <a:lvl1pPr algn="r">
              <a:defRPr/>
            </a:lvl1pPr>
          </a:lstStyle>
          <a:p>
            <a:r>
              <a:rPr lang="en-US" dirty="0"/>
              <a:t>September 28, 2022</a:t>
            </a:r>
          </a:p>
        </p:txBody>
      </p:sp>
      <p:sp>
        <p:nvSpPr>
          <p:cNvPr id="6" name="Footer Placeholder 5"/>
          <p:cNvSpPr>
            <a:spLocks noGrp="1"/>
          </p:cNvSpPr>
          <p:nvPr>
            <p:ph type="ftr" sz="quarter" idx="11"/>
          </p:nvPr>
        </p:nvSpPr>
        <p:spPr>
          <a:xfrm>
            <a:off x="257174" y="6476609"/>
            <a:ext cx="4000514" cy="365125"/>
          </a:xfrm>
        </p:spPr>
        <p:txBody>
          <a:bodyPr/>
          <a:lstStyle>
            <a:lvl1pPr algn="l">
              <a:defRPr>
                <a:solidFill>
                  <a:schemeClr val="tx2"/>
                </a:solidFill>
              </a:defRPr>
            </a:lvl1pPr>
          </a:lstStyle>
          <a:p>
            <a:r>
              <a:rPr lang="en-US" dirty="0"/>
              <a:t>SSA OIG    UCOWF   CDI Fraud Investigations   </a:t>
            </a: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9332822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A134939-39C0-4522-A125-A13DFDA66490}"/>
              </a:ext>
            </a:extLst>
          </p:cNvPr>
          <p:cNvSpPr/>
          <p:nvPr/>
        </p:nvSpPr>
        <p:spPr>
          <a:xfrm>
            <a:off x="1" y="4578350"/>
            <a:ext cx="9141619" cy="22796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13" y="0"/>
            <a:ext cx="9143989" cy="4578350"/>
          </a:xfrm>
          <a:solidFill>
            <a:schemeClr val="bg1">
              <a:lumMod val="85000"/>
            </a:schemeClr>
          </a:solidFill>
        </p:spPr>
        <p:txBody>
          <a:bodyPr lIns="457200" tIns="457200"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dirty="0"/>
              <a:t>Click icon to add picture</a:t>
            </a:r>
          </a:p>
        </p:txBody>
      </p:sp>
      <p:sp>
        <p:nvSpPr>
          <p:cNvPr id="2" name="Title 1"/>
          <p:cNvSpPr>
            <a:spLocks noGrp="1"/>
          </p:cNvSpPr>
          <p:nvPr>
            <p:ph type="title"/>
          </p:nvPr>
        </p:nvSpPr>
        <p:spPr>
          <a:xfrm>
            <a:off x="822960" y="4799362"/>
            <a:ext cx="7585234" cy="743682"/>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822959" y="5715000"/>
            <a:ext cx="7584948" cy="609600"/>
          </a:xfrm>
        </p:spPr>
        <p:txBody>
          <a:bodyPr lIns="91440" tIns="0" rIns="91440" bIns="0">
            <a:normAutofit/>
          </a:bodyPr>
          <a:lstStyle>
            <a:lvl1pPr marL="0" indent="0">
              <a:spcBef>
                <a:spcPts val="0"/>
              </a:spcBef>
              <a:spcAft>
                <a:spcPts val="600"/>
              </a:spcAft>
              <a:buNone/>
              <a:defRPr sz="1800">
                <a:solidFill>
                  <a:srgbClr val="FFFFFF"/>
                </a:solidFill>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lvl1pPr>
              <a:defRPr>
                <a:solidFill>
                  <a:schemeClr val="bg1"/>
                </a:solidFill>
              </a:defRPr>
            </a:lvl1pPr>
          </a:lstStyle>
          <a:p>
            <a:r>
              <a:rPr lang="en-US" dirty="0"/>
              <a:t>September 28, 2022</a:t>
            </a:r>
          </a:p>
        </p:txBody>
      </p:sp>
      <p:sp>
        <p:nvSpPr>
          <p:cNvPr id="6" name="Footer Placeholder 5"/>
          <p:cNvSpPr>
            <a:spLocks noGrp="1"/>
          </p:cNvSpPr>
          <p:nvPr>
            <p:ph type="ftr" sz="quarter" idx="11"/>
          </p:nvPr>
        </p:nvSpPr>
        <p:spPr>
          <a:xfrm>
            <a:off x="822960" y="6446841"/>
            <a:ext cx="5113697" cy="365125"/>
          </a:xfrm>
        </p:spPr>
        <p:txBody>
          <a:bodyPr/>
          <a:lstStyle>
            <a:lvl1pPr>
              <a:defRPr>
                <a:solidFill>
                  <a:schemeClr val="bg1"/>
                </a:solidFill>
              </a:defRPr>
            </a:lvl1pPr>
          </a:lstStyle>
          <a:p>
            <a:r>
              <a:rPr lang="en-US" dirty="0"/>
              <a:t>SSA OIG    UCOWF   CDI Fraud Investigations   </a:t>
            </a:r>
          </a:p>
        </p:txBody>
      </p:sp>
      <p:sp>
        <p:nvSpPr>
          <p:cNvPr id="7" name="Slide Number Placeholder 6"/>
          <p:cNvSpPr>
            <a:spLocks noGrp="1"/>
          </p:cNvSpPr>
          <p:nvPr>
            <p:ph type="sldNum" sz="quarter" idx="12"/>
          </p:nvPr>
        </p:nvSpPr>
        <p:spPr/>
        <p:txBody>
          <a:bodyPr/>
          <a:lstStyle/>
          <a:p>
            <a:fld id="{3A98EE3D-8CD1-4C3F-BD1C-C98C9596463C}" type="slidenum">
              <a:rPr lang="en-US" smtClean="0"/>
              <a:pPr/>
              <a:t>‹#›</a:t>
            </a:fld>
            <a:endParaRPr lang="en-US" dirty="0">
              <a:solidFill>
                <a:schemeClr val="bg1"/>
              </a:solidFill>
            </a:endParaRPr>
          </a:p>
        </p:txBody>
      </p:sp>
    </p:spTree>
    <p:extLst>
      <p:ext uri="{BB962C8B-B14F-4D97-AF65-F5344CB8AC3E}">
        <p14:creationId xmlns:p14="http://schemas.microsoft.com/office/powerpoint/2010/main" val="5232677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16A0E3C-60E6-4F39-BC55-5F7C224E1F7C}"/>
              </a:ext>
            </a:extLst>
          </p:cNvPr>
          <p:cNvSpPr/>
          <p:nvPr/>
        </p:nvSpPr>
        <p:spPr>
          <a:xfrm>
            <a:off x="-353" y="6543980"/>
            <a:ext cx="9141619" cy="3140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7176" y="170916"/>
            <a:ext cx="8408260" cy="661789"/>
          </a:xfrm>
          <a:prstGeom prst="rect">
            <a:avLst/>
          </a:prstGeom>
        </p:spPr>
        <p:txBody>
          <a:bodyPr vert="horz" lIns="91440" tIns="45720" rIns="91440" bIns="45720" rtlCol="0" anchor="b">
            <a:noAutofit/>
          </a:bodyPr>
          <a:lstStyle/>
          <a:p>
            <a:endParaRPr lang="en-US" dirty="0"/>
          </a:p>
        </p:txBody>
      </p:sp>
      <p:sp>
        <p:nvSpPr>
          <p:cNvPr id="3" name="Text Placeholder 2"/>
          <p:cNvSpPr>
            <a:spLocks noGrp="1"/>
          </p:cNvSpPr>
          <p:nvPr>
            <p:ph type="body" idx="1"/>
          </p:nvPr>
        </p:nvSpPr>
        <p:spPr>
          <a:xfrm>
            <a:off x="257175" y="999858"/>
            <a:ext cx="8408261" cy="4869237"/>
          </a:xfrm>
          <a:prstGeom prst="rect">
            <a:avLst/>
          </a:prstGeom>
        </p:spPr>
        <p:txBody>
          <a:bodyPr vert="horz" lIns="0" tIns="45720" rIns="0" bIns="45720" rtlCol="0">
            <a:normAutofit/>
          </a:bodyPr>
          <a:lstStyle/>
          <a:p>
            <a:pPr lvl="0"/>
            <a:r>
              <a:rPr lang="en-US" dirty="0"/>
              <a:t>Edit Master text styles</a:t>
            </a:r>
          </a:p>
          <a:p>
            <a:pPr lvl="1"/>
            <a:r>
              <a:rPr lang="en-US" dirty="0"/>
              <a:t> Second level</a:t>
            </a:r>
          </a:p>
          <a:p>
            <a:pPr lvl="2"/>
            <a:r>
              <a:rPr lang="en-US" dirty="0"/>
              <a:t> Third level</a:t>
            </a:r>
          </a:p>
          <a:p>
            <a:pPr lvl="3"/>
            <a:r>
              <a:rPr lang="en-US" dirty="0"/>
              <a:t> Fourth level</a:t>
            </a:r>
          </a:p>
          <a:p>
            <a:pPr lvl="4"/>
            <a:r>
              <a:rPr lang="en-US" dirty="0"/>
              <a:t> Fifth level</a:t>
            </a:r>
          </a:p>
        </p:txBody>
      </p:sp>
      <p:sp>
        <p:nvSpPr>
          <p:cNvPr id="4" name="Date Placeholder 3"/>
          <p:cNvSpPr>
            <a:spLocks noGrp="1"/>
          </p:cNvSpPr>
          <p:nvPr>
            <p:ph type="dt" sz="half" idx="2"/>
          </p:nvPr>
        </p:nvSpPr>
        <p:spPr>
          <a:xfrm>
            <a:off x="6097372" y="6516174"/>
            <a:ext cx="1938638" cy="314021"/>
          </a:xfrm>
          <a:prstGeom prst="rect">
            <a:avLst/>
          </a:prstGeom>
        </p:spPr>
        <p:txBody>
          <a:bodyPr vert="horz" lIns="91440" tIns="45720" rIns="91440" bIns="45720" rtlCol="0" anchor="ctr"/>
          <a:lstStyle>
            <a:lvl1pPr algn="r">
              <a:defRPr sz="800">
                <a:solidFill>
                  <a:schemeClr val="bg2">
                    <a:lumMod val="10000"/>
                  </a:schemeClr>
                </a:solidFill>
                <a:latin typeface="Arial" panose="020B0604020202020204" pitchFamily="34" charset="0"/>
                <a:cs typeface="Arial" panose="020B0604020202020204" pitchFamily="34" charset="0"/>
              </a:defRPr>
            </a:lvl1pPr>
          </a:lstStyle>
          <a:p>
            <a:r>
              <a:rPr lang="en-US" dirty="0"/>
              <a:t>September 28, 2022</a:t>
            </a:r>
          </a:p>
        </p:txBody>
      </p:sp>
      <p:sp>
        <p:nvSpPr>
          <p:cNvPr id="5" name="Footer Placeholder 4"/>
          <p:cNvSpPr>
            <a:spLocks noGrp="1"/>
          </p:cNvSpPr>
          <p:nvPr>
            <p:ph type="ftr" sz="quarter" idx="3"/>
          </p:nvPr>
        </p:nvSpPr>
        <p:spPr>
          <a:xfrm>
            <a:off x="254089" y="6516175"/>
            <a:ext cx="4966493" cy="314020"/>
          </a:xfrm>
          <a:prstGeom prst="rect">
            <a:avLst/>
          </a:prstGeom>
        </p:spPr>
        <p:txBody>
          <a:bodyPr vert="horz" lIns="91440" tIns="45720" rIns="91440" bIns="45720" rtlCol="0" anchor="ctr"/>
          <a:lstStyle>
            <a:lvl1pPr algn="l">
              <a:defRPr sz="800" cap="all" baseline="0">
                <a:solidFill>
                  <a:schemeClr val="bg2">
                    <a:lumMod val="10000"/>
                  </a:schemeClr>
                </a:solidFill>
                <a:latin typeface="Arial" panose="020B0604020202020204" pitchFamily="34" charset="0"/>
                <a:cs typeface="Arial" panose="020B0604020202020204" pitchFamily="34" charset="0"/>
              </a:defRPr>
            </a:lvl1pPr>
          </a:lstStyle>
          <a:p>
            <a:r>
              <a:rPr lang="en-US" dirty="0"/>
              <a:t>SSA OIG    UCOWF   CDI Fraud Investigations   </a:t>
            </a:r>
          </a:p>
        </p:txBody>
      </p:sp>
      <p:sp>
        <p:nvSpPr>
          <p:cNvPr id="6" name="Slide Number Placeholder 5"/>
          <p:cNvSpPr>
            <a:spLocks noGrp="1"/>
          </p:cNvSpPr>
          <p:nvPr>
            <p:ph type="sldNum" sz="quarter" idx="4"/>
          </p:nvPr>
        </p:nvSpPr>
        <p:spPr>
          <a:xfrm>
            <a:off x="8332149" y="6516173"/>
            <a:ext cx="563222" cy="314021"/>
          </a:xfrm>
          <a:prstGeom prst="rect">
            <a:avLst/>
          </a:prstGeom>
        </p:spPr>
        <p:txBody>
          <a:bodyPr vert="horz" lIns="91440" tIns="45720" rIns="91440" bIns="45720" rtlCol="0" anchor="ctr"/>
          <a:lstStyle>
            <a:lvl1pPr algn="l">
              <a:defRPr sz="800">
                <a:solidFill>
                  <a:schemeClr val="bg2">
                    <a:lumMod val="10000"/>
                  </a:schemeClr>
                </a:solidFill>
                <a:latin typeface="Arial" panose="020B0604020202020204" pitchFamily="34" charset="0"/>
                <a:cs typeface="Arial" panose="020B0604020202020204" pitchFamily="34" charset="0"/>
              </a:defRPr>
            </a:lvl1pPr>
          </a:lstStyle>
          <a:p>
            <a:pPr algn="r"/>
            <a:fld id="{3A98EE3D-8CD1-4C3F-BD1C-C98C9596463C}" type="slidenum">
              <a:rPr lang="en-US" smtClean="0"/>
              <a:pPr algn="r"/>
              <a:t>‹#›</a:t>
            </a:fld>
            <a:endParaRPr lang="en-US" dirty="0"/>
          </a:p>
        </p:txBody>
      </p:sp>
      <p:sp>
        <p:nvSpPr>
          <p:cNvPr id="8" name="Rectangle 7"/>
          <p:cNvSpPr/>
          <p:nvPr userDrawn="1"/>
        </p:nvSpPr>
        <p:spPr>
          <a:xfrm>
            <a:off x="0" y="6317537"/>
            <a:ext cx="9144000" cy="9751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5" name="Oval 14"/>
          <p:cNvSpPr/>
          <p:nvPr userDrawn="1"/>
        </p:nvSpPr>
        <p:spPr>
          <a:xfrm>
            <a:off x="8158677" y="5503491"/>
            <a:ext cx="736694" cy="735545"/>
          </a:xfrm>
          <a:prstGeom prst="ellipse">
            <a:avLst/>
          </a:prstGeom>
          <a:blipFill dpi="0" rotWithShape="1">
            <a:blip r:embed="rId13">
              <a:alphaModFix amt="31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userDrawn="1"/>
        </p:nvSpPr>
        <p:spPr>
          <a:xfrm>
            <a:off x="0" y="6416844"/>
            <a:ext cx="9144000" cy="129205"/>
          </a:xfrm>
          <a:prstGeom prst="rect">
            <a:avLst/>
          </a:prstGeom>
          <a:solidFill>
            <a:srgbClr val="162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34982234"/>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47" r:id="rId3"/>
    <p:sldLayoutId id="2147483743" r:id="rId4"/>
    <p:sldLayoutId id="2147483738" r:id="rId5"/>
    <p:sldLayoutId id="2147483732" r:id="rId6"/>
    <p:sldLayoutId id="2147483733" r:id="rId7"/>
    <p:sldLayoutId id="2147483734" r:id="rId8"/>
    <p:sldLayoutId id="2147483735" r:id="rId9"/>
    <p:sldLayoutId id="2147483736" r:id="rId10"/>
    <p:sldLayoutId id="2147483737" r:id="rId11"/>
  </p:sldLayoutIdLst>
  <p:hf hdr="0"/>
  <p:txStyles>
    <p:titleStyle>
      <a:lvl1pPr algn="l" defTabSz="914377" rtl="0" eaLnBrk="1" latinLnBrk="0" hangingPunct="1">
        <a:lnSpc>
          <a:spcPct val="90000"/>
        </a:lnSpc>
        <a:spcBef>
          <a:spcPct val="0"/>
        </a:spcBef>
        <a:buNone/>
        <a:defRPr sz="2800" i="0" kern="1200" spc="-51" baseline="0">
          <a:solidFill>
            <a:srgbClr val="162839"/>
          </a:solidFill>
          <a:latin typeface="+mn-lt"/>
          <a:ea typeface="+mj-ea"/>
          <a:cs typeface="Arial" panose="020B0604020202020204" pitchFamily="34" charset="0"/>
        </a:defRPr>
      </a:lvl1pPr>
    </p:titleStyle>
    <p:bodyStyle>
      <a:lvl1pPr marL="91438" indent="-91438" algn="l" defTabSz="914377"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2000" kern="1200">
          <a:solidFill>
            <a:schemeClr val="bg2">
              <a:lumMod val="10000"/>
            </a:schemeClr>
          </a:solidFill>
          <a:latin typeface="Arial" panose="020B0604020202020204" pitchFamily="34" charset="0"/>
          <a:ea typeface="+mn-ea"/>
          <a:cs typeface="Arial" panose="020B0604020202020204" pitchFamily="34" charset="0"/>
        </a:defRPr>
      </a:lvl1pPr>
      <a:lvl2pPr marL="486913" indent="-285750" algn="l" defTabSz="914377" rtl="0" eaLnBrk="1" latinLnBrk="0" hangingPunct="1">
        <a:lnSpc>
          <a:spcPct val="100000"/>
        </a:lnSpc>
        <a:spcBef>
          <a:spcPts val="200"/>
        </a:spcBef>
        <a:spcAft>
          <a:spcPts val="400"/>
        </a:spcAft>
        <a:buClr>
          <a:schemeClr val="tx2"/>
        </a:buClr>
        <a:buFont typeface="Wingdings" panose="05000000000000000000" pitchFamily="2" charset="2"/>
        <a:buChar char="§"/>
        <a:defRPr sz="1800" kern="1200">
          <a:solidFill>
            <a:schemeClr val="bg2">
              <a:lumMod val="10000"/>
            </a:schemeClr>
          </a:solidFill>
          <a:latin typeface="Arial" panose="020B0604020202020204" pitchFamily="34" charset="0"/>
          <a:ea typeface="+mn-ea"/>
          <a:cs typeface="Arial" panose="020B0604020202020204" pitchFamily="34" charset="0"/>
        </a:defRPr>
      </a:lvl2pPr>
      <a:lvl3pPr marL="669789" indent="-285750" algn="l" defTabSz="914377" rtl="0" eaLnBrk="1" latinLnBrk="0" hangingPunct="1">
        <a:lnSpc>
          <a:spcPct val="100000"/>
        </a:lnSpc>
        <a:spcBef>
          <a:spcPts val="200"/>
        </a:spcBef>
        <a:spcAft>
          <a:spcPts val="400"/>
        </a:spcAft>
        <a:buClr>
          <a:schemeClr val="tx2"/>
        </a:buClr>
        <a:buFont typeface="Wingdings" panose="05000000000000000000" pitchFamily="2" charset="2"/>
        <a:buChar char="§"/>
        <a:defRPr sz="1400" kern="1200">
          <a:solidFill>
            <a:schemeClr val="bg2">
              <a:lumMod val="10000"/>
            </a:schemeClr>
          </a:solidFill>
          <a:latin typeface="Arial" panose="020B0604020202020204" pitchFamily="34" charset="0"/>
          <a:ea typeface="+mn-ea"/>
          <a:cs typeface="Arial" panose="020B0604020202020204" pitchFamily="34" charset="0"/>
        </a:defRPr>
      </a:lvl3pPr>
      <a:lvl4pPr marL="852664" indent="-285750" algn="l" defTabSz="914377" rtl="0" eaLnBrk="1" latinLnBrk="0" hangingPunct="1">
        <a:lnSpc>
          <a:spcPct val="100000"/>
        </a:lnSpc>
        <a:spcBef>
          <a:spcPts val="200"/>
        </a:spcBef>
        <a:spcAft>
          <a:spcPts val="400"/>
        </a:spcAft>
        <a:buClr>
          <a:schemeClr val="tx2"/>
        </a:buClr>
        <a:buFont typeface="Wingdings" panose="05000000000000000000" pitchFamily="2" charset="2"/>
        <a:buChar char="§"/>
        <a:defRPr sz="1300" kern="1200">
          <a:solidFill>
            <a:schemeClr val="bg2">
              <a:lumMod val="10000"/>
            </a:schemeClr>
          </a:solidFill>
          <a:latin typeface="Arial" panose="020B0604020202020204" pitchFamily="34" charset="0"/>
          <a:ea typeface="+mn-ea"/>
          <a:cs typeface="Arial" panose="020B0604020202020204" pitchFamily="34" charset="0"/>
        </a:defRPr>
      </a:lvl4pPr>
      <a:lvl5pPr marL="1035540" indent="-285750" algn="l" defTabSz="914377" rtl="0" eaLnBrk="1" latinLnBrk="0" hangingPunct="1">
        <a:lnSpc>
          <a:spcPct val="100000"/>
        </a:lnSpc>
        <a:spcBef>
          <a:spcPts val="200"/>
        </a:spcBef>
        <a:spcAft>
          <a:spcPts val="400"/>
        </a:spcAft>
        <a:buClr>
          <a:schemeClr val="tx2"/>
        </a:buClr>
        <a:buFont typeface="Wingdings" panose="05000000000000000000" pitchFamily="2" charset="2"/>
        <a:buChar char="§"/>
        <a:defRPr sz="1300" kern="1200">
          <a:solidFill>
            <a:schemeClr val="bg2">
              <a:lumMod val="10000"/>
            </a:schemeClr>
          </a:solidFill>
          <a:latin typeface="Arial" panose="020B0604020202020204" pitchFamily="34" charset="0"/>
          <a:ea typeface="+mn-ea"/>
          <a:cs typeface="Arial" panose="020B0604020202020204" pitchFamily="34" charset="0"/>
        </a:defRPr>
      </a:lvl5pPr>
      <a:lvl6pPr marL="1099973" indent="-228594" algn="l" defTabSz="914377"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299968" indent="-228594" algn="l" defTabSz="914377"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499963" indent="-228594" algn="l" defTabSz="914377"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699958" indent="-228594" algn="l" defTabSz="914377"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960" userDrawn="1">
          <p15:clr>
            <a:srgbClr val="F26B43"/>
          </p15:clr>
        </p15:guide>
        <p15:guide id="2" pos="54" userDrawn="1">
          <p15:clr>
            <a:srgbClr val="F26B43"/>
          </p15:clr>
        </p15:guide>
        <p15:guide id="3" orient="horz" pos="4248" userDrawn="1">
          <p15:clr>
            <a:srgbClr val="F26B43"/>
          </p15:clr>
        </p15:guide>
        <p15:guide id="4" pos="5706" userDrawn="1">
          <p15:clr>
            <a:srgbClr val="F26B43"/>
          </p15:clr>
        </p15:guide>
        <p15:guide id="5" orient="horz" pos="72" userDrawn="1">
          <p15:clr>
            <a:srgbClr val="F26B43"/>
          </p15:clr>
        </p15:guide>
        <p15:guide id="6" pos="162" userDrawn="1">
          <p15:clr>
            <a:srgbClr val="F26B43"/>
          </p15:clr>
        </p15:guide>
        <p15:guide id="7" pos="5598" userDrawn="1">
          <p15:clr>
            <a:srgbClr val="F26B43"/>
          </p15:clr>
        </p15:guide>
        <p15:guide id="8" orient="horz" pos="168" userDrawn="1">
          <p15:clr>
            <a:srgbClr val="F26B43"/>
          </p15:clr>
        </p15:guide>
        <p15:guide id="9" orient="horz" pos="816" userDrawn="1">
          <p15:clr>
            <a:srgbClr val="F26B43"/>
          </p15:clr>
        </p15:guide>
        <p15:guide id="10" orient="horz" pos="744"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3.jpg"/><Relationship Id="rId5" Type="http://schemas.openxmlformats.org/officeDocument/2006/relationships/image" Target="../media/image12.jp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png"/><Relationship Id="rId7" Type="http://schemas.openxmlformats.org/officeDocument/2006/relationships/diagramColors" Target="../diagrams/colors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microsoft.com/office/2007/relationships/hdphoto" Target="../media/hdphoto1.wdp"/></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58D7945-2BB2-45E7-A28A-AAEE2E9EFBBF}"/>
              </a:ext>
            </a:extLst>
          </p:cNvPr>
          <p:cNvSpPr txBox="1"/>
          <p:nvPr/>
        </p:nvSpPr>
        <p:spPr>
          <a:xfrm>
            <a:off x="642625" y="4689771"/>
            <a:ext cx="7858747" cy="1131079"/>
          </a:xfrm>
          <a:prstGeom prst="rect">
            <a:avLst/>
          </a:prstGeom>
          <a:noFill/>
        </p:spPr>
        <p:txBody>
          <a:bodyPr wrap="square" rtlCol="0">
            <a:spAutoFit/>
          </a:bodyPr>
          <a:lstStyle/>
          <a:p>
            <a:pPr algn="ctr">
              <a:spcAft>
                <a:spcPts val="300"/>
              </a:spcAft>
            </a:pPr>
            <a:r>
              <a:rPr lang="en-US" sz="1200" b="1" dirty="0">
                <a:solidFill>
                  <a:srgbClr val="162839"/>
                </a:solidFill>
              </a:rPr>
              <a:t>Presenters: </a:t>
            </a:r>
          </a:p>
          <a:p>
            <a:pPr algn="ctr"/>
            <a:r>
              <a:rPr lang="en-US" sz="1200" b="1" dirty="0">
                <a:solidFill>
                  <a:srgbClr val="162839"/>
                </a:solidFill>
              </a:rPr>
              <a:t>Donald Jefferson</a:t>
            </a:r>
          </a:p>
          <a:p>
            <a:pPr algn="ctr">
              <a:spcAft>
                <a:spcPts val="600"/>
              </a:spcAft>
            </a:pPr>
            <a:r>
              <a:rPr lang="en-US" sz="1200" i="1" dirty="0">
                <a:solidFill>
                  <a:srgbClr val="162839"/>
                </a:solidFill>
              </a:rPr>
              <a:t>Acting Assistant Inspector General, Investigations</a:t>
            </a:r>
          </a:p>
          <a:p>
            <a:pPr algn="ctr"/>
            <a:r>
              <a:rPr lang="en-US" sz="1200" b="1" dirty="0">
                <a:solidFill>
                  <a:srgbClr val="162839"/>
                </a:solidFill>
              </a:rPr>
              <a:t>Conor Washington </a:t>
            </a:r>
          </a:p>
          <a:p>
            <a:pPr algn="ctr"/>
            <a:r>
              <a:rPr lang="en-US" sz="1200" i="1" dirty="0">
                <a:solidFill>
                  <a:srgbClr val="162839"/>
                </a:solidFill>
              </a:rPr>
              <a:t>Special Agent in Charge, Cooperative Disability Investigations Division  </a:t>
            </a:r>
          </a:p>
        </p:txBody>
      </p:sp>
      <p:sp>
        <p:nvSpPr>
          <p:cNvPr id="5" name="TextBox 4">
            <a:extLst>
              <a:ext uri="{FF2B5EF4-FFF2-40B4-BE49-F238E27FC236}">
                <a16:creationId xmlns:a16="http://schemas.microsoft.com/office/drawing/2014/main" id="{4C5B8F9C-7D5A-46E3-BC99-224A1837DC52}"/>
              </a:ext>
            </a:extLst>
          </p:cNvPr>
          <p:cNvSpPr txBox="1"/>
          <p:nvPr/>
        </p:nvSpPr>
        <p:spPr>
          <a:xfrm>
            <a:off x="587458" y="1889004"/>
            <a:ext cx="7969079" cy="2862322"/>
          </a:xfrm>
          <a:prstGeom prst="rect">
            <a:avLst/>
          </a:prstGeom>
          <a:noFill/>
        </p:spPr>
        <p:txBody>
          <a:bodyPr wrap="square" rtlCol="0">
            <a:spAutoFit/>
          </a:bodyPr>
          <a:lstStyle/>
          <a:p>
            <a:pPr algn="ctr"/>
            <a:r>
              <a:rPr lang="en-US" sz="1600" dirty="0">
                <a:solidFill>
                  <a:srgbClr val="162839"/>
                </a:solidFill>
              </a:rPr>
              <a:t>Social Security Administration  </a:t>
            </a:r>
          </a:p>
          <a:p>
            <a:pPr algn="ctr"/>
            <a:r>
              <a:rPr lang="en-US" sz="1600" dirty="0">
                <a:solidFill>
                  <a:srgbClr val="162839"/>
                </a:solidFill>
              </a:rPr>
              <a:t>Office of the Inspector General</a:t>
            </a:r>
          </a:p>
          <a:p>
            <a:pPr algn="ctr"/>
            <a:endParaRPr lang="en-US" sz="1600" dirty="0">
              <a:solidFill>
                <a:srgbClr val="162839"/>
              </a:solidFill>
            </a:endParaRPr>
          </a:p>
          <a:p>
            <a:pPr algn="ctr"/>
            <a:r>
              <a:rPr lang="en-US" sz="2000" dirty="0">
                <a:solidFill>
                  <a:srgbClr val="162839"/>
                </a:solidFill>
              </a:rPr>
              <a:t> </a:t>
            </a:r>
            <a:r>
              <a:rPr lang="en-US" sz="3200" b="1" dirty="0">
                <a:solidFill>
                  <a:srgbClr val="D09F41"/>
                </a:solidFill>
              </a:rPr>
              <a:t>NATIONAL ASSOCIATION OF </a:t>
            </a:r>
          </a:p>
          <a:p>
            <a:pPr algn="ctr"/>
            <a:r>
              <a:rPr lang="en-US" sz="3200" b="1" dirty="0">
                <a:solidFill>
                  <a:srgbClr val="D09F41"/>
                </a:solidFill>
              </a:rPr>
              <a:t>DISABILITY EXAMINERS</a:t>
            </a:r>
            <a:endParaRPr lang="en-US" sz="3600" b="1" dirty="0">
              <a:solidFill>
                <a:srgbClr val="D09F41"/>
              </a:solidFill>
            </a:endParaRPr>
          </a:p>
          <a:p>
            <a:pPr algn="ctr"/>
            <a:r>
              <a:rPr lang="en-US" sz="3200" b="1" i="1" dirty="0">
                <a:solidFill>
                  <a:srgbClr val="162839"/>
                </a:solidFill>
              </a:rPr>
              <a:t>Cooperative Disability Investigations</a:t>
            </a:r>
            <a:endParaRPr lang="en-US" sz="1600" b="1" i="1" dirty="0">
              <a:solidFill>
                <a:srgbClr val="162839"/>
              </a:solidFill>
            </a:endParaRPr>
          </a:p>
        </p:txBody>
      </p:sp>
    </p:spTree>
    <p:extLst>
      <p:ext uri="{BB962C8B-B14F-4D97-AF65-F5344CB8AC3E}">
        <p14:creationId xmlns:p14="http://schemas.microsoft.com/office/powerpoint/2010/main" val="3865177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D6411856-805B-4C50-A9ED-E92C425FF1AB}"/>
              </a:ext>
            </a:extLst>
          </p:cNvPr>
          <p:cNvSpPr>
            <a:spLocks noGrp="1"/>
          </p:cNvSpPr>
          <p:nvPr>
            <p:ph type="dt" sz="half" idx="10"/>
          </p:nvPr>
        </p:nvSpPr>
        <p:spPr/>
        <p:txBody>
          <a:bodyPr/>
          <a:lstStyle/>
          <a:p>
            <a:r>
              <a:rPr lang="en-US" dirty="0"/>
              <a:t>August 2, 2022</a:t>
            </a:r>
          </a:p>
        </p:txBody>
      </p:sp>
      <p:sp>
        <p:nvSpPr>
          <p:cNvPr id="6" name="Slide Number Placeholder 5">
            <a:extLst>
              <a:ext uri="{FF2B5EF4-FFF2-40B4-BE49-F238E27FC236}">
                <a16:creationId xmlns:a16="http://schemas.microsoft.com/office/drawing/2014/main" id="{A38CCB53-3C7F-4958-B293-B4EF466A2166}"/>
              </a:ext>
            </a:extLst>
          </p:cNvPr>
          <p:cNvSpPr>
            <a:spLocks noGrp="1"/>
          </p:cNvSpPr>
          <p:nvPr>
            <p:ph type="sldNum" sz="quarter" idx="12"/>
          </p:nvPr>
        </p:nvSpPr>
        <p:spPr/>
        <p:txBody>
          <a:bodyPr/>
          <a:lstStyle/>
          <a:p>
            <a:fld id="{3A98EE3D-8CD1-4C3F-BD1C-C98C9596463C}" type="slidenum">
              <a:rPr lang="en-US" smtClean="0"/>
              <a:pPr/>
              <a:t>10</a:t>
            </a:fld>
            <a:endParaRPr lang="en-US" dirty="0"/>
          </a:p>
        </p:txBody>
      </p:sp>
      <p:sp>
        <p:nvSpPr>
          <p:cNvPr id="7" name="Footer Placeholder 4">
            <a:extLst>
              <a:ext uri="{FF2B5EF4-FFF2-40B4-BE49-F238E27FC236}">
                <a16:creationId xmlns:a16="http://schemas.microsoft.com/office/drawing/2014/main" id="{4E6F9B0F-982C-4064-8A97-1C8BF8E18A7B}"/>
              </a:ext>
            </a:extLst>
          </p:cNvPr>
          <p:cNvSpPr>
            <a:spLocks noGrp="1"/>
          </p:cNvSpPr>
          <p:nvPr>
            <p:ph type="ftr" sz="quarter" idx="11"/>
          </p:nvPr>
        </p:nvSpPr>
        <p:spPr>
          <a:xfrm>
            <a:off x="254089" y="6516175"/>
            <a:ext cx="5547144" cy="314020"/>
          </a:xfrm>
        </p:spPr>
        <p:txBody>
          <a:bodyPr/>
          <a:lstStyle/>
          <a:p>
            <a:r>
              <a:rPr lang="en-US" dirty="0"/>
              <a:t>SSA OIG    NADE   CDI Fraud Investigations   </a:t>
            </a:r>
          </a:p>
        </p:txBody>
      </p:sp>
      <p:sp>
        <p:nvSpPr>
          <p:cNvPr id="8" name="Title 1">
            <a:extLst>
              <a:ext uri="{FF2B5EF4-FFF2-40B4-BE49-F238E27FC236}">
                <a16:creationId xmlns:a16="http://schemas.microsoft.com/office/drawing/2014/main" id="{5A7BB8C9-33C2-4526-8196-F86B998037DB}"/>
              </a:ext>
            </a:extLst>
          </p:cNvPr>
          <p:cNvSpPr txBox="1">
            <a:spLocks/>
          </p:cNvSpPr>
          <p:nvPr/>
        </p:nvSpPr>
        <p:spPr>
          <a:xfrm>
            <a:off x="248630" y="420737"/>
            <a:ext cx="7886700" cy="707094"/>
          </a:xfrm>
          <a:prstGeom prst="rect">
            <a:avLst/>
          </a:prstGeom>
        </p:spPr>
        <p:txBody>
          <a:bodyPr vert="horz" lIns="91440" tIns="45720" rIns="91440" bIns="45720" rtlCol="0" anchor="b">
            <a:noAutofit/>
          </a:bodyPr>
          <a:lstStyle>
            <a:lvl1pPr algn="l" defTabSz="914377" rtl="0" eaLnBrk="1" latinLnBrk="0" hangingPunct="1">
              <a:lnSpc>
                <a:spcPct val="90000"/>
              </a:lnSpc>
              <a:spcBef>
                <a:spcPct val="0"/>
              </a:spcBef>
              <a:buNone/>
              <a:defRPr sz="2800" b="0" i="0" kern="1200" spc="-51" baseline="0">
                <a:solidFill>
                  <a:srgbClr val="162839"/>
                </a:solidFill>
                <a:effectLst/>
                <a:latin typeface="+mn-lt"/>
                <a:ea typeface="+mj-ea"/>
                <a:cs typeface="Arial" panose="020B0604020202020204" pitchFamily="34" charset="0"/>
              </a:defRPr>
            </a:lvl1pPr>
          </a:lstStyle>
          <a:p>
            <a:r>
              <a:rPr lang="en-US" sz="4000" dirty="0"/>
              <a:t>Case #1: Iowa Woman</a:t>
            </a:r>
          </a:p>
        </p:txBody>
      </p:sp>
      <p:sp>
        <p:nvSpPr>
          <p:cNvPr id="9" name="Content Placeholder 2">
            <a:extLst>
              <a:ext uri="{FF2B5EF4-FFF2-40B4-BE49-F238E27FC236}">
                <a16:creationId xmlns:a16="http://schemas.microsoft.com/office/drawing/2014/main" id="{DABDB1B4-F1A1-4D62-8D76-A08477F6B8C5}"/>
              </a:ext>
            </a:extLst>
          </p:cNvPr>
          <p:cNvSpPr>
            <a:spLocks noGrp="1"/>
          </p:cNvSpPr>
          <p:nvPr>
            <p:ph idx="1"/>
          </p:nvPr>
        </p:nvSpPr>
        <p:spPr>
          <a:xfrm>
            <a:off x="248630" y="1026231"/>
            <a:ext cx="3927585" cy="5143341"/>
          </a:xfrm>
        </p:spPr>
        <p:txBody>
          <a:bodyPr>
            <a:normAutofit/>
          </a:bodyPr>
          <a:lstStyle/>
          <a:p>
            <a:pPr marL="457200" lvl="1" indent="-342900">
              <a:lnSpc>
                <a:spcPct val="100000"/>
              </a:lnSpc>
              <a:spcBef>
                <a:spcPts val="600"/>
              </a:spcBef>
              <a:spcAft>
                <a:spcPts val="600"/>
              </a:spcAft>
            </a:pPr>
            <a:r>
              <a:rPr lang="en-US" sz="2000" dirty="0"/>
              <a:t>40-year-old woman </a:t>
            </a:r>
          </a:p>
          <a:p>
            <a:pPr marL="457200" lvl="1" indent="-342900">
              <a:lnSpc>
                <a:spcPct val="100000"/>
              </a:lnSpc>
              <a:spcBef>
                <a:spcPts val="600"/>
              </a:spcBef>
              <a:spcAft>
                <a:spcPts val="600"/>
              </a:spcAft>
            </a:pPr>
            <a:r>
              <a:rPr lang="en-US" sz="2000" dirty="0"/>
              <a:t>Title XVI and Title II disability applicant</a:t>
            </a:r>
          </a:p>
          <a:p>
            <a:pPr marL="457200" lvl="1" indent="-342900">
              <a:lnSpc>
                <a:spcPct val="100000"/>
              </a:lnSpc>
              <a:spcBef>
                <a:spcPts val="600"/>
              </a:spcBef>
              <a:spcAft>
                <a:spcPts val="600"/>
              </a:spcAft>
            </a:pPr>
            <a:r>
              <a:rPr lang="en-US" sz="2000" dirty="0"/>
              <a:t>Referral from Iowa DDS</a:t>
            </a:r>
          </a:p>
          <a:p>
            <a:pPr marL="457200" lvl="1" indent="-342900">
              <a:lnSpc>
                <a:spcPct val="100000"/>
              </a:lnSpc>
              <a:spcBef>
                <a:spcPts val="600"/>
              </a:spcBef>
              <a:spcAft>
                <a:spcPts val="600"/>
              </a:spcAft>
            </a:pPr>
            <a:r>
              <a:rPr lang="en-US" sz="2000" dirty="0"/>
              <a:t>Alleged inconsistencies between her claimed disability and the medical evidence on record.  </a:t>
            </a:r>
          </a:p>
          <a:p>
            <a:pPr marL="457200" lvl="1" indent="-342900">
              <a:lnSpc>
                <a:spcPct val="100000"/>
              </a:lnSpc>
              <a:spcBef>
                <a:spcPts val="600"/>
              </a:spcBef>
              <a:spcAft>
                <a:spcPts val="600"/>
              </a:spcAft>
            </a:pPr>
            <a:r>
              <a:rPr lang="en-US" sz="2000" dirty="0"/>
              <a:t>Alleged disability from PTSD, anxiety, depression, headaches, traumatic brain injury, fractured ankle, broken arm and complications from being hit by a car</a:t>
            </a:r>
          </a:p>
        </p:txBody>
      </p:sp>
      <p:pic>
        <p:nvPicPr>
          <p:cNvPr id="3" name="Picture 2">
            <a:extLst>
              <a:ext uri="{FF2B5EF4-FFF2-40B4-BE49-F238E27FC236}">
                <a16:creationId xmlns:a16="http://schemas.microsoft.com/office/drawing/2014/main" id="{7B2FEE53-61D0-402B-B97A-CA251621713A}"/>
              </a:ext>
            </a:extLst>
          </p:cNvPr>
          <p:cNvPicPr>
            <a:picLocks noChangeAspect="1"/>
          </p:cNvPicPr>
          <p:nvPr/>
        </p:nvPicPr>
        <p:blipFill>
          <a:blip r:embed="rId3"/>
          <a:stretch>
            <a:fillRect/>
          </a:stretch>
        </p:blipFill>
        <p:spPr>
          <a:xfrm>
            <a:off x="4572000" y="1856095"/>
            <a:ext cx="4071639" cy="2674961"/>
          </a:xfrm>
          <a:prstGeom prst="rect">
            <a:avLst/>
          </a:prstGeom>
          <a:ln>
            <a:solidFill>
              <a:schemeClr val="accent1"/>
            </a:solidFill>
          </a:ln>
        </p:spPr>
      </p:pic>
    </p:spTree>
    <p:extLst>
      <p:ext uri="{BB962C8B-B14F-4D97-AF65-F5344CB8AC3E}">
        <p14:creationId xmlns:p14="http://schemas.microsoft.com/office/powerpoint/2010/main" val="30693528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BF7ECF-3026-4C42-B965-8FCB722154BC}"/>
              </a:ext>
            </a:extLst>
          </p:cNvPr>
          <p:cNvSpPr>
            <a:spLocks noGrp="1"/>
          </p:cNvSpPr>
          <p:nvPr>
            <p:ph type="title"/>
          </p:nvPr>
        </p:nvSpPr>
        <p:spPr>
          <a:xfrm>
            <a:off x="199239" y="314930"/>
            <a:ext cx="8414521" cy="772882"/>
          </a:xfrm>
        </p:spPr>
        <p:txBody>
          <a:bodyPr/>
          <a:lstStyle/>
          <a:p>
            <a:r>
              <a:rPr lang="en-US" sz="4000" dirty="0"/>
              <a:t>Functional Report</a:t>
            </a:r>
          </a:p>
        </p:txBody>
      </p:sp>
      <p:sp>
        <p:nvSpPr>
          <p:cNvPr id="3" name="Content Placeholder 2">
            <a:extLst>
              <a:ext uri="{FF2B5EF4-FFF2-40B4-BE49-F238E27FC236}">
                <a16:creationId xmlns:a16="http://schemas.microsoft.com/office/drawing/2014/main" id="{FB643A5F-16B8-4BF2-B39C-11EF8B30B609}"/>
              </a:ext>
            </a:extLst>
          </p:cNvPr>
          <p:cNvSpPr>
            <a:spLocks noGrp="1"/>
          </p:cNvSpPr>
          <p:nvPr>
            <p:ph idx="1"/>
          </p:nvPr>
        </p:nvSpPr>
        <p:spPr>
          <a:xfrm>
            <a:off x="254089" y="1153682"/>
            <a:ext cx="7901769" cy="3650330"/>
          </a:xfrm>
        </p:spPr>
        <p:txBody>
          <a:bodyPr>
            <a:normAutofit/>
          </a:bodyPr>
          <a:lstStyle/>
          <a:p>
            <a:pPr marL="457200" lvl="1" indent="-342900">
              <a:lnSpc>
                <a:spcPct val="100000"/>
              </a:lnSpc>
              <a:spcAft>
                <a:spcPts val="1200"/>
              </a:spcAft>
            </a:pPr>
            <a:r>
              <a:rPr lang="en-US" sz="2000" dirty="0"/>
              <a:t>Functional information on record stated that she required assistance and reminders for daily functions.  </a:t>
            </a:r>
          </a:p>
          <a:p>
            <a:pPr marL="457200" lvl="1" indent="-342900">
              <a:lnSpc>
                <a:spcPct val="100000"/>
              </a:lnSpc>
              <a:spcAft>
                <a:spcPts val="1200"/>
              </a:spcAft>
            </a:pPr>
            <a:r>
              <a:rPr lang="en-US" sz="2000" dirty="0"/>
              <a:t>She reported inability to remember to eat, cook or take medications without assistance; unable to leave the house alone.</a:t>
            </a:r>
          </a:p>
          <a:p>
            <a:pPr marL="457200" lvl="1" indent="-342900">
              <a:lnSpc>
                <a:spcPct val="100000"/>
              </a:lnSpc>
              <a:spcAft>
                <a:spcPts val="1200"/>
              </a:spcAft>
            </a:pPr>
            <a:r>
              <a:rPr lang="en-US" sz="2000" dirty="0"/>
              <a:t>Degree of cognitive limitations alleged not supported in the context of normal brain imaging. </a:t>
            </a:r>
          </a:p>
          <a:p>
            <a:pPr marL="457200" lvl="1" indent="-342900">
              <a:lnSpc>
                <a:spcPct val="100000"/>
              </a:lnSpc>
              <a:spcAft>
                <a:spcPts val="1200"/>
              </a:spcAft>
            </a:pPr>
            <a:r>
              <a:rPr lang="en-US" sz="2000" dirty="0"/>
              <a:t>Additionally, presented herself to SSA as not married, however, record indicates that she was. Relevant SSI issue for determining technical eligibility. </a:t>
            </a:r>
          </a:p>
          <a:p>
            <a:endParaRPr lang="en-US" dirty="0"/>
          </a:p>
        </p:txBody>
      </p:sp>
      <p:sp>
        <p:nvSpPr>
          <p:cNvPr id="4" name="Date Placeholder 3">
            <a:extLst>
              <a:ext uri="{FF2B5EF4-FFF2-40B4-BE49-F238E27FC236}">
                <a16:creationId xmlns:a16="http://schemas.microsoft.com/office/drawing/2014/main" id="{F071D236-2368-419C-B2CC-09B233E9A0A0}"/>
              </a:ext>
            </a:extLst>
          </p:cNvPr>
          <p:cNvSpPr>
            <a:spLocks noGrp="1"/>
          </p:cNvSpPr>
          <p:nvPr>
            <p:ph type="dt" sz="half" idx="10"/>
          </p:nvPr>
        </p:nvSpPr>
        <p:spPr/>
        <p:txBody>
          <a:bodyPr/>
          <a:lstStyle/>
          <a:p>
            <a:r>
              <a:rPr lang="en-US" dirty="0"/>
              <a:t>August 2, 2022</a:t>
            </a:r>
          </a:p>
        </p:txBody>
      </p:sp>
      <p:sp>
        <p:nvSpPr>
          <p:cNvPr id="6" name="Slide Number Placeholder 5">
            <a:extLst>
              <a:ext uri="{FF2B5EF4-FFF2-40B4-BE49-F238E27FC236}">
                <a16:creationId xmlns:a16="http://schemas.microsoft.com/office/drawing/2014/main" id="{9A88F9E3-3520-49E1-8A09-25B7FF6C87BE}"/>
              </a:ext>
            </a:extLst>
          </p:cNvPr>
          <p:cNvSpPr>
            <a:spLocks noGrp="1"/>
          </p:cNvSpPr>
          <p:nvPr>
            <p:ph type="sldNum" sz="quarter" idx="12"/>
          </p:nvPr>
        </p:nvSpPr>
        <p:spPr/>
        <p:txBody>
          <a:bodyPr/>
          <a:lstStyle/>
          <a:p>
            <a:fld id="{3A98EE3D-8CD1-4C3F-BD1C-C98C9596463C}" type="slidenum">
              <a:rPr lang="en-US" smtClean="0"/>
              <a:pPr/>
              <a:t>11</a:t>
            </a:fld>
            <a:endParaRPr lang="en-US" dirty="0"/>
          </a:p>
        </p:txBody>
      </p:sp>
      <p:sp>
        <p:nvSpPr>
          <p:cNvPr id="8" name="Footer Placeholder 4">
            <a:extLst>
              <a:ext uri="{FF2B5EF4-FFF2-40B4-BE49-F238E27FC236}">
                <a16:creationId xmlns:a16="http://schemas.microsoft.com/office/drawing/2014/main" id="{8DA27C8A-948E-4575-BFB8-56246BB7C0AE}"/>
              </a:ext>
            </a:extLst>
          </p:cNvPr>
          <p:cNvSpPr>
            <a:spLocks noGrp="1"/>
          </p:cNvSpPr>
          <p:nvPr>
            <p:ph type="ftr" sz="quarter" idx="11"/>
          </p:nvPr>
        </p:nvSpPr>
        <p:spPr>
          <a:xfrm>
            <a:off x="254089" y="6516175"/>
            <a:ext cx="5547144" cy="314020"/>
          </a:xfrm>
        </p:spPr>
        <p:txBody>
          <a:bodyPr/>
          <a:lstStyle/>
          <a:p>
            <a:r>
              <a:rPr lang="en-US" dirty="0"/>
              <a:t>SSA OIG    NADE   CDI Fraud Investigations   </a:t>
            </a:r>
          </a:p>
        </p:txBody>
      </p:sp>
    </p:spTree>
    <p:extLst>
      <p:ext uri="{BB962C8B-B14F-4D97-AF65-F5344CB8AC3E}">
        <p14:creationId xmlns:p14="http://schemas.microsoft.com/office/powerpoint/2010/main" val="21728474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1AA946-43E0-40B5-B762-7F51ED9065DB}"/>
              </a:ext>
            </a:extLst>
          </p:cNvPr>
          <p:cNvSpPr>
            <a:spLocks noGrp="1"/>
          </p:cNvSpPr>
          <p:nvPr>
            <p:ph type="title"/>
          </p:nvPr>
        </p:nvSpPr>
        <p:spPr>
          <a:xfrm>
            <a:off x="257176" y="347698"/>
            <a:ext cx="8414521" cy="772882"/>
          </a:xfrm>
        </p:spPr>
        <p:txBody>
          <a:bodyPr/>
          <a:lstStyle/>
          <a:p>
            <a:r>
              <a:rPr lang="en-US" sz="4000" dirty="0"/>
              <a:t>Evidence: Social Media</a:t>
            </a:r>
          </a:p>
        </p:txBody>
      </p:sp>
      <p:sp>
        <p:nvSpPr>
          <p:cNvPr id="4" name="Date Placeholder 3">
            <a:extLst>
              <a:ext uri="{FF2B5EF4-FFF2-40B4-BE49-F238E27FC236}">
                <a16:creationId xmlns:a16="http://schemas.microsoft.com/office/drawing/2014/main" id="{8D55E79D-A389-4E69-B114-48BEC1B7CE0C}"/>
              </a:ext>
            </a:extLst>
          </p:cNvPr>
          <p:cNvSpPr>
            <a:spLocks noGrp="1"/>
          </p:cNvSpPr>
          <p:nvPr>
            <p:ph type="dt" sz="half" idx="10"/>
          </p:nvPr>
        </p:nvSpPr>
        <p:spPr/>
        <p:txBody>
          <a:bodyPr/>
          <a:lstStyle/>
          <a:p>
            <a:r>
              <a:rPr lang="en-US" dirty="0"/>
              <a:t>August 2, 2022</a:t>
            </a:r>
          </a:p>
        </p:txBody>
      </p:sp>
      <p:sp>
        <p:nvSpPr>
          <p:cNvPr id="6" name="Slide Number Placeholder 5">
            <a:extLst>
              <a:ext uri="{FF2B5EF4-FFF2-40B4-BE49-F238E27FC236}">
                <a16:creationId xmlns:a16="http://schemas.microsoft.com/office/drawing/2014/main" id="{1B5259C1-4DBB-4A32-A7D3-6590BC2ADBDF}"/>
              </a:ext>
            </a:extLst>
          </p:cNvPr>
          <p:cNvSpPr>
            <a:spLocks noGrp="1"/>
          </p:cNvSpPr>
          <p:nvPr>
            <p:ph type="sldNum" sz="quarter" idx="12"/>
          </p:nvPr>
        </p:nvSpPr>
        <p:spPr/>
        <p:txBody>
          <a:bodyPr/>
          <a:lstStyle/>
          <a:p>
            <a:fld id="{3A98EE3D-8CD1-4C3F-BD1C-C98C9596463C}" type="slidenum">
              <a:rPr lang="en-US" smtClean="0"/>
              <a:pPr/>
              <a:t>12</a:t>
            </a:fld>
            <a:endParaRPr lang="en-US" dirty="0"/>
          </a:p>
        </p:txBody>
      </p:sp>
      <p:sp>
        <p:nvSpPr>
          <p:cNvPr id="7" name="Footer Placeholder 4">
            <a:extLst>
              <a:ext uri="{FF2B5EF4-FFF2-40B4-BE49-F238E27FC236}">
                <a16:creationId xmlns:a16="http://schemas.microsoft.com/office/drawing/2014/main" id="{3F75A706-C371-4A8F-92D4-73830597136A}"/>
              </a:ext>
            </a:extLst>
          </p:cNvPr>
          <p:cNvSpPr>
            <a:spLocks noGrp="1"/>
          </p:cNvSpPr>
          <p:nvPr>
            <p:ph type="ftr" sz="quarter" idx="11"/>
          </p:nvPr>
        </p:nvSpPr>
        <p:spPr>
          <a:xfrm>
            <a:off x="254089" y="6516175"/>
            <a:ext cx="5547144" cy="314020"/>
          </a:xfrm>
        </p:spPr>
        <p:txBody>
          <a:bodyPr/>
          <a:lstStyle/>
          <a:p>
            <a:r>
              <a:rPr lang="en-US" dirty="0"/>
              <a:t>SSA OIG    NADE   CDI Fraud Investigations   </a:t>
            </a:r>
          </a:p>
        </p:txBody>
      </p:sp>
      <p:sp>
        <p:nvSpPr>
          <p:cNvPr id="11" name="Rectangle 10">
            <a:extLst>
              <a:ext uri="{FF2B5EF4-FFF2-40B4-BE49-F238E27FC236}">
                <a16:creationId xmlns:a16="http://schemas.microsoft.com/office/drawing/2014/main" id="{EA6CD811-1823-4472-8ED8-C4A1B86B834F}"/>
              </a:ext>
            </a:extLst>
          </p:cNvPr>
          <p:cNvSpPr/>
          <p:nvPr/>
        </p:nvSpPr>
        <p:spPr>
          <a:xfrm>
            <a:off x="233089" y="1206843"/>
            <a:ext cx="3231534" cy="2215991"/>
          </a:xfrm>
          <a:prstGeom prst="rect">
            <a:avLst/>
          </a:prstGeom>
          <a:solidFill>
            <a:schemeClr val="bg1"/>
          </a:solidFill>
          <a:ln>
            <a:solidFill>
              <a:schemeClr val="accent1"/>
            </a:solidFill>
          </a:ln>
        </p:spPr>
        <p:txBody>
          <a:bodyPr wrap="square">
            <a:spAutoFit/>
          </a:bodyPr>
          <a:lstStyle/>
          <a:p>
            <a:pPr marL="0" marR="0" lvl="0" indent="0" algn="l" defTabSz="914400" rtl="0" eaLnBrk="0" fontAlgn="base" latinLnBrk="0" hangingPunct="0">
              <a:lnSpc>
                <a:spcPct val="100000"/>
              </a:lnSpc>
              <a:spcBef>
                <a:spcPts val="1200"/>
              </a:spcBef>
              <a:spcAft>
                <a:spcPts val="600"/>
              </a:spcAft>
              <a:buClrTx/>
              <a:buSzTx/>
              <a:buFontTx/>
              <a:buNone/>
              <a:tabLst/>
              <a:defRPr/>
            </a:pPr>
            <a:r>
              <a:rPr kumimoji="0" lang="en-US" sz="1600" b="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“Me telling them I’m married is like telling them to not give me anything. I’m not with him. It’s just a piece of paper. We are not financially responsible for each other. I raise my son by my own damn self.” </a:t>
            </a:r>
          </a:p>
          <a:p>
            <a:pPr marL="0" marR="0" lvl="0" indent="0" algn="l" defTabSz="914400" rtl="0" eaLnBrk="0" fontAlgn="base" latinLnBrk="0" hangingPunct="0">
              <a:lnSpc>
                <a:spcPct val="100000"/>
              </a:lnSpc>
              <a:spcBef>
                <a:spcPts val="600"/>
              </a:spcBef>
              <a:spcAft>
                <a:spcPts val="600"/>
              </a:spcAft>
              <a:buClrTx/>
              <a:buSzTx/>
              <a:buFontTx/>
              <a:buNone/>
              <a:tabLst/>
              <a:defRPr/>
            </a:pPr>
            <a:r>
              <a:rPr kumimoji="0" lang="en-US" sz="1600" b="0" i="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lang="en-US" sz="1600" b="1" i="1" dirty="0">
                <a:solidFill>
                  <a:srgbClr val="000000"/>
                </a:solidFill>
                <a:latin typeface="Arial" panose="020B0604020202020204" pitchFamily="34" charset="0"/>
                <a:cs typeface="Arial" panose="020B0604020202020204" pitchFamily="34" charset="0"/>
              </a:rPr>
              <a:t>Subject </a:t>
            </a:r>
            <a:r>
              <a:rPr kumimoji="0" lang="en-US" sz="1600" b="1" i="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during CDI interview</a:t>
            </a:r>
          </a:p>
        </p:txBody>
      </p:sp>
      <p:sp>
        <p:nvSpPr>
          <p:cNvPr id="12" name="Rectangle 11">
            <a:extLst>
              <a:ext uri="{FF2B5EF4-FFF2-40B4-BE49-F238E27FC236}">
                <a16:creationId xmlns:a16="http://schemas.microsoft.com/office/drawing/2014/main" id="{DD050A84-0594-4991-90CD-66DB19D4D0D4}"/>
              </a:ext>
            </a:extLst>
          </p:cNvPr>
          <p:cNvSpPr/>
          <p:nvPr/>
        </p:nvSpPr>
        <p:spPr>
          <a:xfrm>
            <a:off x="233089" y="3431666"/>
            <a:ext cx="3231534" cy="984885"/>
          </a:xfrm>
          <a:prstGeom prst="rect">
            <a:avLst/>
          </a:prstGeom>
          <a:solidFill>
            <a:schemeClr val="bg1"/>
          </a:solidFill>
          <a:ln>
            <a:solidFill>
              <a:schemeClr val="accent1"/>
            </a:solidFill>
          </a:ln>
        </p:spPr>
        <p:txBody>
          <a:bodyPr wrap="square">
            <a:spAutoFit/>
          </a:bodyPr>
          <a:lstStyle/>
          <a:p>
            <a:pPr marL="0" marR="0" lvl="0" indent="0" algn="l" defTabSz="914400" rtl="0" eaLnBrk="0" fontAlgn="base" latinLnBrk="0" hangingPunct="0">
              <a:lnSpc>
                <a:spcPct val="100000"/>
              </a:lnSpc>
              <a:spcBef>
                <a:spcPts val="600"/>
              </a:spcBef>
              <a:spcAft>
                <a:spcPts val="60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“I can’t go anywhere. I have not been anywhere this year.” </a:t>
            </a:r>
          </a:p>
          <a:p>
            <a:pPr marL="0" marR="0" lvl="0" indent="0" algn="l" defTabSz="914400" rtl="0" eaLnBrk="0" fontAlgn="base" latinLnBrk="0" hangingPunct="0">
              <a:lnSpc>
                <a:spcPct val="100000"/>
              </a:lnSpc>
              <a:spcBef>
                <a:spcPts val="600"/>
              </a:spcBef>
              <a:spcAft>
                <a:spcPts val="60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Subject</a:t>
            </a:r>
            <a:r>
              <a:rPr kumimoji="0" lang="en-US" sz="1600" b="1" i="0" u="none" strike="noStrike" kern="1200" cap="none" spc="0" normalizeH="0" noProof="0" dirty="0">
                <a:ln>
                  <a:noFill/>
                </a:ln>
                <a:solidFill>
                  <a:srgbClr val="000000"/>
                </a:solidFill>
                <a:effectLst/>
                <a:uLnTx/>
                <a:uFillTx/>
                <a:latin typeface="Arial" panose="020B0604020202020204" pitchFamily="34" charset="0"/>
                <a:cs typeface="Arial" panose="020B0604020202020204" pitchFamily="34" charset="0"/>
              </a:rPr>
              <a:t> </a:t>
            </a:r>
            <a:r>
              <a:rPr kumimoji="0" lang="en-US" sz="1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during CDI interview</a:t>
            </a:r>
            <a:r>
              <a:rPr kumimoji="0" 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a:t>
            </a:r>
          </a:p>
        </p:txBody>
      </p:sp>
      <p:sp>
        <p:nvSpPr>
          <p:cNvPr id="3" name="TextBox 2">
            <a:extLst>
              <a:ext uri="{FF2B5EF4-FFF2-40B4-BE49-F238E27FC236}">
                <a16:creationId xmlns:a16="http://schemas.microsoft.com/office/drawing/2014/main" id="{2EE81F9F-22B0-400C-95DD-6C65C7A16292}"/>
              </a:ext>
            </a:extLst>
          </p:cNvPr>
          <p:cNvSpPr txBox="1"/>
          <p:nvPr/>
        </p:nvSpPr>
        <p:spPr>
          <a:xfrm>
            <a:off x="3768815" y="1162898"/>
            <a:ext cx="4902882" cy="1631216"/>
          </a:xfrm>
          <a:prstGeom prst="rect">
            <a:avLst/>
          </a:prstGeom>
          <a:noFill/>
        </p:spPr>
        <p:txBody>
          <a:bodyPr wrap="square" rtlCol="0">
            <a:spAutoFit/>
          </a:bodyPr>
          <a:lstStyle/>
          <a:p>
            <a:pPr marL="228600" indent="-228600">
              <a:buFont typeface="Wingdings" panose="05000000000000000000" pitchFamily="2" charset="2"/>
              <a:buChar char="§"/>
            </a:pPr>
            <a:r>
              <a:rPr lang="en-US" sz="2000" dirty="0">
                <a:solidFill>
                  <a:srgbClr val="000324"/>
                </a:solidFill>
                <a:latin typeface="Arial" panose="020B0604020202020204" pitchFamily="34" charset="0"/>
                <a:cs typeface="Arial" panose="020B0604020202020204" pitchFamily="34" charset="0"/>
              </a:rPr>
              <a:t>In social media posts, Subject refers to “him” as her “husband.” </a:t>
            </a:r>
          </a:p>
          <a:p>
            <a:pPr marL="228600" indent="-228600">
              <a:buFont typeface="Wingdings" panose="05000000000000000000" pitchFamily="2" charset="2"/>
              <a:buChar char="§"/>
            </a:pPr>
            <a:r>
              <a:rPr lang="en-US" sz="2000" dirty="0">
                <a:solidFill>
                  <a:srgbClr val="000324"/>
                </a:solidFill>
                <a:latin typeface="Arial" panose="020B0604020202020204" pitchFamily="34" charset="0"/>
                <a:cs typeface="Arial" panose="020B0604020202020204" pitchFamily="34" charset="0"/>
              </a:rPr>
              <a:t>She took multiple trips with him in 2016, and, in January 2017, they went to Las Vegas and Venice Beach, CA.</a:t>
            </a:r>
          </a:p>
        </p:txBody>
      </p:sp>
      <p:pic>
        <p:nvPicPr>
          <p:cNvPr id="14" name="Picture 13">
            <a:extLst>
              <a:ext uri="{FF2B5EF4-FFF2-40B4-BE49-F238E27FC236}">
                <a16:creationId xmlns:a16="http://schemas.microsoft.com/office/drawing/2014/main" id="{A88DC22E-C822-4A8F-A4F8-21493E22AF90}"/>
              </a:ext>
            </a:extLst>
          </p:cNvPr>
          <p:cNvPicPr>
            <a:picLocks noChangeAspect="1"/>
          </p:cNvPicPr>
          <p:nvPr/>
        </p:nvPicPr>
        <p:blipFill>
          <a:blip r:embed="rId3"/>
          <a:stretch>
            <a:fillRect/>
          </a:stretch>
        </p:blipFill>
        <p:spPr>
          <a:xfrm>
            <a:off x="3464623" y="2880377"/>
            <a:ext cx="2867238" cy="2570823"/>
          </a:xfrm>
          <a:prstGeom prst="rect">
            <a:avLst/>
          </a:prstGeom>
        </p:spPr>
      </p:pic>
      <p:pic>
        <p:nvPicPr>
          <p:cNvPr id="15" name="Picture 14">
            <a:extLst>
              <a:ext uri="{FF2B5EF4-FFF2-40B4-BE49-F238E27FC236}">
                <a16:creationId xmlns:a16="http://schemas.microsoft.com/office/drawing/2014/main" id="{B6F05763-2EB4-4CBC-8C5C-1497F748CE13}"/>
              </a:ext>
            </a:extLst>
          </p:cNvPr>
          <p:cNvPicPr>
            <a:picLocks noChangeAspect="1"/>
          </p:cNvPicPr>
          <p:nvPr/>
        </p:nvPicPr>
        <p:blipFill>
          <a:blip r:embed="rId4"/>
          <a:stretch>
            <a:fillRect/>
          </a:stretch>
        </p:blipFill>
        <p:spPr>
          <a:xfrm>
            <a:off x="5770644" y="3694346"/>
            <a:ext cx="2265366" cy="2257835"/>
          </a:xfrm>
          <a:prstGeom prst="rect">
            <a:avLst/>
          </a:prstGeom>
        </p:spPr>
      </p:pic>
      <p:pic>
        <p:nvPicPr>
          <p:cNvPr id="13" name="Picture 12" descr="A picture containing building, outdoor, sky, street&#10;&#10;Description automatically generated">
            <a:extLst>
              <a:ext uri="{FF2B5EF4-FFF2-40B4-BE49-F238E27FC236}">
                <a16:creationId xmlns:a16="http://schemas.microsoft.com/office/drawing/2014/main" id="{43E00872-7F5A-478D-82AB-93A781575B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4876" y="4600292"/>
            <a:ext cx="2366177" cy="1351889"/>
          </a:xfrm>
          <a:prstGeom prst="rect">
            <a:avLst/>
          </a:prstGeom>
        </p:spPr>
      </p:pic>
      <p:pic>
        <p:nvPicPr>
          <p:cNvPr id="16" name="Picture 15" descr="A large city landscape&#10;&#10;Description automatically generated with low confidence">
            <a:extLst>
              <a:ext uri="{FF2B5EF4-FFF2-40B4-BE49-F238E27FC236}">
                <a16:creationId xmlns:a16="http://schemas.microsoft.com/office/drawing/2014/main" id="{0CF133F5-9CD8-40FA-A927-379E4F466E0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65589" y="4842378"/>
            <a:ext cx="2225961" cy="1293544"/>
          </a:xfrm>
          <a:prstGeom prst="rect">
            <a:avLst/>
          </a:prstGeom>
        </p:spPr>
      </p:pic>
    </p:spTree>
    <p:extLst>
      <p:ext uri="{BB962C8B-B14F-4D97-AF65-F5344CB8AC3E}">
        <p14:creationId xmlns:p14="http://schemas.microsoft.com/office/powerpoint/2010/main" val="3214301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A0A045-8961-4E37-A81E-255973268119}"/>
              </a:ext>
            </a:extLst>
          </p:cNvPr>
          <p:cNvSpPr>
            <a:spLocks noGrp="1"/>
          </p:cNvSpPr>
          <p:nvPr>
            <p:ph type="title"/>
          </p:nvPr>
        </p:nvSpPr>
        <p:spPr>
          <a:xfrm>
            <a:off x="293119" y="361527"/>
            <a:ext cx="8414521" cy="772882"/>
          </a:xfrm>
        </p:spPr>
        <p:txBody>
          <a:bodyPr/>
          <a:lstStyle/>
          <a:p>
            <a:r>
              <a:rPr lang="en-US" sz="4000" dirty="0"/>
              <a:t>Evidence: Surveillance</a:t>
            </a:r>
          </a:p>
        </p:txBody>
      </p:sp>
      <p:sp>
        <p:nvSpPr>
          <p:cNvPr id="4" name="Date Placeholder 3">
            <a:extLst>
              <a:ext uri="{FF2B5EF4-FFF2-40B4-BE49-F238E27FC236}">
                <a16:creationId xmlns:a16="http://schemas.microsoft.com/office/drawing/2014/main" id="{B4FE3E5D-5B26-4101-932B-4BC586083F7B}"/>
              </a:ext>
            </a:extLst>
          </p:cNvPr>
          <p:cNvSpPr>
            <a:spLocks noGrp="1"/>
          </p:cNvSpPr>
          <p:nvPr>
            <p:ph type="dt" sz="half" idx="10"/>
          </p:nvPr>
        </p:nvSpPr>
        <p:spPr/>
        <p:txBody>
          <a:bodyPr/>
          <a:lstStyle/>
          <a:p>
            <a:r>
              <a:rPr lang="en-US" dirty="0"/>
              <a:t>August 2, 2022</a:t>
            </a:r>
          </a:p>
        </p:txBody>
      </p:sp>
      <p:sp>
        <p:nvSpPr>
          <p:cNvPr id="6" name="Slide Number Placeholder 5">
            <a:extLst>
              <a:ext uri="{FF2B5EF4-FFF2-40B4-BE49-F238E27FC236}">
                <a16:creationId xmlns:a16="http://schemas.microsoft.com/office/drawing/2014/main" id="{3CE26DB0-9CA9-49C5-B5B2-7A77F3C8B74C}"/>
              </a:ext>
            </a:extLst>
          </p:cNvPr>
          <p:cNvSpPr>
            <a:spLocks noGrp="1"/>
          </p:cNvSpPr>
          <p:nvPr>
            <p:ph type="sldNum" sz="quarter" idx="12"/>
          </p:nvPr>
        </p:nvSpPr>
        <p:spPr/>
        <p:txBody>
          <a:bodyPr/>
          <a:lstStyle/>
          <a:p>
            <a:fld id="{3A98EE3D-8CD1-4C3F-BD1C-C98C9596463C}" type="slidenum">
              <a:rPr lang="en-US" smtClean="0"/>
              <a:pPr/>
              <a:t>13</a:t>
            </a:fld>
            <a:endParaRPr lang="en-US" dirty="0"/>
          </a:p>
        </p:txBody>
      </p:sp>
      <p:sp>
        <p:nvSpPr>
          <p:cNvPr id="8" name="Footer Placeholder 4">
            <a:extLst>
              <a:ext uri="{FF2B5EF4-FFF2-40B4-BE49-F238E27FC236}">
                <a16:creationId xmlns:a16="http://schemas.microsoft.com/office/drawing/2014/main" id="{D5056006-FEEF-499F-BD8B-A9B281FFF489}"/>
              </a:ext>
            </a:extLst>
          </p:cNvPr>
          <p:cNvSpPr>
            <a:spLocks noGrp="1"/>
          </p:cNvSpPr>
          <p:nvPr>
            <p:ph type="ftr" sz="quarter" idx="11"/>
          </p:nvPr>
        </p:nvSpPr>
        <p:spPr>
          <a:xfrm>
            <a:off x="254089" y="6516175"/>
            <a:ext cx="5547144" cy="314020"/>
          </a:xfrm>
        </p:spPr>
        <p:txBody>
          <a:bodyPr/>
          <a:lstStyle/>
          <a:p>
            <a:r>
              <a:rPr lang="en-US" dirty="0"/>
              <a:t>SSA OIG    NADE   CDI Fraud Investigations   </a:t>
            </a:r>
          </a:p>
        </p:txBody>
      </p:sp>
      <p:pic>
        <p:nvPicPr>
          <p:cNvPr id="15" name="Picture 14">
            <a:extLst>
              <a:ext uri="{FF2B5EF4-FFF2-40B4-BE49-F238E27FC236}">
                <a16:creationId xmlns:a16="http://schemas.microsoft.com/office/drawing/2014/main" id="{961B2B98-C908-4D3B-A8A5-43C6243EA3F4}"/>
              </a:ext>
            </a:extLst>
          </p:cNvPr>
          <p:cNvPicPr>
            <a:picLocks noChangeAspect="1"/>
          </p:cNvPicPr>
          <p:nvPr/>
        </p:nvPicPr>
        <p:blipFill rotWithShape="1">
          <a:blip r:embed="rId3"/>
          <a:srcRect l="939" t="2370"/>
          <a:stretch/>
        </p:blipFill>
        <p:spPr>
          <a:xfrm>
            <a:off x="4758339" y="3546795"/>
            <a:ext cx="3276096" cy="2235399"/>
          </a:xfrm>
          <a:prstGeom prst="rect">
            <a:avLst/>
          </a:prstGeom>
          <a:ln>
            <a:solidFill>
              <a:schemeClr val="accent1"/>
            </a:solidFill>
          </a:ln>
        </p:spPr>
      </p:pic>
      <p:sp>
        <p:nvSpPr>
          <p:cNvPr id="18" name="Content Placeholder 2">
            <a:extLst>
              <a:ext uri="{FF2B5EF4-FFF2-40B4-BE49-F238E27FC236}">
                <a16:creationId xmlns:a16="http://schemas.microsoft.com/office/drawing/2014/main" id="{899DB90F-B7EC-4FE1-92E8-651290F2485E}"/>
              </a:ext>
            </a:extLst>
          </p:cNvPr>
          <p:cNvSpPr>
            <a:spLocks noGrp="1"/>
          </p:cNvSpPr>
          <p:nvPr>
            <p:ph idx="1"/>
          </p:nvPr>
        </p:nvSpPr>
        <p:spPr>
          <a:xfrm>
            <a:off x="293119" y="1260530"/>
            <a:ext cx="4278879" cy="1111053"/>
          </a:xfrm>
        </p:spPr>
        <p:txBody>
          <a:bodyPr anchor="ctr"/>
          <a:lstStyle/>
          <a:p>
            <a:pPr marL="0" indent="0">
              <a:lnSpc>
                <a:spcPct val="100000"/>
              </a:lnSpc>
              <a:spcAft>
                <a:spcPts val="1200"/>
              </a:spcAft>
              <a:buClrTx/>
              <a:buNone/>
            </a:pPr>
            <a:r>
              <a:rPr lang="en-US" dirty="0"/>
              <a:t>Video surveillance shows Subject shopping and using a debit card</a:t>
            </a:r>
          </a:p>
        </p:txBody>
      </p:sp>
      <p:pic>
        <p:nvPicPr>
          <p:cNvPr id="10" name="Picture 9">
            <a:extLst>
              <a:ext uri="{FF2B5EF4-FFF2-40B4-BE49-F238E27FC236}">
                <a16:creationId xmlns:a16="http://schemas.microsoft.com/office/drawing/2014/main" id="{27495CA1-2AE4-4CCB-BF88-7545E9C76516}"/>
              </a:ext>
            </a:extLst>
          </p:cNvPr>
          <p:cNvPicPr>
            <a:picLocks noChangeAspect="1"/>
          </p:cNvPicPr>
          <p:nvPr/>
        </p:nvPicPr>
        <p:blipFill>
          <a:blip r:embed="rId4"/>
          <a:stretch>
            <a:fillRect/>
          </a:stretch>
        </p:blipFill>
        <p:spPr>
          <a:xfrm>
            <a:off x="536713" y="2941984"/>
            <a:ext cx="3848949" cy="2887888"/>
          </a:xfrm>
          <a:prstGeom prst="rect">
            <a:avLst/>
          </a:prstGeom>
          <a:ln>
            <a:solidFill>
              <a:schemeClr val="accent1"/>
            </a:solidFill>
          </a:ln>
        </p:spPr>
      </p:pic>
      <p:pic>
        <p:nvPicPr>
          <p:cNvPr id="11" name="Picture 10">
            <a:extLst>
              <a:ext uri="{FF2B5EF4-FFF2-40B4-BE49-F238E27FC236}">
                <a16:creationId xmlns:a16="http://schemas.microsoft.com/office/drawing/2014/main" id="{351AE0DA-1A97-4610-B0A3-CFCC3C134AB3}"/>
              </a:ext>
            </a:extLst>
          </p:cNvPr>
          <p:cNvPicPr>
            <a:picLocks noChangeAspect="1"/>
          </p:cNvPicPr>
          <p:nvPr/>
        </p:nvPicPr>
        <p:blipFill>
          <a:blip r:embed="rId5"/>
          <a:stretch>
            <a:fillRect/>
          </a:stretch>
        </p:blipFill>
        <p:spPr>
          <a:xfrm>
            <a:off x="4758339" y="1171036"/>
            <a:ext cx="3147159" cy="2123516"/>
          </a:xfrm>
          <a:prstGeom prst="rect">
            <a:avLst/>
          </a:prstGeom>
          <a:ln>
            <a:solidFill>
              <a:schemeClr val="accent1"/>
            </a:solidFill>
          </a:ln>
        </p:spPr>
      </p:pic>
    </p:spTree>
    <p:extLst>
      <p:ext uri="{BB962C8B-B14F-4D97-AF65-F5344CB8AC3E}">
        <p14:creationId xmlns:p14="http://schemas.microsoft.com/office/powerpoint/2010/main" val="38573152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20BBF9-C709-4C6D-984C-59CF1FD242BD}"/>
              </a:ext>
            </a:extLst>
          </p:cNvPr>
          <p:cNvSpPr>
            <a:spLocks noGrp="1"/>
          </p:cNvSpPr>
          <p:nvPr>
            <p:ph type="title"/>
          </p:nvPr>
        </p:nvSpPr>
        <p:spPr>
          <a:xfrm>
            <a:off x="254089" y="338557"/>
            <a:ext cx="8414521" cy="772882"/>
          </a:xfrm>
        </p:spPr>
        <p:txBody>
          <a:bodyPr/>
          <a:lstStyle/>
          <a:p>
            <a:r>
              <a:rPr lang="en-US" sz="4000" dirty="0"/>
              <a:t>Employment Records</a:t>
            </a:r>
          </a:p>
        </p:txBody>
      </p:sp>
      <p:sp>
        <p:nvSpPr>
          <p:cNvPr id="4" name="Date Placeholder 3">
            <a:extLst>
              <a:ext uri="{FF2B5EF4-FFF2-40B4-BE49-F238E27FC236}">
                <a16:creationId xmlns:a16="http://schemas.microsoft.com/office/drawing/2014/main" id="{45AF8EFF-89BE-49B5-915F-4D3DAB6A8E77}"/>
              </a:ext>
            </a:extLst>
          </p:cNvPr>
          <p:cNvSpPr>
            <a:spLocks noGrp="1"/>
          </p:cNvSpPr>
          <p:nvPr>
            <p:ph type="dt" sz="half" idx="10"/>
          </p:nvPr>
        </p:nvSpPr>
        <p:spPr/>
        <p:txBody>
          <a:bodyPr/>
          <a:lstStyle/>
          <a:p>
            <a:r>
              <a:rPr lang="en-US" dirty="0"/>
              <a:t>August 2, 2022</a:t>
            </a:r>
          </a:p>
        </p:txBody>
      </p:sp>
      <p:sp>
        <p:nvSpPr>
          <p:cNvPr id="6" name="Slide Number Placeholder 5">
            <a:extLst>
              <a:ext uri="{FF2B5EF4-FFF2-40B4-BE49-F238E27FC236}">
                <a16:creationId xmlns:a16="http://schemas.microsoft.com/office/drawing/2014/main" id="{DF884267-C283-4B44-B048-3843AF248444}"/>
              </a:ext>
            </a:extLst>
          </p:cNvPr>
          <p:cNvSpPr>
            <a:spLocks noGrp="1"/>
          </p:cNvSpPr>
          <p:nvPr>
            <p:ph type="sldNum" sz="quarter" idx="12"/>
          </p:nvPr>
        </p:nvSpPr>
        <p:spPr/>
        <p:txBody>
          <a:bodyPr/>
          <a:lstStyle/>
          <a:p>
            <a:fld id="{3A98EE3D-8CD1-4C3F-BD1C-C98C9596463C}" type="slidenum">
              <a:rPr lang="en-US" smtClean="0"/>
              <a:pPr/>
              <a:t>14</a:t>
            </a:fld>
            <a:endParaRPr lang="en-US" dirty="0"/>
          </a:p>
        </p:txBody>
      </p:sp>
      <p:sp>
        <p:nvSpPr>
          <p:cNvPr id="7" name="Footer Placeholder 4">
            <a:extLst>
              <a:ext uri="{FF2B5EF4-FFF2-40B4-BE49-F238E27FC236}">
                <a16:creationId xmlns:a16="http://schemas.microsoft.com/office/drawing/2014/main" id="{D5CCDBAB-0E74-4C5F-9515-AC8DEBBF7B28}"/>
              </a:ext>
            </a:extLst>
          </p:cNvPr>
          <p:cNvSpPr>
            <a:spLocks noGrp="1"/>
          </p:cNvSpPr>
          <p:nvPr>
            <p:ph type="ftr" sz="quarter" idx="11"/>
          </p:nvPr>
        </p:nvSpPr>
        <p:spPr>
          <a:xfrm>
            <a:off x="254089" y="6516175"/>
            <a:ext cx="5547144" cy="314020"/>
          </a:xfrm>
        </p:spPr>
        <p:txBody>
          <a:bodyPr/>
          <a:lstStyle/>
          <a:p>
            <a:r>
              <a:rPr lang="en-US" dirty="0"/>
              <a:t>SSA OIG    NADE   CDI Fraud Investigations   </a:t>
            </a:r>
          </a:p>
        </p:txBody>
      </p:sp>
      <p:sp>
        <p:nvSpPr>
          <p:cNvPr id="9" name="Rectangle 8">
            <a:extLst>
              <a:ext uri="{FF2B5EF4-FFF2-40B4-BE49-F238E27FC236}">
                <a16:creationId xmlns:a16="http://schemas.microsoft.com/office/drawing/2014/main" id="{3C1A8620-E8F9-4E4B-ACD6-035DCFEA1466}"/>
              </a:ext>
            </a:extLst>
          </p:cNvPr>
          <p:cNvSpPr/>
          <p:nvPr/>
        </p:nvSpPr>
        <p:spPr>
          <a:xfrm>
            <a:off x="292805" y="1177047"/>
            <a:ext cx="4739898" cy="3247043"/>
          </a:xfrm>
          <a:prstGeom prst="rect">
            <a:avLst/>
          </a:prstGeom>
          <a:noFill/>
        </p:spPr>
        <p:txBody>
          <a:bodyPr wrap="square">
            <a:spAutoFit/>
          </a:bodyPr>
          <a:lstStyle/>
          <a:p>
            <a:pPr marL="342900" marR="0" lvl="0" indent="-342900" algn="l" defTabSz="914400" rtl="0" eaLnBrk="0" fontAlgn="base" latinLnBrk="0" hangingPunct="0">
              <a:lnSpc>
                <a:spcPct val="100000"/>
              </a:lnSpc>
              <a:spcBef>
                <a:spcPts val="600"/>
              </a:spcBef>
              <a:spcAft>
                <a:spcPts val="120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IG subpoenas issued to obtain employment records. </a:t>
            </a:r>
          </a:p>
          <a:p>
            <a:pPr marL="342900" marR="0" lvl="0" indent="-342900" algn="l" defTabSz="914400" rtl="0" eaLnBrk="0" fontAlgn="base" latinLnBrk="0" hangingPunct="0">
              <a:spcAft>
                <a:spcPts val="60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Work history following her alleged disability onset date included:</a:t>
            </a:r>
          </a:p>
          <a:p>
            <a:pPr marL="800100" lvl="1" indent="-342900" eaLnBrk="0" fontAlgn="base" hangingPunct="0">
              <a:spcAft>
                <a:spcPts val="600"/>
              </a:spcAft>
              <a:buFont typeface="Wingdings" panose="05000000000000000000" pitchFamily="2" charset="2"/>
              <a:buChar char="§"/>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Child Care Provider</a:t>
            </a:r>
          </a:p>
          <a:p>
            <a:pPr marL="800100" lvl="1" indent="-342900" eaLnBrk="0" fontAlgn="base" hangingPunct="0">
              <a:spcAft>
                <a:spcPts val="600"/>
              </a:spcAft>
              <a:buFont typeface="Wingdings" panose="05000000000000000000" pitchFamily="2" charset="2"/>
              <a:buChar char="§"/>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Veteran’s Affairs Coordinator</a:t>
            </a:r>
          </a:p>
          <a:p>
            <a:pPr marL="800100" lvl="1" indent="-342900" eaLnBrk="0" fontAlgn="base" hangingPunct="0">
              <a:spcAft>
                <a:spcPts val="600"/>
              </a:spcAft>
              <a:buFont typeface="Wingdings" panose="05000000000000000000" pitchFamily="2" charset="2"/>
              <a:buChar char="§"/>
              <a:defRPr/>
            </a:pPr>
            <a:r>
              <a:rPr lang="en-US" sz="2000" dirty="0">
                <a:solidFill>
                  <a:srgbClr val="000000"/>
                </a:solidFill>
                <a:latin typeface="Arial" panose="020B0604020202020204" pitchFamily="34" charset="0"/>
                <a:cs typeface="Arial" panose="020B0604020202020204" pitchFamily="34" charset="0"/>
              </a:rPr>
              <a:t>O</a:t>
            </a:r>
            <a:r>
              <a:rPr kumimoji="0" lang="en-US" sz="20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pen-source records: </a:t>
            </a:r>
            <a:r>
              <a:rPr lang="en-US" sz="2000" dirty="0">
                <a:solidFill>
                  <a:srgbClr val="000000"/>
                </a:solidFill>
                <a:latin typeface="Arial" panose="020B0604020202020204" pitchFamily="34" charset="0"/>
                <a:cs typeface="Arial" panose="020B0604020202020204" pitchFamily="34" charset="0"/>
              </a:rPr>
              <a:t>owned and </a:t>
            </a:r>
            <a:r>
              <a:rPr kumimoji="0" lang="en-US" sz="20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operated</a:t>
            </a:r>
            <a:r>
              <a:rPr lang="en-US" sz="2000" dirty="0">
                <a:solidFill>
                  <a:srgbClr val="000000"/>
                </a:solidFill>
                <a:latin typeface="Arial" panose="020B0604020202020204" pitchFamily="34" charset="0"/>
                <a:cs typeface="Arial" panose="020B0604020202020204" pitchFamily="34" charset="0"/>
              </a:rPr>
              <a:t> a hair styling business</a:t>
            </a:r>
            <a:endParaRPr kumimoji="0" lang="en-US" sz="20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94357BE3-89D8-40CA-BA86-CFCEE85817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32703" y="1308263"/>
            <a:ext cx="3638993" cy="2425995"/>
          </a:xfrm>
          <a:prstGeom prst="rect">
            <a:avLst/>
          </a:prstGeom>
          <a:ln>
            <a:solidFill>
              <a:schemeClr val="accent1"/>
            </a:solidFill>
          </a:ln>
        </p:spPr>
      </p:pic>
    </p:spTree>
    <p:extLst>
      <p:ext uri="{BB962C8B-B14F-4D97-AF65-F5344CB8AC3E}">
        <p14:creationId xmlns:p14="http://schemas.microsoft.com/office/powerpoint/2010/main" val="14087352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FC55FA-4371-4D98-B996-53B3404969A8}"/>
              </a:ext>
            </a:extLst>
          </p:cNvPr>
          <p:cNvSpPr>
            <a:spLocks noGrp="1"/>
          </p:cNvSpPr>
          <p:nvPr>
            <p:ph type="title"/>
          </p:nvPr>
        </p:nvSpPr>
        <p:spPr>
          <a:xfrm>
            <a:off x="256252" y="374197"/>
            <a:ext cx="8414521" cy="772882"/>
          </a:xfrm>
        </p:spPr>
        <p:txBody>
          <a:bodyPr/>
          <a:lstStyle/>
          <a:p>
            <a:r>
              <a:rPr lang="en-US" sz="4000" dirty="0"/>
              <a:t>Medical Records</a:t>
            </a:r>
          </a:p>
        </p:txBody>
      </p:sp>
      <p:sp>
        <p:nvSpPr>
          <p:cNvPr id="4" name="Date Placeholder 3">
            <a:extLst>
              <a:ext uri="{FF2B5EF4-FFF2-40B4-BE49-F238E27FC236}">
                <a16:creationId xmlns:a16="http://schemas.microsoft.com/office/drawing/2014/main" id="{76553977-A282-42E4-A255-A6C7998C4084}"/>
              </a:ext>
            </a:extLst>
          </p:cNvPr>
          <p:cNvSpPr>
            <a:spLocks noGrp="1"/>
          </p:cNvSpPr>
          <p:nvPr>
            <p:ph type="dt" sz="half" idx="10"/>
          </p:nvPr>
        </p:nvSpPr>
        <p:spPr/>
        <p:txBody>
          <a:bodyPr/>
          <a:lstStyle/>
          <a:p>
            <a:r>
              <a:rPr lang="en-US" dirty="0"/>
              <a:t>August 2, 2022</a:t>
            </a:r>
          </a:p>
        </p:txBody>
      </p:sp>
      <p:sp>
        <p:nvSpPr>
          <p:cNvPr id="6" name="Slide Number Placeholder 5">
            <a:extLst>
              <a:ext uri="{FF2B5EF4-FFF2-40B4-BE49-F238E27FC236}">
                <a16:creationId xmlns:a16="http://schemas.microsoft.com/office/drawing/2014/main" id="{182CDCA6-D323-4AB8-BEA6-FD0777293091}"/>
              </a:ext>
            </a:extLst>
          </p:cNvPr>
          <p:cNvSpPr>
            <a:spLocks noGrp="1"/>
          </p:cNvSpPr>
          <p:nvPr>
            <p:ph type="sldNum" sz="quarter" idx="12"/>
          </p:nvPr>
        </p:nvSpPr>
        <p:spPr/>
        <p:txBody>
          <a:bodyPr/>
          <a:lstStyle/>
          <a:p>
            <a:fld id="{3A98EE3D-8CD1-4C3F-BD1C-C98C9596463C}" type="slidenum">
              <a:rPr lang="en-US" smtClean="0"/>
              <a:pPr/>
              <a:t>15</a:t>
            </a:fld>
            <a:endParaRPr lang="en-US" dirty="0"/>
          </a:p>
        </p:txBody>
      </p:sp>
      <p:sp>
        <p:nvSpPr>
          <p:cNvPr id="8" name="Footer Placeholder 4">
            <a:extLst>
              <a:ext uri="{FF2B5EF4-FFF2-40B4-BE49-F238E27FC236}">
                <a16:creationId xmlns:a16="http://schemas.microsoft.com/office/drawing/2014/main" id="{E4AF9228-26BB-44C2-B436-5B758789AA5F}"/>
              </a:ext>
            </a:extLst>
          </p:cNvPr>
          <p:cNvSpPr>
            <a:spLocks noGrp="1"/>
          </p:cNvSpPr>
          <p:nvPr>
            <p:ph type="ftr" sz="quarter" idx="11"/>
          </p:nvPr>
        </p:nvSpPr>
        <p:spPr>
          <a:xfrm>
            <a:off x="254089" y="6516175"/>
            <a:ext cx="5547144" cy="314020"/>
          </a:xfrm>
        </p:spPr>
        <p:txBody>
          <a:bodyPr/>
          <a:lstStyle/>
          <a:p>
            <a:r>
              <a:rPr lang="en-US" dirty="0"/>
              <a:t>SSA OIG    NADE   CDI Fraud Investigations   </a:t>
            </a:r>
          </a:p>
        </p:txBody>
      </p:sp>
      <p:sp>
        <p:nvSpPr>
          <p:cNvPr id="11" name="Rectangle 10">
            <a:extLst>
              <a:ext uri="{FF2B5EF4-FFF2-40B4-BE49-F238E27FC236}">
                <a16:creationId xmlns:a16="http://schemas.microsoft.com/office/drawing/2014/main" id="{C26C0FB9-C423-4CB8-9A9E-4F7CAB6D0C0A}"/>
              </a:ext>
            </a:extLst>
          </p:cNvPr>
          <p:cNvSpPr/>
          <p:nvPr/>
        </p:nvSpPr>
        <p:spPr>
          <a:xfrm>
            <a:off x="254089" y="1268638"/>
            <a:ext cx="5029111" cy="3170099"/>
          </a:xfrm>
          <a:prstGeom prst="rect">
            <a:avLst/>
          </a:prstGeom>
          <a:noFill/>
          <a:ln>
            <a:noFill/>
          </a:ln>
        </p:spPr>
        <p:txBody>
          <a:bodyPr wrap="square">
            <a:spAutoFit/>
          </a:bodyPr>
          <a:lstStyle/>
          <a:p>
            <a:pPr marL="342900" marR="0" lvl="0" indent="-342900" algn="l" defTabSz="914400" rtl="0" eaLnBrk="0" fontAlgn="base" latinLnBrk="0" hangingPunct="0">
              <a:lnSpc>
                <a:spcPct val="100000"/>
              </a:lnSpc>
              <a:spcBef>
                <a:spcPts val="1200"/>
              </a:spcBef>
              <a:spcAft>
                <a:spcPts val="120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Claimed Traumatic Brain Injury but no medical evidence to support it</a:t>
            </a:r>
          </a:p>
          <a:p>
            <a:pPr marL="342900" marR="0" lvl="0" indent="-342900" algn="l" defTabSz="914400" rtl="0" eaLnBrk="0" fontAlgn="base" latinLnBrk="0" hangingPunct="0">
              <a:lnSpc>
                <a:spcPct val="100000"/>
              </a:lnSpc>
              <a:spcAft>
                <a:spcPts val="60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Alleged limitations:</a:t>
            </a:r>
          </a:p>
          <a:p>
            <a:pPr marL="800100" lvl="1" indent="-342900" eaLnBrk="0" fontAlgn="base" hangingPunct="0">
              <a:spcAft>
                <a:spcPts val="600"/>
              </a:spcAft>
              <a:buFont typeface="Wingdings" panose="05000000000000000000" pitchFamily="2" charset="2"/>
              <a:buChar char="§"/>
              <a:defRPr/>
            </a:pPr>
            <a:r>
              <a:rPr lang="en-US" sz="2000" dirty="0">
                <a:solidFill>
                  <a:srgbClr val="000000"/>
                </a:solidFill>
                <a:latin typeface="Arial" panose="020B0604020202020204" pitchFamily="34" charset="0"/>
                <a:cs typeface="Arial" panose="020B0604020202020204" pitchFamily="34" charset="0"/>
              </a:rPr>
              <a:t>U</a:t>
            </a:r>
            <a:r>
              <a:rPr kumimoji="0" lang="en-US" sz="20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nable to live unassisted, inconsistent with jobs she held</a:t>
            </a:r>
          </a:p>
          <a:p>
            <a:pPr marL="800100" lvl="1" indent="-342900" eaLnBrk="0" fontAlgn="base" hangingPunct="0">
              <a:spcAft>
                <a:spcPts val="600"/>
              </a:spcAft>
              <a:buFont typeface="Wingdings" panose="05000000000000000000" pitchFamily="2" charset="2"/>
              <a:buChar char="§"/>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Ability to function independently (social media postings of vacations/outings)</a:t>
            </a:r>
            <a:br>
              <a:rPr kumimoji="0" lang="en-US" sz="20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endParaRPr kumimoji="0" lang="en-US" sz="20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8CDDCDE0-B641-48F6-88B1-5005C39ECAFA}"/>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283200" y="1268637"/>
            <a:ext cx="3387573" cy="3435049"/>
          </a:xfrm>
          <a:prstGeom prst="rect">
            <a:avLst/>
          </a:prstGeom>
          <a:ln>
            <a:solidFill>
              <a:schemeClr val="accent1"/>
            </a:solidFill>
          </a:ln>
        </p:spPr>
      </p:pic>
    </p:spTree>
    <p:extLst>
      <p:ext uri="{BB962C8B-B14F-4D97-AF65-F5344CB8AC3E}">
        <p14:creationId xmlns:p14="http://schemas.microsoft.com/office/powerpoint/2010/main" val="20892970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F9CA93-7D1E-464E-B963-785F37983258}"/>
              </a:ext>
            </a:extLst>
          </p:cNvPr>
          <p:cNvSpPr>
            <a:spLocks noGrp="1"/>
          </p:cNvSpPr>
          <p:nvPr>
            <p:ph type="title"/>
          </p:nvPr>
        </p:nvSpPr>
        <p:spPr>
          <a:xfrm>
            <a:off x="254089" y="331863"/>
            <a:ext cx="8414521" cy="772882"/>
          </a:xfrm>
        </p:spPr>
        <p:txBody>
          <a:bodyPr/>
          <a:lstStyle/>
          <a:p>
            <a:r>
              <a:rPr lang="en-US" sz="4000" dirty="0"/>
              <a:t>Witness/Subject Interviews</a:t>
            </a:r>
          </a:p>
        </p:txBody>
      </p:sp>
      <p:sp>
        <p:nvSpPr>
          <p:cNvPr id="4" name="Date Placeholder 3">
            <a:extLst>
              <a:ext uri="{FF2B5EF4-FFF2-40B4-BE49-F238E27FC236}">
                <a16:creationId xmlns:a16="http://schemas.microsoft.com/office/drawing/2014/main" id="{C0C5FB8A-646D-481C-964E-23CF8B78E6A4}"/>
              </a:ext>
            </a:extLst>
          </p:cNvPr>
          <p:cNvSpPr>
            <a:spLocks noGrp="1"/>
          </p:cNvSpPr>
          <p:nvPr>
            <p:ph type="dt" sz="half" idx="10"/>
          </p:nvPr>
        </p:nvSpPr>
        <p:spPr/>
        <p:txBody>
          <a:bodyPr/>
          <a:lstStyle/>
          <a:p>
            <a:r>
              <a:rPr lang="en-US" dirty="0"/>
              <a:t>August 2, 2022</a:t>
            </a:r>
          </a:p>
        </p:txBody>
      </p:sp>
      <p:sp>
        <p:nvSpPr>
          <p:cNvPr id="6" name="Slide Number Placeholder 5">
            <a:extLst>
              <a:ext uri="{FF2B5EF4-FFF2-40B4-BE49-F238E27FC236}">
                <a16:creationId xmlns:a16="http://schemas.microsoft.com/office/drawing/2014/main" id="{C9C2B8C6-415B-4B26-9355-67207CE4AB52}"/>
              </a:ext>
            </a:extLst>
          </p:cNvPr>
          <p:cNvSpPr>
            <a:spLocks noGrp="1"/>
          </p:cNvSpPr>
          <p:nvPr>
            <p:ph type="sldNum" sz="quarter" idx="12"/>
          </p:nvPr>
        </p:nvSpPr>
        <p:spPr/>
        <p:txBody>
          <a:bodyPr/>
          <a:lstStyle/>
          <a:p>
            <a:fld id="{3A98EE3D-8CD1-4C3F-BD1C-C98C9596463C}" type="slidenum">
              <a:rPr lang="en-US" smtClean="0"/>
              <a:pPr/>
              <a:t>16</a:t>
            </a:fld>
            <a:endParaRPr lang="en-US" dirty="0"/>
          </a:p>
        </p:txBody>
      </p:sp>
      <p:sp>
        <p:nvSpPr>
          <p:cNvPr id="7" name="Footer Placeholder 4">
            <a:extLst>
              <a:ext uri="{FF2B5EF4-FFF2-40B4-BE49-F238E27FC236}">
                <a16:creationId xmlns:a16="http://schemas.microsoft.com/office/drawing/2014/main" id="{25CCD048-5BFC-4D21-9060-08D9663E5E8A}"/>
              </a:ext>
            </a:extLst>
          </p:cNvPr>
          <p:cNvSpPr>
            <a:spLocks noGrp="1"/>
          </p:cNvSpPr>
          <p:nvPr>
            <p:ph type="ftr" sz="quarter" idx="11"/>
          </p:nvPr>
        </p:nvSpPr>
        <p:spPr>
          <a:xfrm>
            <a:off x="254089" y="6544750"/>
            <a:ext cx="5547144" cy="314020"/>
          </a:xfrm>
        </p:spPr>
        <p:txBody>
          <a:bodyPr/>
          <a:lstStyle/>
          <a:p>
            <a:r>
              <a:rPr lang="en-US" dirty="0"/>
              <a:t>SSA OIG    NADE   CDI Fraud Investigations   </a:t>
            </a:r>
          </a:p>
        </p:txBody>
      </p:sp>
      <p:sp>
        <p:nvSpPr>
          <p:cNvPr id="9" name="Rectangle 8">
            <a:extLst>
              <a:ext uri="{FF2B5EF4-FFF2-40B4-BE49-F238E27FC236}">
                <a16:creationId xmlns:a16="http://schemas.microsoft.com/office/drawing/2014/main" id="{65E896F8-8901-41F3-8662-E70C56E22B5B}"/>
              </a:ext>
            </a:extLst>
          </p:cNvPr>
          <p:cNvSpPr/>
          <p:nvPr/>
        </p:nvSpPr>
        <p:spPr>
          <a:xfrm>
            <a:off x="254089" y="1194435"/>
            <a:ext cx="8414521" cy="3170099"/>
          </a:xfrm>
          <a:prstGeom prst="rect">
            <a:avLst/>
          </a:prstGeom>
          <a:noFill/>
        </p:spPr>
        <p:txBody>
          <a:bodyPr wrap="square">
            <a:spAutoFit/>
          </a:bodyPr>
          <a:lstStyle/>
          <a:p>
            <a:pPr marL="342900" marR="0" lvl="0" indent="-342900" algn="l" defTabSz="914400" rtl="0" eaLnBrk="0" fontAlgn="base" latinLnBrk="0" hangingPunct="0">
              <a:lnSpc>
                <a:spcPct val="100000"/>
              </a:lnSpc>
              <a:spcBef>
                <a:spcPts val="1200"/>
              </a:spcBef>
              <a:spcAft>
                <a:spcPts val="120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Witness 1 - </a:t>
            </a:r>
            <a:r>
              <a:rPr kumimoji="0" lang="en-US" sz="2000" b="0" i="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“She never had any problems understanding or comprehending the nature of each meeting.”</a:t>
            </a:r>
          </a:p>
          <a:p>
            <a:pPr marL="342900" marR="0" lvl="0" indent="-342900" algn="l" defTabSz="914400" rtl="0" eaLnBrk="0" fontAlgn="base" latinLnBrk="0" hangingPunct="0">
              <a:lnSpc>
                <a:spcPct val="100000"/>
              </a:lnSpc>
              <a:spcBef>
                <a:spcPts val="1200"/>
              </a:spcBef>
              <a:spcAft>
                <a:spcPts val="120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Witness 2 -</a:t>
            </a:r>
            <a:r>
              <a:rPr kumimoji="0" lang="en-US" sz="2000" b="0" i="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“She never appeared inhibited in any way.”</a:t>
            </a:r>
          </a:p>
          <a:p>
            <a:pPr marL="342900" marR="0" lvl="0" indent="-342900" algn="l" defTabSz="914400" rtl="0" eaLnBrk="0" fontAlgn="base" latinLnBrk="0" hangingPunct="0">
              <a:lnSpc>
                <a:spcPct val="100000"/>
              </a:lnSpc>
              <a:spcBef>
                <a:spcPts val="1200"/>
              </a:spcBef>
              <a:spcAft>
                <a:spcPts val="120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Witness 3 - </a:t>
            </a:r>
            <a:r>
              <a:rPr kumimoji="0" lang="en-US" sz="2000" b="0" i="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"I don't see any sign of a TBI or cognitive loss and I really don't think so on the PTSD or personality disorder." </a:t>
            </a:r>
          </a:p>
          <a:p>
            <a:pPr marL="342900" marR="0" lvl="0" indent="-342900" algn="l" defTabSz="914400" rtl="0" eaLnBrk="0" fontAlgn="base" latinLnBrk="0" hangingPunct="0">
              <a:lnSpc>
                <a:spcPct val="100000"/>
              </a:lnSpc>
              <a:spcBef>
                <a:spcPts val="1200"/>
              </a:spcBef>
              <a:spcAft>
                <a:spcPts val="1200"/>
              </a:spcAft>
              <a:buClrTx/>
              <a:buSzTx/>
              <a:buFont typeface="Wingdings" panose="05000000000000000000" pitchFamily="2" charset="2"/>
              <a:buChar char="§"/>
              <a:tabLst/>
              <a:defRPr/>
            </a:pPr>
            <a:r>
              <a:rPr lang="en-US" sz="2000" dirty="0">
                <a:solidFill>
                  <a:srgbClr val="000000"/>
                </a:solidFill>
                <a:latin typeface="Arial" panose="020B0604020202020204" pitchFamily="34" charset="0"/>
                <a:cs typeface="Arial" panose="020B0604020202020204" pitchFamily="34" charset="0"/>
              </a:rPr>
              <a:t>Subject</a:t>
            </a:r>
            <a:r>
              <a:rPr kumimoji="0" lang="en-US" sz="2000" b="0" i="0" u="none" strike="noStrike" kern="1200" cap="none" spc="0" normalizeH="0" noProof="0" dirty="0">
                <a:ln>
                  <a:noFill/>
                </a:ln>
                <a:solidFill>
                  <a:srgbClr val="000000"/>
                </a:solidFill>
                <a:effectLst/>
                <a:uLnTx/>
                <a:uFillTx/>
                <a:latin typeface="Arial" panose="020B0604020202020204" pitchFamily="34" charset="0"/>
                <a:cs typeface="Arial" panose="020B0604020202020204" pitchFamily="34" charset="0"/>
              </a:rPr>
              <a:t> </a:t>
            </a:r>
            <a:r>
              <a:rPr kumimoji="0" lang="en-US" sz="20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en-US" sz="2000" b="0" i="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“Why should I tell you something that’s gonna stop me from getting something I need.” </a:t>
            </a:r>
          </a:p>
        </p:txBody>
      </p:sp>
    </p:spTree>
    <p:extLst>
      <p:ext uri="{BB962C8B-B14F-4D97-AF65-F5344CB8AC3E}">
        <p14:creationId xmlns:p14="http://schemas.microsoft.com/office/powerpoint/2010/main" val="2121914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xEl>
                                              <p:pRg st="1" end="1"/>
                                            </p:txEl>
                                          </p:spTgt>
                                        </p:tgtEl>
                                        <p:attrNameLst>
                                          <p:attrName>style.visibility</p:attrName>
                                        </p:attrNameLst>
                                      </p:cBhvr>
                                      <p:to>
                                        <p:strVal val="visible"/>
                                      </p:to>
                                    </p:set>
                                    <p:animEffect transition="in" filter="fade">
                                      <p:cBhvr>
                                        <p:cTn id="14" dur="1000"/>
                                        <p:tgtEl>
                                          <p:spTgt spid="9">
                                            <p:txEl>
                                              <p:pRg st="1" end="1"/>
                                            </p:txEl>
                                          </p:spTgt>
                                        </p:tgtEl>
                                      </p:cBhvr>
                                    </p:animEffect>
                                    <p:anim calcmode="lin" valueType="num">
                                      <p:cBhvr>
                                        <p:cTn id="15"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xEl>
                                              <p:pRg st="2" end="2"/>
                                            </p:txEl>
                                          </p:spTgt>
                                        </p:tgtEl>
                                        <p:attrNameLst>
                                          <p:attrName>style.visibility</p:attrName>
                                        </p:attrNameLst>
                                      </p:cBhvr>
                                      <p:to>
                                        <p:strVal val="visible"/>
                                      </p:to>
                                    </p:set>
                                    <p:animEffect transition="in" filter="fade">
                                      <p:cBhvr>
                                        <p:cTn id="21" dur="1000"/>
                                        <p:tgtEl>
                                          <p:spTgt spid="9">
                                            <p:txEl>
                                              <p:pRg st="2" end="2"/>
                                            </p:txEl>
                                          </p:spTgt>
                                        </p:tgtEl>
                                      </p:cBhvr>
                                    </p:animEffect>
                                    <p:anim calcmode="lin" valueType="num">
                                      <p:cBhvr>
                                        <p:cTn id="22"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9">
                                            <p:txEl>
                                              <p:pRg st="3" end="3"/>
                                            </p:txEl>
                                          </p:spTgt>
                                        </p:tgtEl>
                                        <p:attrNameLst>
                                          <p:attrName>style.visibility</p:attrName>
                                        </p:attrNameLst>
                                      </p:cBhvr>
                                      <p:to>
                                        <p:strVal val="visible"/>
                                      </p:to>
                                    </p:set>
                                    <p:animEffect transition="in" filter="fade">
                                      <p:cBhvr>
                                        <p:cTn id="28" dur="1000"/>
                                        <p:tgtEl>
                                          <p:spTgt spid="9">
                                            <p:txEl>
                                              <p:pRg st="3" end="3"/>
                                            </p:txEl>
                                          </p:spTgt>
                                        </p:tgtEl>
                                      </p:cBhvr>
                                    </p:animEffect>
                                    <p:anim calcmode="lin" valueType="num">
                                      <p:cBhvr>
                                        <p:cTn id="29" dur="1000" fill="hold"/>
                                        <p:tgtEl>
                                          <p:spTgt spid="9">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9">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18BEDD-C920-4A50-97B6-91BBF5507D47}"/>
              </a:ext>
            </a:extLst>
          </p:cNvPr>
          <p:cNvSpPr>
            <a:spLocks noGrp="1"/>
          </p:cNvSpPr>
          <p:nvPr>
            <p:ph type="title"/>
          </p:nvPr>
        </p:nvSpPr>
        <p:spPr>
          <a:xfrm>
            <a:off x="216581" y="364691"/>
            <a:ext cx="8505825" cy="772882"/>
          </a:xfrm>
        </p:spPr>
        <p:txBody>
          <a:bodyPr/>
          <a:lstStyle/>
          <a:p>
            <a:r>
              <a:rPr lang="en-US" sz="4000" dirty="0"/>
              <a:t>Judicial Actions: Indictment &amp; Arrest </a:t>
            </a:r>
          </a:p>
        </p:txBody>
      </p:sp>
      <p:sp>
        <p:nvSpPr>
          <p:cNvPr id="4" name="Date Placeholder 3">
            <a:extLst>
              <a:ext uri="{FF2B5EF4-FFF2-40B4-BE49-F238E27FC236}">
                <a16:creationId xmlns:a16="http://schemas.microsoft.com/office/drawing/2014/main" id="{B47D687C-D700-4D81-817C-3647B57DE571}"/>
              </a:ext>
            </a:extLst>
          </p:cNvPr>
          <p:cNvSpPr>
            <a:spLocks noGrp="1"/>
          </p:cNvSpPr>
          <p:nvPr>
            <p:ph type="dt" sz="half" idx="10"/>
          </p:nvPr>
        </p:nvSpPr>
        <p:spPr/>
        <p:txBody>
          <a:bodyPr/>
          <a:lstStyle/>
          <a:p>
            <a:r>
              <a:rPr lang="en-US" dirty="0"/>
              <a:t>August 2, 2022</a:t>
            </a:r>
          </a:p>
        </p:txBody>
      </p:sp>
      <p:sp>
        <p:nvSpPr>
          <p:cNvPr id="6" name="Slide Number Placeholder 5">
            <a:extLst>
              <a:ext uri="{FF2B5EF4-FFF2-40B4-BE49-F238E27FC236}">
                <a16:creationId xmlns:a16="http://schemas.microsoft.com/office/drawing/2014/main" id="{9F0979FF-2CB2-4974-8946-46474842AF7A}"/>
              </a:ext>
            </a:extLst>
          </p:cNvPr>
          <p:cNvSpPr>
            <a:spLocks noGrp="1"/>
          </p:cNvSpPr>
          <p:nvPr>
            <p:ph type="sldNum" sz="quarter" idx="12"/>
          </p:nvPr>
        </p:nvSpPr>
        <p:spPr/>
        <p:txBody>
          <a:bodyPr/>
          <a:lstStyle/>
          <a:p>
            <a:fld id="{3A98EE3D-8CD1-4C3F-BD1C-C98C9596463C}" type="slidenum">
              <a:rPr lang="en-US" smtClean="0"/>
              <a:pPr/>
              <a:t>17</a:t>
            </a:fld>
            <a:endParaRPr lang="en-US" dirty="0"/>
          </a:p>
        </p:txBody>
      </p:sp>
      <p:sp>
        <p:nvSpPr>
          <p:cNvPr id="7" name="Footer Placeholder 4">
            <a:extLst>
              <a:ext uri="{FF2B5EF4-FFF2-40B4-BE49-F238E27FC236}">
                <a16:creationId xmlns:a16="http://schemas.microsoft.com/office/drawing/2014/main" id="{070CE0F8-A410-4566-B209-7823E4F19BB0}"/>
              </a:ext>
            </a:extLst>
          </p:cNvPr>
          <p:cNvSpPr>
            <a:spLocks noGrp="1"/>
          </p:cNvSpPr>
          <p:nvPr>
            <p:ph type="ftr" sz="quarter" idx="11"/>
          </p:nvPr>
        </p:nvSpPr>
        <p:spPr>
          <a:xfrm>
            <a:off x="254089" y="6516175"/>
            <a:ext cx="5547144" cy="314020"/>
          </a:xfrm>
        </p:spPr>
        <p:txBody>
          <a:bodyPr/>
          <a:lstStyle/>
          <a:p>
            <a:r>
              <a:rPr lang="en-US" dirty="0"/>
              <a:t>SSA OIG    NADE  CDI Fraud Investigations   </a:t>
            </a:r>
          </a:p>
        </p:txBody>
      </p:sp>
      <p:sp>
        <p:nvSpPr>
          <p:cNvPr id="8" name="Rectangle 7">
            <a:extLst>
              <a:ext uri="{FF2B5EF4-FFF2-40B4-BE49-F238E27FC236}">
                <a16:creationId xmlns:a16="http://schemas.microsoft.com/office/drawing/2014/main" id="{501673DC-1D7B-45C3-92A7-F7F420344990}"/>
              </a:ext>
            </a:extLst>
          </p:cNvPr>
          <p:cNvSpPr/>
          <p:nvPr/>
        </p:nvSpPr>
        <p:spPr>
          <a:xfrm>
            <a:off x="304800" y="952345"/>
            <a:ext cx="8458200" cy="533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C0C0C0"/>
              </a:solidFill>
              <a:effectLst/>
              <a:uLnTx/>
              <a:uFillTx/>
              <a:latin typeface="Arial"/>
              <a:ea typeface="+mn-ea"/>
              <a:cs typeface="+mn-cs"/>
            </a:endParaRPr>
          </a:p>
        </p:txBody>
      </p:sp>
      <p:sp>
        <p:nvSpPr>
          <p:cNvPr id="9" name="Rectangle 8">
            <a:extLst>
              <a:ext uri="{FF2B5EF4-FFF2-40B4-BE49-F238E27FC236}">
                <a16:creationId xmlns:a16="http://schemas.microsoft.com/office/drawing/2014/main" id="{BBC2E414-8334-4A5A-94C9-0D05D042ED7D}"/>
              </a:ext>
            </a:extLst>
          </p:cNvPr>
          <p:cNvSpPr/>
          <p:nvPr/>
        </p:nvSpPr>
        <p:spPr>
          <a:xfrm>
            <a:off x="254089" y="1220118"/>
            <a:ext cx="5471802" cy="3323987"/>
          </a:xfrm>
          <a:prstGeom prst="rect">
            <a:avLst/>
          </a:prstGeom>
          <a:noFill/>
        </p:spPr>
        <p:txBody>
          <a:bodyPr wrap="square">
            <a:spAutoFit/>
          </a:bodyPr>
          <a:lstStyle/>
          <a:p>
            <a:pPr marL="342900" marR="0" lvl="0" indent="-342900" algn="l" defTabSz="914400" rtl="0" eaLnBrk="0" fontAlgn="base" latinLnBrk="0" hangingPunct="0">
              <a:lnSpc>
                <a:spcPct val="100000"/>
              </a:lnSpc>
              <a:spcAft>
                <a:spcPts val="1200"/>
              </a:spcAft>
              <a:buClrTx/>
              <a:buSzTx/>
              <a:buFont typeface="Wingdings" panose="05000000000000000000" pitchFamily="2" charset="2"/>
              <a:buChar char="§"/>
              <a:tabLst/>
              <a:defRPr/>
            </a:pPr>
            <a:r>
              <a:rPr lang="en-US" sz="2000" dirty="0">
                <a:solidFill>
                  <a:srgbClr val="000000"/>
                </a:solidFill>
                <a:latin typeface="Arial" panose="020B0604020202020204" pitchFamily="34" charset="0"/>
                <a:cs typeface="Arial" panose="020B0604020202020204" pitchFamily="34" charset="0"/>
              </a:rPr>
              <a:t>Case </a:t>
            </a:r>
            <a:r>
              <a:rPr kumimoji="0" lang="en-US" sz="20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presented to the United States Attorney’s Office</a:t>
            </a:r>
          </a:p>
          <a:p>
            <a:pPr marL="342900" marR="0" lvl="0" indent="-342900" algn="l" defTabSz="914400" rtl="0" eaLnBrk="0" fontAlgn="base" latinLnBrk="0" hangingPunct="0">
              <a:lnSpc>
                <a:spcPct val="100000"/>
              </a:lnSpc>
              <a:spcAft>
                <a:spcPts val="120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Accepted for criminal prosecution.</a:t>
            </a:r>
          </a:p>
          <a:p>
            <a:pPr marL="342900" indent="-342900" eaLnBrk="0" fontAlgn="base" hangingPunct="0">
              <a:buFont typeface="Wingdings" panose="05000000000000000000" pitchFamily="2" charset="2"/>
              <a:buChar char="§"/>
              <a:defRPr/>
            </a:pPr>
            <a:r>
              <a:rPr lang="en-US" sz="2000" dirty="0">
                <a:solidFill>
                  <a:srgbClr val="000000"/>
                </a:solidFill>
                <a:latin typeface="Arial" panose="020B0604020202020204" pitchFamily="34" charset="0"/>
                <a:cs typeface="Arial" panose="020B0604020202020204" pitchFamily="34" charset="0"/>
              </a:rPr>
              <a:t>Indictment: February 13, 2018</a:t>
            </a:r>
          </a:p>
          <a:p>
            <a:pPr marL="800100" lvl="1" indent="-342900" eaLnBrk="0" fontAlgn="base" hangingPunct="0">
              <a:buFont typeface="Wingdings" panose="05000000000000000000" pitchFamily="2" charset="2"/>
              <a:buChar char="§"/>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False Statements (Title 18 USC 1001)</a:t>
            </a:r>
          </a:p>
          <a:p>
            <a:pPr marL="800100" lvl="1" indent="-342900" eaLnBrk="0" fontAlgn="base" hangingPunct="0">
              <a:spcAft>
                <a:spcPts val="1200"/>
              </a:spcAft>
              <a:buFont typeface="Wingdings" panose="05000000000000000000" pitchFamily="2" charset="2"/>
              <a:buChar char="§"/>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False Statements of Material Fact to Determine Benefits (Title 42 USC 1383a(a)(2)). </a:t>
            </a:r>
          </a:p>
          <a:p>
            <a:pPr marL="342900" indent="-342900" eaLnBrk="0" fontAlgn="base" hangingPunct="0">
              <a:buFont typeface="Wingdings" panose="05000000000000000000" pitchFamily="2" charset="2"/>
              <a:buChar char="§"/>
              <a:defRPr/>
            </a:pPr>
            <a:r>
              <a:rPr lang="en-US" sz="2000" dirty="0">
                <a:solidFill>
                  <a:srgbClr val="000000"/>
                </a:solidFill>
                <a:latin typeface="Arial" panose="020B0604020202020204" pitchFamily="34" charset="0"/>
                <a:cs typeface="Arial" panose="020B0604020202020204" pitchFamily="34" charset="0"/>
              </a:rPr>
              <a:t>W</a:t>
            </a:r>
            <a:r>
              <a:rPr kumimoji="0" lang="en-US" sz="20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arrant issued, arrested </a:t>
            </a:r>
            <a:r>
              <a:rPr lang="en-US" sz="2000" dirty="0">
                <a:solidFill>
                  <a:srgbClr val="000000"/>
                </a:solidFill>
                <a:latin typeface="Arial" panose="020B0604020202020204" pitchFamily="34" charset="0"/>
                <a:cs typeface="Arial" panose="020B0604020202020204" pitchFamily="34" charset="0"/>
              </a:rPr>
              <a:t>February 27, 2018</a:t>
            </a: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pic>
        <p:nvPicPr>
          <p:cNvPr id="12" name="Picture 11">
            <a:extLst>
              <a:ext uri="{FF2B5EF4-FFF2-40B4-BE49-F238E27FC236}">
                <a16:creationId xmlns:a16="http://schemas.microsoft.com/office/drawing/2014/main" id="{1C38E34E-90BA-4690-8BD7-B05AF1CD4105}"/>
              </a:ext>
            </a:extLst>
          </p:cNvPr>
          <p:cNvPicPr>
            <a:picLocks noChangeAspect="1"/>
          </p:cNvPicPr>
          <p:nvPr/>
        </p:nvPicPr>
        <p:blipFill>
          <a:blip r:embed="rId3"/>
          <a:stretch>
            <a:fillRect/>
          </a:stretch>
        </p:blipFill>
        <p:spPr>
          <a:xfrm>
            <a:off x="5725891" y="1322800"/>
            <a:ext cx="2996515" cy="2804892"/>
          </a:xfrm>
          <a:prstGeom prst="rect">
            <a:avLst/>
          </a:prstGeom>
          <a:ln w="6350">
            <a:solidFill>
              <a:schemeClr val="accent3"/>
            </a:solidFill>
          </a:ln>
        </p:spPr>
      </p:pic>
    </p:spTree>
    <p:extLst>
      <p:ext uri="{BB962C8B-B14F-4D97-AF65-F5344CB8AC3E}">
        <p14:creationId xmlns:p14="http://schemas.microsoft.com/office/powerpoint/2010/main" val="19004228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AE9C17-D35C-45A7-8D7C-08872AD7ECC4}"/>
              </a:ext>
            </a:extLst>
          </p:cNvPr>
          <p:cNvSpPr>
            <a:spLocks noGrp="1"/>
          </p:cNvSpPr>
          <p:nvPr>
            <p:ph type="title"/>
          </p:nvPr>
        </p:nvSpPr>
        <p:spPr>
          <a:xfrm>
            <a:off x="254089" y="323396"/>
            <a:ext cx="8414521" cy="772882"/>
          </a:xfrm>
        </p:spPr>
        <p:txBody>
          <a:bodyPr/>
          <a:lstStyle/>
          <a:p>
            <a:r>
              <a:rPr lang="en-US" sz="4000" dirty="0"/>
              <a:t>Judicial Actions: Trial &amp; Sentence </a:t>
            </a:r>
          </a:p>
        </p:txBody>
      </p:sp>
      <p:sp>
        <p:nvSpPr>
          <p:cNvPr id="4" name="Date Placeholder 3">
            <a:extLst>
              <a:ext uri="{FF2B5EF4-FFF2-40B4-BE49-F238E27FC236}">
                <a16:creationId xmlns:a16="http://schemas.microsoft.com/office/drawing/2014/main" id="{EA8042E9-4AA2-4BCC-BF7A-D1E3A6866D92}"/>
              </a:ext>
            </a:extLst>
          </p:cNvPr>
          <p:cNvSpPr>
            <a:spLocks noGrp="1"/>
          </p:cNvSpPr>
          <p:nvPr>
            <p:ph type="dt" sz="half" idx="10"/>
          </p:nvPr>
        </p:nvSpPr>
        <p:spPr/>
        <p:txBody>
          <a:bodyPr/>
          <a:lstStyle/>
          <a:p>
            <a:r>
              <a:rPr lang="en-US" dirty="0"/>
              <a:t>August 2, 2022</a:t>
            </a:r>
          </a:p>
        </p:txBody>
      </p:sp>
      <p:sp>
        <p:nvSpPr>
          <p:cNvPr id="6" name="Slide Number Placeholder 5">
            <a:extLst>
              <a:ext uri="{FF2B5EF4-FFF2-40B4-BE49-F238E27FC236}">
                <a16:creationId xmlns:a16="http://schemas.microsoft.com/office/drawing/2014/main" id="{20C68E68-0107-4899-9BB4-0754785C1648}"/>
              </a:ext>
            </a:extLst>
          </p:cNvPr>
          <p:cNvSpPr>
            <a:spLocks noGrp="1"/>
          </p:cNvSpPr>
          <p:nvPr>
            <p:ph type="sldNum" sz="quarter" idx="12"/>
          </p:nvPr>
        </p:nvSpPr>
        <p:spPr/>
        <p:txBody>
          <a:bodyPr/>
          <a:lstStyle/>
          <a:p>
            <a:fld id="{3A98EE3D-8CD1-4C3F-BD1C-C98C9596463C}" type="slidenum">
              <a:rPr lang="en-US" smtClean="0"/>
              <a:pPr/>
              <a:t>18</a:t>
            </a:fld>
            <a:endParaRPr lang="en-US" dirty="0"/>
          </a:p>
        </p:txBody>
      </p:sp>
      <p:sp>
        <p:nvSpPr>
          <p:cNvPr id="7" name="Footer Placeholder 4">
            <a:extLst>
              <a:ext uri="{FF2B5EF4-FFF2-40B4-BE49-F238E27FC236}">
                <a16:creationId xmlns:a16="http://schemas.microsoft.com/office/drawing/2014/main" id="{BD94799D-FF25-4B47-80D3-B54E91CBA924}"/>
              </a:ext>
            </a:extLst>
          </p:cNvPr>
          <p:cNvSpPr>
            <a:spLocks noGrp="1"/>
          </p:cNvSpPr>
          <p:nvPr>
            <p:ph type="ftr" sz="quarter" idx="11"/>
          </p:nvPr>
        </p:nvSpPr>
        <p:spPr>
          <a:xfrm>
            <a:off x="254089" y="6516175"/>
            <a:ext cx="5547144" cy="314020"/>
          </a:xfrm>
        </p:spPr>
        <p:txBody>
          <a:bodyPr/>
          <a:lstStyle/>
          <a:p>
            <a:r>
              <a:rPr lang="en-US" dirty="0"/>
              <a:t>SSA OIG    NADE   CDI Fraud Investigations   </a:t>
            </a:r>
          </a:p>
        </p:txBody>
      </p:sp>
      <p:sp>
        <p:nvSpPr>
          <p:cNvPr id="9" name="Rectangle 8">
            <a:extLst>
              <a:ext uri="{FF2B5EF4-FFF2-40B4-BE49-F238E27FC236}">
                <a16:creationId xmlns:a16="http://schemas.microsoft.com/office/drawing/2014/main" id="{CAA640B2-6235-46CD-A061-EF69ABCE6E39}"/>
              </a:ext>
            </a:extLst>
          </p:cNvPr>
          <p:cNvSpPr/>
          <p:nvPr/>
        </p:nvSpPr>
        <p:spPr>
          <a:xfrm>
            <a:off x="254089" y="1118178"/>
            <a:ext cx="8182952" cy="2246769"/>
          </a:xfrm>
          <a:prstGeom prst="rect">
            <a:avLst/>
          </a:prstGeom>
          <a:noFill/>
        </p:spPr>
        <p:txBody>
          <a:bodyPr wrap="square">
            <a:spAutoFit/>
          </a:bodyPr>
          <a:lstStyle/>
          <a:p>
            <a:pPr marL="342900" marR="0" lvl="0" indent="-342900" algn="l" defTabSz="914400" rtl="0" eaLnBrk="0" fontAlgn="base" latinLnBrk="0" hangingPunct="0">
              <a:spcBef>
                <a:spcPct val="0"/>
              </a:spcBef>
              <a:buClrTx/>
              <a:buSzTx/>
              <a:buFont typeface="Wingdings" panose="05000000000000000000" pitchFamily="2" charset="2"/>
              <a:buChar char="§"/>
              <a:tabLst/>
              <a:defRPr/>
            </a:pPr>
            <a:r>
              <a:rPr lang="en-US" sz="2000" dirty="0">
                <a:solidFill>
                  <a:srgbClr val="000000"/>
                </a:solidFill>
                <a:latin typeface="Arial" panose="020B0604020202020204" pitchFamily="34" charset="0"/>
                <a:cs typeface="Arial" panose="020B0604020202020204" pitchFamily="34" charset="0"/>
              </a:rPr>
              <a:t>F</a:t>
            </a:r>
            <a:r>
              <a:rPr kumimoji="0" lang="en-US" sz="20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our-day jury trial</a:t>
            </a:r>
          </a:p>
          <a:p>
            <a:pPr marL="342900" marR="0" lvl="0" indent="-342900" algn="l" defTabSz="914400" rtl="0" eaLnBrk="0" fontAlgn="base" latinLnBrk="0" hangingPunct="0">
              <a:spcBef>
                <a:spcPct val="0"/>
              </a:spcBef>
              <a:buClrTx/>
              <a:buSzTx/>
              <a:buFont typeface="Wingdings" panose="05000000000000000000" pitchFamily="2" charset="2"/>
              <a:buChar char="§"/>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Guilty:</a:t>
            </a:r>
            <a:r>
              <a:rPr kumimoji="0" lang="en-US" sz="2000" b="0" i="0" u="none" strike="noStrike" kern="1200" cap="none" spc="0" normalizeH="0" noProof="0" dirty="0">
                <a:ln>
                  <a:noFill/>
                </a:ln>
                <a:solidFill>
                  <a:srgbClr val="000000"/>
                </a:solidFill>
                <a:effectLst/>
                <a:uLnTx/>
                <a:uFillTx/>
                <a:latin typeface="Arial" panose="020B0604020202020204" pitchFamily="34" charset="0"/>
                <a:cs typeface="Arial" panose="020B0604020202020204" pitchFamily="34" charset="0"/>
              </a:rPr>
              <a:t> </a:t>
            </a:r>
            <a:r>
              <a:rPr kumimoji="0" lang="en-US" sz="20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False Statements </a:t>
            </a:r>
          </a:p>
          <a:p>
            <a:pPr marL="342900" marR="0" lvl="0" indent="-342900" algn="l" defTabSz="914400" rtl="0" eaLnBrk="0" fontAlgn="base" latinLnBrk="0" hangingPunct="0">
              <a:spcBef>
                <a:spcPct val="0"/>
              </a:spcBef>
              <a:buClrTx/>
              <a:buSzTx/>
              <a:buFont typeface="Wingdings" panose="05000000000000000000" pitchFamily="2" charset="2"/>
              <a:buChar char="§"/>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Not guilty: False Statements of Material Fact Used to Determine Benefits</a:t>
            </a:r>
          </a:p>
          <a:p>
            <a:pPr marL="342900" lvl="0" indent="-342900" eaLnBrk="0" fontAlgn="base" hangingPunct="0">
              <a:spcBef>
                <a:spcPct val="0"/>
              </a:spcBef>
              <a:buFont typeface="Wingdings" panose="05000000000000000000" pitchFamily="2" charset="2"/>
              <a:buChar char="§"/>
              <a:defRPr/>
            </a:pPr>
            <a:r>
              <a:rPr lang="en-US" sz="2000" dirty="0">
                <a:solidFill>
                  <a:srgbClr val="000000"/>
                </a:solidFill>
                <a:latin typeface="Arial" panose="020B0604020202020204" pitchFamily="34" charset="0"/>
                <a:cs typeface="Arial" panose="020B0604020202020204" pitchFamily="34" charset="0"/>
              </a:rPr>
              <a:t>Sentencing: December 18, 2018 </a:t>
            </a:r>
          </a:p>
          <a:p>
            <a:pPr marL="800100" lvl="1" indent="-342900" eaLnBrk="0" fontAlgn="base" hangingPunct="0">
              <a:spcBef>
                <a:spcPct val="0"/>
              </a:spcBef>
              <a:buFont typeface="Wingdings" panose="05000000000000000000" pitchFamily="2" charset="2"/>
              <a:buChar char="§"/>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12 months’ and one-day incarceration, 3 years’ supervised release </a:t>
            </a:r>
            <a:endPar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ndParaRPr>
          </a:p>
        </p:txBody>
      </p:sp>
      <p:pic>
        <p:nvPicPr>
          <p:cNvPr id="8" name="Picture 7">
            <a:extLst>
              <a:ext uri="{FF2B5EF4-FFF2-40B4-BE49-F238E27FC236}">
                <a16:creationId xmlns:a16="http://schemas.microsoft.com/office/drawing/2014/main" id="{FFCC1908-2A81-41A7-B4D8-C3B76C076035}"/>
              </a:ext>
            </a:extLst>
          </p:cNvPr>
          <p:cNvPicPr>
            <a:picLocks noChangeAspect="1"/>
          </p:cNvPicPr>
          <p:nvPr/>
        </p:nvPicPr>
        <p:blipFill rotWithShape="1">
          <a:blip r:embed="rId3"/>
          <a:srcRect l="14771" b="22004"/>
          <a:stretch/>
        </p:blipFill>
        <p:spPr>
          <a:xfrm>
            <a:off x="2101755" y="3704398"/>
            <a:ext cx="4804012" cy="2472324"/>
          </a:xfrm>
          <a:prstGeom prst="rect">
            <a:avLst/>
          </a:prstGeom>
          <a:ln>
            <a:solidFill>
              <a:schemeClr val="accent1"/>
            </a:solidFill>
          </a:ln>
        </p:spPr>
      </p:pic>
    </p:spTree>
    <p:extLst>
      <p:ext uri="{BB962C8B-B14F-4D97-AF65-F5344CB8AC3E}">
        <p14:creationId xmlns:p14="http://schemas.microsoft.com/office/powerpoint/2010/main" val="7040374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B54178A-09F1-4F78-A119-178352DCBB4B}"/>
              </a:ext>
            </a:extLst>
          </p:cNvPr>
          <p:cNvSpPr txBox="1"/>
          <p:nvPr/>
        </p:nvSpPr>
        <p:spPr>
          <a:xfrm>
            <a:off x="254088" y="1203930"/>
            <a:ext cx="8414520" cy="4378004"/>
          </a:xfrm>
          <a:prstGeom prst="rect">
            <a:avLst/>
          </a:prstGeom>
        </p:spPr>
        <p:txBody>
          <a:bodyPr vert="horz" lIns="68580" tIns="34290" rIns="68580" bIns="34290" rtlCol="0" anchor="ctr">
            <a:noAutofit/>
          </a:bodyPr>
          <a:lstStyle/>
          <a:p>
            <a:pPr marL="342900" indent="-342900">
              <a:lnSpc>
                <a:spcPct val="150000"/>
              </a:lnSpc>
              <a:buFont typeface="Wingdings" panose="05000000000000000000" pitchFamily="2" charset="2"/>
              <a:buChar char="§"/>
            </a:pPr>
            <a:r>
              <a:rPr lang="en-US" sz="2000" dirty="0">
                <a:solidFill>
                  <a:srgbClr val="162839"/>
                </a:solidFill>
                <a:latin typeface="Arial" panose="020B0604020202020204" pitchFamily="34" charset="0"/>
                <a:cs typeface="Arial" panose="020B0604020202020204" pitchFamily="34" charset="0"/>
              </a:rPr>
              <a:t>1996: Began law career </a:t>
            </a:r>
          </a:p>
          <a:p>
            <a:pPr marL="342900" indent="-342900">
              <a:lnSpc>
                <a:spcPct val="150000"/>
              </a:lnSpc>
              <a:buFont typeface="Wingdings" panose="05000000000000000000" pitchFamily="2" charset="2"/>
              <a:buChar char="§"/>
            </a:pPr>
            <a:r>
              <a:rPr lang="en-US" sz="2000" dirty="0">
                <a:solidFill>
                  <a:srgbClr val="162839"/>
                </a:solidFill>
                <a:latin typeface="Arial" panose="020B0604020202020204" pitchFamily="34" charset="0"/>
                <a:cs typeface="Arial" panose="020B0604020202020204" pitchFamily="34" charset="0"/>
              </a:rPr>
              <a:t>2000: Devised check scheme</a:t>
            </a:r>
          </a:p>
          <a:p>
            <a:pPr marL="342900" indent="-342900">
              <a:lnSpc>
                <a:spcPct val="150000"/>
              </a:lnSpc>
              <a:buFont typeface="Wingdings" panose="05000000000000000000" pitchFamily="2" charset="2"/>
              <a:buChar char="§"/>
            </a:pPr>
            <a:r>
              <a:rPr lang="en-US" sz="2000" dirty="0">
                <a:solidFill>
                  <a:srgbClr val="162839"/>
                </a:solidFill>
                <a:latin typeface="Arial" panose="020B0604020202020204" pitchFamily="34" charset="0"/>
                <a:cs typeface="Arial" panose="020B0604020202020204" pitchFamily="34" charset="0"/>
              </a:rPr>
              <a:t>Subsequently convicted and lost her law license.</a:t>
            </a:r>
          </a:p>
          <a:p>
            <a:pPr marL="342900" indent="-342900">
              <a:lnSpc>
                <a:spcPct val="150000"/>
              </a:lnSpc>
              <a:buFont typeface="Wingdings" panose="05000000000000000000" pitchFamily="2" charset="2"/>
              <a:buChar char="§"/>
            </a:pPr>
            <a:r>
              <a:rPr lang="en-US" sz="2000" dirty="0">
                <a:solidFill>
                  <a:srgbClr val="162839"/>
                </a:solidFill>
                <a:latin typeface="Arial" panose="020B0604020202020204" pitchFamily="34" charset="0"/>
                <a:cs typeface="Arial" panose="020B0604020202020204" pitchFamily="34" charset="0"/>
              </a:rPr>
              <a:t>2005: Convicted additional violations; sentenced to probation.</a:t>
            </a:r>
          </a:p>
          <a:p>
            <a:pPr marL="342900" indent="-342900">
              <a:lnSpc>
                <a:spcPct val="150000"/>
              </a:lnSpc>
              <a:buFont typeface="Wingdings" panose="05000000000000000000" pitchFamily="2" charset="2"/>
              <a:buChar char="§"/>
            </a:pPr>
            <a:r>
              <a:rPr lang="en-US" sz="2000" dirty="0">
                <a:solidFill>
                  <a:srgbClr val="162839"/>
                </a:solidFill>
                <a:latin typeface="Arial" panose="020B0604020202020204" pitchFamily="34" charset="0"/>
                <a:cs typeface="Arial" panose="020B0604020202020204" pitchFamily="34" charset="0"/>
              </a:rPr>
              <a:t>Eventually became teacher after lying about felony conviction. </a:t>
            </a:r>
          </a:p>
          <a:p>
            <a:pPr marL="342900" indent="-342900">
              <a:lnSpc>
                <a:spcPct val="150000"/>
              </a:lnSpc>
              <a:buFont typeface="Wingdings" panose="05000000000000000000" pitchFamily="2" charset="2"/>
              <a:buChar char="§"/>
            </a:pPr>
            <a:r>
              <a:rPr lang="en-US" sz="2000" dirty="0">
                <a:solidFill>
                  <a:srgbClr val="162839"/>
                </a:solidFill>
                <a:latin typeface="Arial" panose="020B0604020202020204" pitchFamily="34" charset="0"/>
                <a:cs typeface="Arial" panose="020B0604020202020204" pitchFamily="34" charset="0"/>
              </a:rPr>
              <a:t>2007: Self-terminated, after School District discovered conviction.</a:t>
            </a:r>
          </a:p>
          <a:p>
            <a:pPr marL="342900" indent="-342900">
              <a:lnSpc>
                <a:spcPct val="150000"/>
              </a:lnSpc>
              <a:buFont typeface="Wingdings" panose="05000000000000000000" pitchFamily="2" charset="2"/>
              <a:buChar char="§"/>
            </a:pPr>
            <a:r>
              <a:rPr lang="en-US" sz="2000" dirty="0">
                <a:solidFill>
                  <a:srgbClr val="162839"/>
                </a:solidFill>
                <a:latin typeface="Arial" panose="020B0604020202020204" pitchFamily="34" charset="0"/>
                <a:cs typeface="Arial" panose="020B0604020202020204" pitchFamily="34" charset="0"/>
              </a:rPr>
              <a:t>October 2006 - October 2008: Absconded from probation supervision </a:t>
            </a:r>
          </a:p>
          <a:p>
            <a:pPr marL="342900" indent="-342900">
              <a:lnSpc>
                <a:spcPct val="150000"/>
              </a:lnSpc>
              <a:buFont typeface="Wingdings" panose="05000000000000000000" pitchFamily="2" charset="2"/>
              <a:buChar char="§"/>
            </a:pPr>
            <a:r>
              <a:rPr lang="en-US" sz="2000" dirty="0">
                <a:solidFill>
                  <a:srgbClr val="162839"/>
                </a:solidFill>
                <a:latin typeface="Arial" panose="020B0604020202020204" pitchFamily="34" charset="0"/>
                <a:cs typeface="Arial" panose="020B0604020202020204" pitchFamily="34" charset="0"/>
              </a:rPr>
              <a:t>2008: Arrested on felony forgery charges.</a:t>
            </a:r>
          </a:p>
          <a:p>
            <a:pPr marL="342900" indent="-342900">
              <a:lnSpc>
                <a:spcPct val="150000"/>
              </a:lnSpc>
              <a:buFont typeface="Wingdings" panose="05000000000000000000" pitchFamily="2" charset="2"/>
              <a:buChar char="§"/>
            </a:pPr>
            <a:r>
              <a:rPr lang="en-US" sz="2000" dirty="0">
                <a:solidFill>
                  <a:srgbClr val="162839"/>
                </a:solidFill>
                <a:latin typeface="Arial" panose="020B0604020202020204" pitchFamily="34" charset="0"/>
                <a:cs typeface="Arial" panose="020B0604020202020204" pitchFamily="34" charset="0"/>
              </a:rPr>
              <a:t>Convicted and placed on probation.  </a:t>
            </a:r>
            <a:endParaRPr lang="en-US" sz="2000" dirty="0"/>
          </a:p>
        </p:txBody>
      </p:sp>
      <p:sp>
        <p:nvSpPr>
          <p:cNvPr id="3" name="Title 2">
            <a:extLst>
              <a:ext uri="{FF2B5EF4-FFF2-40B4-BE49-F238E27FC236}">
                <a16:creationId xmlns:a16="http://schemas.microsoft.com/office/drawing/2014/main" id="{5BE36322-13F9-4680-9FA4-D4C9272233E3}"/>
              </a:ext>
            </a:extLst>
          </p:cNvPr>
          <p:cNvSpPr>
            <a:spLocks noGrp="1"/>
          </p:cNvSpPr>
          <p:nvPr>
            <p:ph type="title"/>
          </p:nvPr>
        </p:nvSpPr>
        <p:spPr>
          <a:xfrm>
            <a:off x="254089" y="341824"/>
            <a:ext cx="8414521" cy="718003"/>
          </a:xfrm>
        </p:spPr>
        <p:txBody>
          <a:bodyPr/>
          <a:lstStyle/>
          <a:p>
            <a:r>
              <a:rPr lang="en-US" sz="4000" dirty="0"/>
              <a:t>Case #2: Attorney to Criminal </a:t>
            </a:r>
          </a:p>
        </p:txBody>
      </p:sp>
      <p:sp>
        <p:nvSpPr>
          <p:cNvPr id="4" name="Date Placeholder 3">
            <a:extLst>
              <a:ext uri="{FF2B5EF4-FFF2-40B4-BE49-F238E27FC236}">
                <a16:creationId xmlns:a16="http://schemas.microsoft.com/office/drawing/2014/main" id="{2ED0ED0A-7911-44FE-9680-94147096AD30}"/>
              </a:ext>
            </a:extLst>
          </p:cNvPr>
          <p:cNvSpPr>
            <a:spLocks noGrp="1"/>
          </p:cNvSpPr>
          <p:nvPr>
            <p:ph type="dt" sz="half" idx="10"/>
          </p:nvPr>
        </p:nvSpPr>
        <p:spPr/>
        <p:txBody>
          <a:bodyPr/>
          <a:lstStyle/>
          <a:p>
            <a:r>
              <a:rPr lang="en-US" dirty="0"/>
              <a:t>August 2, 2022</a:t>
            </a:r>
          </a:p>
        </p:txBody>
      </p:sp>
      <p:sp>
        <p:nvSpPr>
          <p:cNvPr id="5" name="Footer Placeholder 4">
            <a:extLst>
              <a:ext uri="{FF2B5EF4-FFF2-40B4-BE49-F238E27FC236}">
                <a16:creationId xmlns:a16="http://schemas.microsoft.com/office/drawing/2014/main" id="{23670612-F5DC-49B8-AA55-61D81AFBAEFD}"/>
              </a:ext>
            </a:extLst>
          </p:cNvPr>
          <p:cNvSpPr>
            <a:spLocks noGrp="1"/>
          </p:cNvSpPr>
          <p:nvPr>
            <p:ph type="ftr" sz="quarter" idx="11"/>
          </p:nvPr>
        </p:nvSpPr>
        <p:spPr/>
        <p:txBody>
          <a:bodyPr/>
          <a:lstStyle/>
          <a:p>
            <a:r>
              <a:rPr lang="en-US" dirty="0"/>
              <a:t>SSA OIG    NADE   CDI Fraud Investigations   </a:t>
            </a:r>
          </a:p>
        </p:txBody>
      </p:sp>
      <p:sp>
        <p:nvSpPr>
          <p:cNvPr id="6" name="Slide Number Placeholder 5">
            <a:extLst>
              <a:ext uri="{FF2B5EF4-FFF2-40B4-BE49-F238E27FC236}">
                <a16:creationId xmlns:a16="http://schemas.microsoft.com/office/drawing/2014/main" id="{1B6BA963-6BBA-4DA4-A8BD-C6D21936C9A6}"/>
              </a:ext>
            </a:extLst>
          </p:cNvPr>
          <p:cNvSpPr>
            <a:spLocks noGrp="1"/>
          </p:cNvSpPr>
          <p:nvPr>
            <p:ph type="sldNum" sz="quarter" idx="12"/>
          </p:nvPr>
        </p:nvSpPr>
        <p:spPr/>
        <p:txBody>
          <a:bodyPr/>
          <a:lstStyle/>
          <a:p>
            <a:fld id="{3A98EE3D-8CD1-4C3F-BD1C-C98C9596463C}" type="slidenum">
              <a:rPr lang="en-US" smtClean="0"/>
              <a:pPr/>
              <a:t>19</a:t>
            </a:fld>
            <a:endParaRPr lang="en-US" dirty="0"/>
          </a:p>
        </p:txBody>
      </p:sp>
    </p:spTree>
    <p:extLst>
      <p:ext uri="{BB962C8B-B14F-4D97-AF65-F5344CB8AC3E}">
        <p14:creationId xmlns:p14="http://schemas.microsoft.com/office/powerpoint/2010/main" val="12902132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7175" y="236478"/>
            <a:ext cx="8429624" cy="882201"/>
          </a:xfrm>
          <a:noFill/>
          <a:ln>
            <a:noFill/>
          </a:ln>
        </p:spPr>
        <p:txBody>
          <a:bodyPr/>
          <a:lstStyle/>
          <a:p>
            <a:r>
              <a:rPr lang="en-US" sz="4000" dirty="0">
                <a:solidFill>
                  <a:srgbClr val="000324"/>
                </a:solidFill>
              </a:rPr>
              <a:t>SSA OIG Overview</a:t>
            </a:r>
          </a:p>
        </p:txBody>
      </p:sp>
      <p:sp>
        <p:nvSpPr>
          <p:cNvPr id="5" name="Footer Placeholder 4"/>
          <p:cNvSpPr>
            <a:spLocks noGrp="1"/>
          </p:cNvSpPr>
          <p:nvPr>
            <p:ph type="ftr" sz="quarter" idx="11"/>
          </p:nvPr>
        </p:nvSpPr>
        <p:spPr>
          <a:xfrm>
            <a:off x="257176" y="6564213"/>
            <a:ext cx="4966493" cy="314020"/>
          </a:xfrm>
        </p:spPr>
        <p:txBody>
          <a:bodyPr/>
          <a:lstStyle/>
          <a:p>
            <a:r>
              <a:rPr lang="en-US" dirty="0">
                <a:solidFill>
                  <a:srgbClr val="17283A"/>
                </a:solidFill>
              </a:rPr>
              <a:t>SSA OIG   NADE   CDI Fraud Investigations   </a:t>
            </a:r>
          </a:p>
        </p:txBody>
      </p:sp>
      <p:sp>
        <p:nvSpPr>
          <p:cNvPr id="6" name="Slide Number Placeholder 5"/>
          <p:cNvSpPr>
            <a:spLocks noGrp="1"/>
          </p:cNvSpPr>
          <p:nvPr>
            <p:ph type="sldNum" sz="quarter" idx="12"/>
          </p:nvPr>
        </p:nvSpPr>
        <p:spPr/>
        <p:txBody>
          <a:bodyPr/>
          <a:lstStyle/>
          <a:p>
            <a:fld id="{3A98EE3D-8CD1-4C3F-BD1C-C98C9596463C}" type="slidenum">
              <a:rPr lang="en-US" smtClean="0"/>
              <a:t>2</a:t>
            </a:fld>
            <a:endParaRPr lang="en-US" dirty="0"/>
          </a:p>
        </p:txBody>
      </p:sp>
      <p:pic>
        <p:nvPicPr>
          <p:cNvPr id="15" name="Picture 14">
            <a:extLst>
              <a:ext uri="{FF2B5EF4-FFF2-40B4-BE49-F238E27FC236}">
                <a16:creationId xmlns:a16="http://schemas.microsoft.com/office/drawing/2014/main" id="{FB004EB4-BE37-4114-807A-6F19D8C6CC4D}"/>
              </a:ext>
            </a:extLst>
          </p:cNvPr>
          <p:cNvPicPr>
            <a:picLocks noChangeAspect="1"/>
          </p:cNvPicPr>
          <p:nvPr/>
        </p:nvPicPr>
        <p:blipFill rotWithShape="1">
          <a:blip r:embed="rId3"/>
          <a:srcRect t="6448" b="3003"/>
          <a:stretch/>
        </p:blipFill>
        <p:spPr>
          <a:xfrm>
            <a:off x="257175" y="1558199"/>
            <a:ext cx="2691653" cy="3765006"/>
          </a:xfrm>
          <a:prstGeom prst="rect">
            <a:avLst/>
          </a:prstGeom>
        </p:spPr>
      </p:pic>
      <p:sp>
        <p:nvSpPr>
          <p:cNvPr id="7" name="TextBox 6">
            <a:extLst>
              <a:ext uri="{FF2B5EF4-FFF2-40B4-BE49-F238E27FC236}">
                <a16:creationId xmlns:a16="http://schemas.microsoft.com/office/drawing/2014/main" id="{F8F89479-3574-457E-95AB-36C8C6B83171}"/>
              </a:ext>
            </a:extLst>
          </p:cNvPr>
          <p:cNvSpPr txBox="1"/>
          <p:nvPr/>
        </p:nvSpPr>
        <p:spPr>
          <a:xfrm>
            <a:off x="257175" y="1047652"/>
            <a:ext cx="2224050" cy="523220"/>
          </a:xfrm>
          <a:prstGeom prst="rect">
            <a:avLst/>
          </a:prstGeom>
          <a:noFill/>
        </p:spPr>
        <p:txBody>
          <a:bodyPr wrap="square" rtlCol="0">
            <a:spAutoFit/>
          </a:bodyPr>
          <a:lstStyle/>
          <a:p>
            <a:r>
              <a:rPr lang="en-US" sz="2800" dirty="0">
                <a:solidFill>
                  <a:srgbClr val="162839"/>
                </a:solidFill>
                <a:latin typeface="Arial" panose="020B0604020202020204" pitchFamily="34" charset="0"/>
                <a:cs typeface="Arial" panose="020B0604020202020204" pitchFamily="34" charset="0"/>
              </a:rPr>
              <a:t>VALUES</a:t>
            </a:r>
          </a:p>
        </p:txBody>
      </p:sp>
      <p:graphicFrame>
        <p:nvGraphicFramePr>
          <p:cNvPr id="12" name="Diagram 11">
            <a:extLst>
              <a:ext uri="{FF2B5EF4-FFF2-40B4-BE49-F238E27FC236}">
                <a16:creationId xmlns:a16="http://schemas.microsoft.com/office/drawing/2014/main" id="{1A792438-2CFC-40CA-8446-85504C7793EA}"/>
              </a:ext>
            </a:extLst>
          </p:cNvPr>
          <p:cNvGraphicFramePr/>
          <p:nvPr/>
        </p:nvGraphicFramePr>
        <p:xfrm>
          <a:off x="3920331" y="1298082"/>
          <a:ext cx="4966494" cy="379325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Date Placeholder 2">
            <a:extLst>
              <a:ext uri="{FF2B5EF4-FFF2-40B4-BE49-F238E27FC236}">
                <a16:creationId xmlns:a16="http://schemas.microsoft.com/office/drawing/2014/main" id="{19647D22-CCE1-465B-9A45-A2706EBBA024}"/>
              </a:ext>
            </a:extLst>
          </p:cNvPr>
          <p:cNvSpPr>
            <a:spLocks noGrp="1"/>
          </p:cNvSpPr>
          <p:nvPr>
            <p:ph type="dt" sz="half" idx="10"/>
          </p:nvPr>
        </p:nvSpPr>
        <p:spPr/>
        <p:txBody>
          <a:bodyPr/>
          <a:lstStyle/>
          <a:p>
            <a:r>
              <a:rPr lang="en-US" dirty="0"/>
              <a:t>August 2, 2022</a:t>
            </a:r>
          </a:p>
        </p:txBody>
      </p:sp>
    </p:spTree>
    <p:extLst>
      <p:ext uri="{BB962C8B-B14F-4D97-AF65-F5344CB8AC3E}">
        <p14:creationId xmlns:p14="http://schemas.microsoft.com/office/powerpoint/2010/main" val="30787315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1212887-3537-4A62-A4FA-874F13025D29}"/>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0"/>
                    </a14:imgEffect>
                  </a14:imgLayer>
                </a14:imgProps>
              </a:ext>
            </a:extLst>
          </a:blip>
          <a:srcRect t="1" b="56047"/>
          <a:stretch/>
        </p:blipFill>
        <p:spPr>
          <a:xfrm>
            <a:off x="1371963" y="4343003"/>
            <a:ext cx="6206067" cy="1487867"/>
          </a:xfrm>
          <a:prstGeom prst="rect">
            <a:avLst/>
          </a:prstGeom>
          <a:ln w="12700">
            <a:solidFill>
              <a:schemeClr val="accent1"/>
            </a:solidFill>
          </a:ln>
        </p:spPr>
      </p:pic>
      <p:sp>
        <p:nvSpPr>
          <p:cNvPr id="3" name="Title 2">
            <a:extLst>
              <a:ext uri="{FF2B5EF4-FFF2-40B4-BE49-F238E27FC236}">
                <a16:creationId xmlns:a16="http://schemas.microsoft.com/office/drawing/2014/main" id="{2EC53912-CFE1-4261-9951-CA505BB3247D}"/>
              </a:ext>
            </a:extLst>
          </p:cNvPr>
          <p:cNvSpPr>
            <a:spLocks noGrp="1"/>
          </p:cNvSpPr>
          <p:nvPr>
            <p:ph type="title"/>
          </p:nvPr>
        </p:nvSpPr>
        <p:spPr>
          <a:xfrm>
            <a:off x="254089" y="402383"/>
            <a:ext cx="8414521" cy="772882"/>
          </a:xfrm>
        </p:spPr>
        <p:txBody>
          <a:bodyPr/>
          <a:lstStyle/>
          <a:p>
            <a:r>
              <a:rPr lang="en-US" sz="4000" dirty="0"/>
              <a:t>Benefits Awarded </a:t>
            </a:r>
          </a:p>
        </p:txBody>
      </p:sp>
      <p:sp>
        <p:nvSpPr>
          <p:cNvPr id="10" name="TextBox 9">
            <a:extLst>
              <a:ext uri="{FF2B5EF4-FFF2-40B4-BE49-F238E27FC236}">
                <a16:creationId xmlns:a16="http://schemas.microsoft.com/office/drawing/2014/main" id="{252C6D45-8FC4-4F8E-95E2-7E107F848AA2}"/>
              </a:ext>
            </a:extLst>
          </p:cNvPr>
          <p:cNvSpPr txBox="1"/>
          <p:nvPr/>
        </p:nvSpPr>
        <p:spPr>
          <a:xfrm>
            <a:off x="293687" y="1066645"/>
            <a:ext cx="8741131" cy="3170099"/>
          </a:xfrm>
          <a:prstGeom prst="rect">
            <a:avLst/>
          </a:prstGeom>
          <a:noFill/>
        </p:spPr>
        <p:txBody>
          <a:bodyPr wrap="square">
            <a:spAutoFit/>
          </a:bodyPr>
          <a:lstStyle/>
          <a:p>
            <a:pPr marL="342900" marR="0" lvl="0" indent="-342900">
              <a:spcBef>
                <a:spcPts val="0"/>
              </a:spcBef>
              <a:spcAft>
                <a:spcPts val="0"/>
              </a:spcAft>
              <a:buFont typeface="Wingdings" panose="05000000000000000000" pitchFamily="2" charset="2"/>
              <a:buChar char=""/>
              <a:tabLst>
                <a:tab pos="457200" algn="l"/>
              </a:tabLst>
            </a:pPr>
            <a:r>
              <a:rPr lang="en-US" sz="2000" dirty="0">
                <a:solidFill>
                  <a:srgbClr val="162839"/>
                </a:solidFill>
                <a:effectLst/>
                <a:latin typeface="Arial" panose="020B0604020202020204" pitchFamily="34" charset="0"/>
                <a:ea typeface="Calibri" panose="020F0502020204030204" pitchFamily="34" charset="0"/>
              </a:rPr>
              <a:t>September 2008: Applied for disability benefits</a:t>
            </a:r>
            <a:endParaRPr lang="en-US" sz="2000" dirty="0">
              <a:solidFill>
                <a:srgbClr val="162839"/>
              </a:solidFill>
              <a:effectLst/>
              <a:latin typeface="Calibri" panose="020F0502020204030204" pitchFamily="34" charset="0"/>
              <a:ea typeface="Calibri" panose="020F0502020204030204" pitchFamily="34" charset="0"/>
            </a:endParaRPr>
          </a:p>
          <a:p>
            <a:pPr marL="742950" marR="0" lvl="1" indent="-285750">
              <a:spcBef>
                <a:spcPts val="0"/>
              </a:spcBef>
              <a:spcAft>
                <a:spcPts val="0"/>
              </a:spcAft>
              <a:buFont typeface="Wingdings" panose="05000000000000000000" pitchFamily="2" charset="2"/>
              <a:buChar char=""/>
              <a:tabLst>
                <a:tab pos="914400" algn="l"/>
              </a:tabLst>
            </a:pPr>
            <a:r>
              <a:rPr lang="en-US" sz="2000" dirty="0">
                <a:solidFill>
                  <a:srgbClr val="162839"/>
                </a:solidFill>
                <a:effectLst/>
                <a:latin typeface="Arial" panose="020B0604020202020204" pitchFamily="34" charset="0"/>
                <a:ea typeface="Calibri" panose="020F0502020204030204" pitchFamily="34" charset="0"/>
              </a:rPr>
              <a:t>Claiming impairments: bipolar disorder, PTSD disorder, anxiety, and thyroid problems.  </a:t>
            </a:r>
            <a:endParaRPr lang="en-US" sz="2000" dirty="0">
              <a:solidFill>
                <a:srgbClr val="162839"/>
              </a:solidFill>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Wingdings" panose="05000000000000000000" pitchFamily="2" charset="2"/>
              <a:buChar char=""/>
              <a:tabLst>
                <a:tab pos="457200" algn="l"/>
              </a:tabLst>
            </a:pPr>
            <a:r>
              <a:rPr lang="en-US" sz="2000" dirty="0">
                <a:solidFill>
                  <a:srgbClr val="162839"/>
                </a:solidFill>
                <a:effectLst/>
                <a:latin typeface="Arial" panose="020B0604020202020204" pitchFamily="34" charset="0"/>
                <a:ea typeface="Calibri" panose="020F0502020204030204" pitchFamily="34" charset="0"/>
              </a:rPr>
              <a:t>February 2009: Benefits awarded.</a:t>
            </a:r>
            <a:endParaRPr lang="en-US" sz="2000" dirty="0">
              <a:solidFill>
                <a:srgbClr val="162839"/>
              </a:solidFill>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Wingdings" panose="05000000000000000000" pitchFamily="2" charset="2"/>
              <a:buChar char=""/>
              <a:tabLst>
                <a:tab pos="457200" algn="l"/>
              </a:tabLst>
            </a:pPr>
            <a:r>
              <a:rPr lang="en-US" sz="2000" dirty="0">
                <a:solidFill>
                  <a:srgbClr val="162839"/>
                </a:solidFill>
                <a:effectLst/>
                <a:latin typeface="Arial" panose="020B0604020202020204" pitchFamily="34" charset="0"/>
                <a:ea typeface="Calibri" panose="020F0502020204030204" pitchFamily="34" charset="0"/>
              </a:rPr>
              <a:t>Hired as legal assistant at a Law Firm.  </a:t>
            </a:r>
            <a:endParaRPr lang="en-US" sz="2000" dirty="0">
              <a:solidFill>
                <a:srgbClr val="162839"/>
              </a:solidFill>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Wingdings" panose="05000000000000000000" pitchFamily="2" charset="2"/>
              <a:buChar char=""/>
              <a:tabLst>
                <a:tab pos="457200" algn="l"/>
              </a:tabLst>
            </a:pPr>
            <a:r>
              <a:rPr lang="en-US" sz="2000" dirty="0">
                <a:solidFill>
                  <a:srgbClr val="162839"/>
                </a:solidFill>
                <a:effectLst/>
                <a:latin typeface="Arial" panose="020B0604020202020204" pitchFamily="34" charset="0"/>
                <a:ea typeface="Calibri" panose="020F0502020204030204" pitchFamily="34" charset="0"/>
              </a:rPr>
              <a:t>March 2009: Opened business bank accounts; received up to $800/wk.  </a:t>
            </a:r>
            <a:endParaRPr lang="en-US" sz="2000" dirty="0">
              <a:solidFill>
                <a:srgbClr val="162839"/>
              </a:solidFill>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Wingdings" panose="05000000000000000000" pitchFamily="2" charset="2"/>
              <a:buChar char=""/>
              <a:tabLst>
                <a:tab pos="457200" algn="l"/>
              </a:tabLst>
            </a:pPr>
            <a:r>
              <a:rPr lang="en-US" sz="2000" dirty="0">
                <a:solidFill>
                  <a:srgbClr val="162839"/>
                </a:solidFill>
                <a:effectLst/>
                <a:latin typeface="Arial" panose="020B0604020202020204" pitchFamily="34" charset="0"/>
                <a:ea typeface="Calibri" panose="020F0502020204030204" pitchFamily="34" charset="0"/>
              </a:rPr>
              <a:t>Late 2010: Bookkeeper for </a:t>
            </a:r>
            <a:r>
              <a:rPr lang="en-US" sz="2000" dirty="0">
                <a:solidFill>
                  <a:srgbClr val="162839"/>
                </a:solidFill>
                <a:latin typeface="Arial" panose="020B0604020202020204" pitchFamily="34" charset="0"/>
                <a:ea typeface="Calibri" panose="020F0502020204030204" pitchFamily="34" charset="0"/>
              </a:rPr>
              <a:t>Runyan</a:t>
            </a:r>
            <a:r>
              <a:rPr lang="en-US" sz="2000" dirty="0">
                <a:solidFill>
                  <a:srgbClr val="162839"/>
                </a:solidFill>
                <a:effectLst/>
                <a:latin typeface="Arial" panose="020B0604020202020204" pitchFamily="34" charset="0"/>
                <a:ea typeface="Calibri" panose="020F0502020204030204" pitchFamily="34" charset="0"/>
              </a:rPr>
              <a:t> Sewer District. Earned $750/wk.     </a:t>
            </a:r>
            <a:endParaRPr lang="en-US" sz="2000" dirty="0">
              <a:solidFill>
                <a:srgbClr val="162839"/>
              </a:solidFill>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Wingdings" panose="05000000000000000000" pitchFamily="2" charset="2"/>
              <a:buChar char=""/>
              <a:tabLst>
                <a:tab pos="457200" algn="l"/>
              </a:tabLst>
            </a:pPr>
            <a:r>
              <a:rPr lang="en-US" sz="2000" dirty="0">
                <a:solidFill>
                  <a:srgbClr val="162839"/>
                </a:solidFill>
                <a:effectLst/>
                <a:latin typeface="Arial" panose="020B0604020202020204" pitchFamily="34" charset="0"/>
                <a:ea typeface="Calibri" panose="020F0502020204030204" pitchFamily="34" charset="0"/>
              </a:rPr>
              <a:t>May 2012: Embezzling begins. Writing company checks to herself.    </a:t>
            </a:r>
            <a:endParaRPr lang="en-US" sz="2000" dirty="0">
              <a:solidFill>
                <a:srgbClr val="162839"/>
              </a:solidFill>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Wingdings" panose="05000000000000000000" pitchFamily="2" charset="2"/>
              <a:buChar char=""/>
              <a:tabLst>
                <a:tab pos="457200" algn="l"/>
              </a:tabLst>
            </a:pPr>
            <a:r>
              <a:rPr lang="en-US" sz="2000" dirty="0">
                <a:solidFill>
                  <a:srgbClr val="162839"/>
                </a:solidFill>
                <a:effectLst/>
                <a:latin typeface="Arial" panose="020B0604020202020204" pitchFamily="34" charset="0"/>
                <a:ea typeface="Calibri" panose="020F0502020204030204" pitchFamily="34" charset="0"/>
              </a:rPr>
              <a:t>October 2018: Embezzlement discovered. She was terminated. </a:t>
            </a:r>
            <a:endParaRPr lang="en-US" sz="2000" dirty="0">
              <a:solidFill>
                <a:srgbClr val="162839"/>
              </a:solidFill>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Wingdings" panose="05000000000000000000" pitchFamily="2" charset="2"/>
              <a:buChar char=""/>
              <a:tabLst>
                <a:tab pos="457200" algn="l"/>
              </a:tabLst>
            </a:pPr>
            <a:r>
              <a:rPr lang="en-US" sz="2000" dirty="0">
                <a:solidFill>
                  <a:srgbClr val="162839"/>
                </a:solidFill>
                <a:effectLst/>
                <a:latin typeface="Arial" panose="020B0604020202020204" pitchFamily="34" charset="0"/>
                <a:ea typeface="Calibri" panose="020F0502020204030204" pitchFamily="34" charset="0"/>
              </a:rPr>
              <a:t>Fraud was subsequently reported to the U.S. Secret Service.  </a:t>
            </a:r>
            <a:endParaRPr lang="en-US" sz="2000" dirty="0">
              <a:solidFill>
                <a:srgbClr val="162839"/>
              </a:solidFill>
              <a:effectLst/>
              <a:latin typeface="Calibri" panose="020F0502020204030204" pitchFamily="34" charset="0"/>
              <a:ea typeface="Calibri" panose="020F0502020204030204" pitchFamily="34" charset="0"/>
            </a:endParaRPr>
          </a:p>
        </p:txBody>
      </p:sp>
      <p:sp>
        <p:nvSpPr>
          <p:cNvPr id="2" name="Date Placeholder 1">
            <a:extLst>
              <a:ext uri="{FF2B5EF4-FFF2-40B4-BE49-F238E27FC236}">
                <a16:creationId xmlns:a16="http://schemas.microsoft.com/office/drawing/2014/main" id="{145FD591-1781-4B9E-99E3-645B6DF17297}"/>
              </a:ext>
            </a:extLst>
          </p:cNvPr>
          <p:cNvSpPr>
            <a:spLocks noGrp="1"/>
          </p:cNvSpPr>
          <p:nvPr>
            <p:ph type="dt" sz="half" idx="10"/>
          </p:nvPr>
        </p:nvSpPr>
        <p:spPr/>
        <p:txBody>
          <a:bodyPr/>
          <a:lstStyle/>
          <a:p>
            <a:r>
              <a:rPr lang="en-US" dirty="0"/>
              <a:t>August 2, 2022</a:t>
            </a:r>
          </a:p>
        </p:txBody>
      </p:sp>
      <p:sp>
        <p:nvSpPr>
          <p:cNvPr id="5" name="Footer Placeholder 4">
            <a:extLst>
              <a:ext uri="{FF2B5EF4-FFF2-40B4-BE49-F238E27FC236}">
                <a16:creationId xmlns:a16="http://schemas.microsoft.com/office/drawing/2014/main" id="{A552037B-7C89-433D-8B04-CB684F5596C7}"/>
              </a:ext>
            </a:extLst>
          </p:cNvPr>
          <p:cNvSpPr>
            <a:spLocks noGrp="1"/>
          </p:cNvSpPr>
          <p:nvPr>
            <p:ph type="ftr" sz="quarter" idx="11"/>
          </p:nvPr>
        </p:nvSpPr>
        <p:spPr/>
        <p:txBody>
          <a:bodyPr/>
          <a:lstStyle/>
          <a:p>
            <a:r>
              <a:rPr lang="en-US" dirty="0"/>
              <a:t>SSA OIG    NADE   CDI Fraud Investigations   </a:t>
            </a:r>
          </a:p>
        </p:txBody>
      </p:sp>
      <p:sp>
        <p:nvSpPr>
          <p:cNvPr id="6" name="Slide Number Placeholder 5">
            <a:extLst>
              <a:ext uri="{FF2B5EF4-FFF2-40B4-BE49-F238E27FC236}">
                <a16:creationId xmlns:a16="http://schemas.microsoft.com/office/drawing/2014/main" id="{9FAE7E59-FA17-4E26-A2DD-B8E4C88FD249}"/>
              </a:ext>
            </a:extLst>
          </p:cNvPr>
          <p:cNvSpPr>
            <a:spLocks noGrp="1"/>
          </p:cNvSpPr>
          <p:nvPr>
            <p:ph type="sldNum" sz="quarter" idx="12"/>
          </p:nvPr>
        </p:nvSpPr>
        <p:spPr/>
        <p:txBody>
          <a:bodyPr/>
          <a:lstStyle/>
          <a:p>
            <a:fld id="{3A98EE3D-8CD1-4C3F-BD1C-C98C9596463C}" type="slidenum">
              <a:rPr lang="en-US" smtClean="0"/>
              <a:pPr/>
              <a:t>20</a:t>
            </a:fld>
            <a:endParaRPr lang="en-US" dirty="0"/>
          </a:p>
        </p:txBody>
      </p:sp>
    </p:spTree>
    <p:extLst>
      <p:ext uri="{BB962C8B-B14F-4D97-AF65-F5344CB8AC3E}">
        <p14:creationId xmlns:p14="http://schemas.microsoft.com/office/powerpoint/2010/main" val="20831515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16BA786-BE91-43FF-917D-0DD0EB97885A}"/>
              </a:ext>
            </a:extLst>
          </p:cNvPr>
          <p:cNvSpPr txBox="1"/>
          <p:nvPr/>
        </p:nvSpPr>
        <p:spPr>
          <a:xfrm>
            <a:off x="84194" y="820453"/>
            <a:ext cx="8731438" cy="2572624"/>
          </a:xfrm>
          <a:prstGeom prst="rect">
            <a:avLst/>
          </a:prstGeom>
        </p:spPr>
        <p:txBody>
          <a:bodyPr vert="horz" lIns="68580" tIns="34290" rIns="68580" bIns="34290" rtlCol="0">
            <a:normAutofit/>
          </a:bodyPr>
          <a:lstStyle/>
          <a:p>
            <a:pPr marL="0" marR="0">
              <a:spcBef>
                <a:spcPts val="0"/>
              </a:spcBef>
              <a:spcAft>
                <a:spcPts val="0"/>
              </a:spcAft>
            </a:pPr>
            <a:r>
              <a:rPr lang="en-US" sz="1800" dirty="0">
                <a:effectLst/>
                <a:latin typeface="Arial" panose="020B0604020202020204" pitchFamily="34" charset="0"/>
                <a:ea typeface="Calibri" panose="020F0502020204030204" pitchFamily="34" charset="0"/>
              </a:rPr>
              <a:t> </a:t>
            </a:r>
            <a:endParaRPr lang="en-US" sz="18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Wingdings" panose="05000000000000000000" pitchFamily="2" charset="2"/>
              <a:buChar char=""/>
              <a:tabLst>
                <a:tab pos="457200" algn="l"/>
              </a:tabLst>
            </a:pPr>
            <a:r>
              <a:rPr lang="en-US" sz="2000" dirty="0">
                <a:solidFill>
                  <a:srgbClr val="162839"/>
                </a:solidFill>
                <a:effectLst/>
                <a:latin typeface="Arial" panose="020B0604020202020204" pitchFamily="34" charset="0"/>
                <a:ea typeface="Calibri" panose="020F0502020204030204" pitchFamily="34" charset="0"/>
              </a:rPr>
              <a:t>February 2019: Advised attorney settle “quickly and quietly”.</a:t>
            </a:r>
            <a:endParaRPr lang="en-US" sz="2000" dirty="0">
              <a:solidFill>
                <a:srgbClr val="162839"/>
              </a:solidFill>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Wingdings" panose="05000000000000000000" pitchFamily="2" charset="2"/>
              <a:buChar char=""/>
              <a:tabLst>
                <a:tab pos="457200" algn="l"/>
              </a:tabLst>
            </a:pPr>
            <a:r>
              <a:rPr lang="en-US" sz="2000" dirty="0">
                <a:solidFill>
                  <a:srgbClr val="162839"/>
                </a:solidFill>
                <a:effectLst/>
                <a:latin typeface="Arial" panose="020B0604020202020204" pitchFamily="34" charset="0"/>
                <a:ea typeface="Calibri" panose="020F0502020204030204" pitchFamily="34" charset="0"/>
              </a:rPr>
              <a:t>Followed up with a threatening email to expose attorney for unethical behavior.  </a:t>
            </a:r>
            <a:endParaRPr lang="en-US" sz="2000" dirty="0">
              <a:solidFill>
                <a:srgbClr val="162839"/>
              </a:solidFill>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Wingdings" panose="05000000000000000000" pitchFamily="2" charset="2"/>
              <a:buChar char=""/>
              <a:tabLst>
                <a:tab pos="457200" algn="l"/>
              </a:tabLst>
            </a:pPr>
            <a:r>
              <a:rPr lang="en-US" sz="2000" dirty="0">
                <a:solidFill>
                  <a:srgbClr val="162839"/>
                </a:solidFill>
                <a:effectLst/>
                <a:latin typeface="Arial" panose="020B0604020202020204" pitchFamily="34" charset="0"/>
                <a:ea typeface="Calibri" panose="020F0502020204030204" pitchFamily="34" charset="0"/>
              </a:rPr>
              <a:t>April 2019: CDI Unit gets referral from U.S. Secret Service.</a:t>
            </a:r>
            <a:endParaRPr lang="en-US" sz="2000" dirty="0">
              <a:solidFill>
                <a:srgbClr val="162839"/>
              </a:solidFill>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Wingdings" panose="05000000000000000000" pitchFamily="2" charset="2"/>
              <a:buChar char=""/>
              <a:tabLst>
                <a:tab pos="457200" algn="l"/>
              </a:tabLst>
            </a:pPr>
            <a:r>
              <a:rPr lang="en-US" sz="2000" dirty="0">
                <a:solidFill>
                  <a:srgbClr val="162839"/>
                </a:solidFill>
                <a:effectLst/>
                <a:latin typeface="Arial" panose="020B0604020202020204" pitchFamily="34" charset="0"/>
                <a:ea typeface="Calibri" panose="020F0502020204030204" pitchFamily="34" charset="0"/>
              </a:rPr>
              <a:t>CDI unit immediately opened case for SSA fraud </a:t>
            </a:r>
            <a:endParaRPr lang="en-US" sz="2000" dirty="0">
              <a:solidFill>
                <a:srgbClr val="162839"/>
              </a:solidFill>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Wingdings" panose="05000000000000000000" pitchFamily="2" charset="2"/>
              <a:buChar char=""/>
              <a:tabLst>
                <a:tab pos="457200" algn="l"/>
              </a:tabLst>
            </a:pPr>
            <a:r>
              <a:rPr lang="en-US" sz="2000" dirty="0">
                <a:solidFill>
                  <a:srgbClr val="162839"/>
                </a:solidFill>
                <a:effectLst/>
                <a:latin typeface="Arial" panose="020B0604020202020204" pitchFamily="34" charset="0"/>
                <a:ea typeface="Calibri" panose="020F0502020204030204" pitchFamily="34" charset="0"/>
              </a:rPr>
              <a:t>Subject completed a Continuing Disability Review Report minimizing the work she has conducted. </a:t>
            </a:r>
            <a:endParaRPr lang="en-US" sz="2000" dirty="0">
              <a:solidFill>
                <a:srgbClr val="162839"/>
              </a:solidFill>
              <a:effectLst/>
              <a:latin typeface="Calibri" panose="020F0502020204030204" pitchFamily="34" charset="0"/>
              <a:ea typeface="Calibri" panose="020F0502020204030204" pitchFamily="34" charset="0"/>
            </a:endParaRPr>
          </a:p>
          <a:p>
            <a:pPr marL="571500" indent="-571500">
              <a:lnSpc>
                <a:spcPct val="90000"/>
              </a:lnSpc>
              <a:spcAft>
                <a:spcPts val="450"/>
              </a:spcAft>
              <a:buFont typeface="Wingdings" panose="05000000000000000000" pitchFamily="2" charset="2"/>
              <a:buChar char="§"/>
              <a:defRPr/>
            </a:pPr>
            <a:endParaRPr lang="en-US" sz="100" dirty="0">
              <a:solidFill>
                <a:srgbClr val="162839">
                  <a:alpha val="60000"/>
                </a:srgbClr>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E8A7BEFA-EC04-47F6-86D4-195343BC2891}"/>
              </a:ext>
            </a:extLst>
          </p:cNvPr>
          <p:cNvPicPr>
            <a:picLocks noChangeAspect="1"/>
          </p:cNvPicPr>
          <p:nvPr/>
        </p:nvPicPr>
        <p:blipFill rotWithShape="1">
          <a:blip r:embed="rId3"/>
          <a:srcRect l="-2661" t="-5001" r="2661" b="37109"/>
          <a:stretch/>
        </p:blipFill>
        <p:spPr>
          <a:xfrm>
            <a:off x="2861196" y="3464924"/>
            <a:ext cx="5302553" cy="2112923"/>
          </a:xfrm>
          <a:prstGeom prst="rect">
            <a:avLst/>
          </a:prstGeom>
          <a:ln>
            <a:solidFill>
              <a:schemeClr val="accent1"/>
            </a:solidFill>
          </a:ln>
        </p:spPr>
      </p:pic>
      <p:sp>
        <p:nvSpPr>
          <p:cNvPr id="2" name="Title 1">
            <a:extLst>
              <a:ext uri="{FF2B5EF4-FFF2-40B4-BE49-F238E27FC236}">
                <a16:creationId xmlns:a16="http://schemas.microsoft.com/office/drawing/2014/main" id="{68ED53DA-BF44-42FE-9188-4E15CECD9B3F}"/>
              </a:ext>
            </a:extLst>
          </p:cNvPr>
          <p:cNvSpPr>
            <a:spLocks noGrp="1"/>
          </p:cNvSpPr>
          <p:nvPr>
            <p:ph type="title"/>
          </p:nvPr>
        </p:nvSpPr>
        <p:spPr>
          <a:xfrm>
            <a:off x="199239" y="370577"/>
            <a:ext cx="8414521" cy="772882"/>
          </a:xfrm>
        </p:spPr>
        <p:txBody>
          <a:bodyPr/>
          <a:lstStyle/>
          <a:p>
            <a:r>
              <a:rPr lang="en-US" sz="4000" dirty="0"/>
              <a:t>False Statements</a:t>
            </a:r>
          </a:p>
        </p:txBody>
      </p:sp>
      <p:grpSp>
        <p:nvGrpSpPr>
          <p:cNvPr id="8" name="Group 7">
            <a:extLst>
              <a:ext uri="{FF2B5EF4-FFF2-40B4-BE49-F238E27FC236}">
                <a16:creationId xmlns:a16="http://schemas.microsoft.com/office/drawing/2014/main" id="{117A77DB-5A10-4C4A-ABBA-1DE72FE54827}"/>
              </a:ext>
            </a:extLst>
          </p:cNvPr>
          <p:cNvGrpSpPr/>
          <p:nvPr/>
        </p:nvGrpSpPr>
        <p:grpSpPr>
          <a:xfrm rot="20642272">
            <a:off x="321326" y="3916164"/>
            <a:ext cx="2365749" cy="1598012"/>
            <a:chOff x="6255052" y="4235637"/>
            <a:chExt cx="2365749" cy="1598012"/>
          </a:xfrm>
        </p:grpSpPr>
        <p:sp>
          <p:nvSpPr>
            <p:cNvPr id="7" name="Speech Bubble: Rectangle with Corners Rounded 6">
              <a:extLst>
                <a:ext uri="{FF2B5EF4-FFF2-40B4-BE49-F238E27FC236}">
                  <a16:creationId xmlns:a16="http://schemas.microsoft.com/office/drawing/2014/main" id="{4D4BE6C7-0F02-448A-89EB-616B10838BA3}"/>
                </a:ext>
              </a:extLst>
            </p:cNvPr>
            <p:cNvSpPr/>
            <p:nvPr/>
          </p:nvSpPr>
          <p:spPr>
            <a:xfrm>
              <a:off x="6255052" y="4235637"/>
              <a:ext cx="2365749" cy="1598012"/>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442240C3-91B1-4C36-8DD7-49F20A881B97}"/>
                </a:ext>
              </a:extLst>
            </p:cNvPr>
            <p:cNvSpPr txBox="1"/>
            <p:nvPr/>
          </p:nvSpPr>
          <p:spPr>
            <a:xfrm>
              <a:off x="6303354" y="4372923"/>
              <a:ext cx="2317447" cy="1323439"/>
            </a:xfrm>
            <a:prstGeom prst="rect">
              <a:avLst/>
            </a:prstGeom>
            <a:noFill/>
          </p:spPr>
          <p:txBody>
            <a:bodyPr wrap="square" rtlCol="0">
              <a:spAutoFit/>
            </a:bodyPr>
            <a:lstStyle/>
            <a:p>
              <a:r>
                <a:rPr lang="en-US" sz="2000" i="1" dirty="0">
                  <a:solidFill>
                    <a:schemeClr val="bg1"/>
                  </a:solidFill>
                </a:rPr>
                <a:t>“..helped my mom and she paid $100 month to help me pay bills.”</a:t>
              </a:r>
            </a:p>
          </p:txBody>
        </p:sp>
      </p:grpSp>
      <p:sp>
        <p:nvSpPr>
          <p:cNvPr id="5" name="Date Placeholder 4">
            <a:extLst>
              <a:ext uri="{FF2B5EF4-FFF2-40B4-BE49-F238E27FC236}">
                <a16:creationId xmlns:a16="http://schemas.microsoft.com/office/drawing/2014/main" id="{4F68D02E-29E1-4B12-A7ED-2247B270607C}"/>
              </a:ext>
            </a:extLst>
          </p:cNvPr>
          <p:cNvSpPr>
            <a:spLocks noGrp="1"/>
          </p:cNvSpPr>
          <p:nvPr>
            <p:ph type="dt" sz="half" idx="10"/>
          </p:nvPr>
        </p:nvSpPr>
        <p:spPr/>
        <p:txBody>
          <a:bodyPr/>
          <a:lstStyle/>
          <a:p>
            <a:r>
              <a:rPr lang="en-US" dirty="0"/>
              <a:t>August 2, 2022</a:t>
            </a:r>
          </a:p>
        </p:txBody>
      </p:sp>
      <p:sp>
        <p:nvSpPr>
          <p:cNvPr id="9" name="Footer Placeholder 8">
            <a:extLst>
              <a:ext uri="{FF2B5EF4-FFF2-40B4-BE49-F238E27FC236}">
                <a16:creationId xmlns:a16="http://schemas.microsoft.com/office/drawing/2014/main" id="{27E76883-61C6-4E9D-B643-3D5E52EADAB9}"/>
              </a:ext>
            </a:extLst>
          </p:cNvPr>
          <p:cNvSpPr>
            <a:spLocks noGrp="1"/>
          </p:cNvSpPr>
          <p:nvPr>
            <p:ph type="ftr" sz="quarter" idx="11"/>
          </p:nvPr>
        </p:nvSpPr>
        <p:spPr/>
        <p:txBody>
          <a:bodyPr/>
          <a:lstStyle/>
          <a:p>
            <a:r>
              <a:rPr lang="en-US" dirty="0"/>
              <a:t>SSA OIG    NADE   CDI Fraud Investigations   </a:t>
            </a:r>
          </a:p>
        </p:txBody>
      </p:sp>
      <p:sp>
        <p:nvSpPr>
          <p:cNvPr id="10" name="Slide Number Placeholder 9">
            <a:extLst>
              <a:ext uri="{FF2B5EF4-FFF2-40B4-BE49-F238E27FC236}">
                <a16:creationId xmlns:a16="http://schemas.microsoft.com/office/drawing/2014/main" id="{90F2D53E-D552-43E1-ABB4-26352C4795DB}"/>
              </a:ext>
            </a:extLst>
          </p:cNvPr>
          <p:cNvSpPr>
            <a:spLocks noGrp="1"/>
          </p:cNvSpPr>
          <p:nvPr>
            <p:ph type="sldNum" sz="quarter" idx="12"/>
          </p:nvPr>
        </p:nvSpPr>
        <p:spPr/>
        <p:txBody>
          <a:bodyPr/>
          <a:lstStyle/>
          <a:p>
            <a:fld id="{3A98EE3D-8CD1-4C3F-BD1C-C98C9596463C}" type="slidenum">
              <a:rPr lang="en-US" smtClean="0"/>
              <a:pPr/>
              <a:t>21</a:t>
            </a:fld>
            <a:endParaRPr lang="en-US" dirty="0"/>
          </a:p>
        </p:txBody>
      </p:sp>
    </p:spTree>
    <p:extLst>
      <p:ext uri="{BB962C8B-B14F-4D97-AF65-F5344CB8AC3E}">
        <p14:creationId xmlns:p14="http://schemas.microsoft.com/office/powerpoint/2010/main" val="2456232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D400080-DF57-4D76-9101-EC98F6B883A2}"/>
              </a:ext>
            </a:extLst>
          </p:cNvPr>
          <p:cNvSpPr txBox="1"/>
          <p:nvPr/>
        </p:nvSpPr>
        <p:spPr>
          <a:xfrm>
            <a:off x="257175" y="1140824"/>
            <a:ext cx="8750347" cy="3104604"/>
          </a:xfrm>
          <a:prstGeom prst="rect">
            <a:avLst/>
          </a:prstGeom>
        </p:spPr>
        <p:txBody>
          <a:bodyPr vert="horz" lIns="68580" tIns="34290" rIns="68580" bIns="34290" rtlCol="0">
            <a:noAutofit/>
          </a:bodyPr>
          <a:lstStyle/>
          <a:p>
            <a:pPr marL="342900" indent="-342900">
              <a:lnSpc>
                <a:spcPct val="90000"/>
              </a:lnSpc>
              <a:spcAft>
                <a:spcPts val="450"/>
              </a:spcAft>
              <a:buFont typeface="Wingdings" panose="05000000000000000000" pitchFamily="2" charset="2"/>
              <a:buChar char="§"/>
            </a:pPr>
            <a:r>
              <a:rPr lang="en-US" sz="2000" dirty="0">
                <a:solidFill>
                  <a:srgbClr val="162839"/>
                </a:solidFill>
                <a:latin typeface="Arial" panose="020B0604020202020204" pitchFamily="34" charset="0"/>
                <a:cs typeface="Arial" panose="020B0604020202020204" pitchFamily="34" charset="0"/>
              </a:rPr>
              <a:t>June 2019: Little Rock CDIU interviewed the subject; she provided more false statements about her work.</a:t>
            </a:r>
          </a:p>
          <a:p>
            <a:pPr marL="342900" indent="-342900">
              <a:lnSpc>
                <a:spcPct val="90000"/>
              </a:lnSpc>
              <a:spcAft>
                <a:spcPts val="450"/>
              </a:spcAft>
              <a:buFont typeface="Wingdings" panose="05000000000000000000" pitchFamily="2" charset="2"/>
              <a:buChar char="§"/>
            </a:pPr>
            <a:r>
              <a:rPr lang="en-US" sz="2000" dirty="0">
                <a:solidFill>
                  <a:srgbClr val="162839"/>
                </a:solidFill>
                <a:latin typeface="Arial" panose="020B0604020202020204" pitchFamily="34" charset="0"/>
                <a:cs typeface="Arial" panose="020B0604020202020204" pitchFamily="34" charset="0"/>
              </a:rPr>
              <a:t>Investigation found she had SGA from approval date to when she stopped in 2018.  </a:t>
            </a:r>
          </a:p>
          <a:p>
            <a:pPr marL="342900" indent="-342900">
              <a:lnSpc>
                <a:spcPct val="90000"/>
              </a:lnSpc>
              <a:spcAft>
                <a:spcPts val="450"/>
              </a:spcAft>
              <a:buFont typeface="Wingdings" panose="05000000000000000000" pitchFamily="2" charset="2"/>
              <a:buChar char="§"/>
            </a:pPr>
            <a:r>
              <a:rPr lang="en-US" sz="2000" b="1" dirty="0">
                <a:solidFill>
                  <a:srgbClr val="162839"/>
                </a:solidFill>
                <a:latin typeface="Arial" panose="020B0604020202020204" pitchFamily="34" charset="0"/>
                <a:cs typeface="Arial" panose="020B0604020202020204" pitchFamily="34" charset="0"/>
              </a:rPr>
              <a:t>SSA overpayment $120,523</a:t>
            </a:r>
          </a:p>
          <a:p>
            <a:pPr marL="342900" indent="-342900">
              <a:lnSpc>
                <a:spcPct val="90000"/>
              </a:lnSpc>
              <a:spcAft>
                <a:spcPts val="450"/>
              </a:spcAft>
              <a:buFont typeface="Wingdings" panose="05000000000000000000" pitchFamily="2" charset="2"/>
              <a:buChar char="§"/>
            </a:pPr>
            <a:r>
              <a:rPr lang="en-US" sz="2000" dirty="0">
                <a:solidFill>
                  <a:srgbClr val="162839"/>
                </a:solidFill>
                <a:latin typeface="Arial" panose="020B0604020202020204" pitchFamily="34" charset="0"/>
                <a:cs typeface="Arial" panose="020B0604020202020204" pitchFamily="34" charset="0"/>
              </a:rPr>
              <a:t>Investigation determined fraud loss to the Runyan Sewer District  $669,599</a:t>
            </a:r>
          </a:p>
          <a:p>
            <a:pPr marL="342900" indent="-342900">
              <a:lnSpc>
                <a:spcPct val="90000"/>
              </a:lnSpc>
              <a:spcAft>
                <a:spcPts val="450"/>
              </a:spcAft>
              <a:buFont typeface="Wingdings" panose="05000000000000000000" pitchFamily="2" charset="2"/>
              <a:buChar char="§"/>
            </a:pPr>
            <a:r>
              <a:rPr lang="en-US" sz="2000" dirty="0">
                <a:solidFill>
                  <a:srgbClr val="162839"/>
                </a:solidFill>
                <a:latin typeface="Arial" panose="020B0604020202020204" pitchFamily="34" charset="0"/>
                <a:cs typeface="Arial" panose="020B0604020202020204" pitchFamily="34" charset="0"/>
              </a:rPr>
              <a:t>She stated in writing that she did not dispute the earnings. </a:t>
            </a:r>
          </a:p>
          <a:p>
            <a:pPr marL="342900" indent="-342900">
              <a:lnSpc>
                <a:spcPct val="90000"/>
              </a:lnSpc>
              <a:spcAft>
                <a:spcPts val="450"/>
              </a:spcAft>
              <a:buFont typeface="Wingdings" panose="05000000000000000000" pitchFamily="2" charset="2"/>
              <a:buChar char="§"/>
            </a:pPr>
            <a:r>
              <a:rPr lang="en-US" sz="2000" dirty="0">
                <a:solidFill>
                  <a:srgbClr val="162839"/>
                </a:solidFill>
                <a:latin typeface="Arial" panose="020B0604020202020204" pitchFamily="34" charset="0"/>
                <a:cs typeface="Arial" panose="020B0604020202020204" pitchFamily="34" charset="0"/>
              </a:rPr>
              <a:t>The SSA issued a notice to her. </a:t>
            </a:r>
          </a:p>
        </p:txBody>
      </p:sp>
      <p:pic>
        <p:nvPicPr>
          <p:cNvPr id="6" name="Picture 5">
            <a:extLst>
              <a:ext uri="{FF2B5EF4-FFF2-40B4-BE49-F238E27FC236}">
                <a16:creationId xmlns:a16="http://schemas.microsoft.com/office/drawing/2014/main" id="{995F7495-4F7D-49B9-90FA-7367A2C03CE6}"/>
              </a:ext>
            </a:extLst>
          </p:cNvPr>
          <p:cNvPicPr>
            <a:picLocks noChangeAspect="1"/>
          </p:cNvPicPr>
          <p:nvPr/>
        </p:nvPicPr>
        <p:blipFill rotWithShape="1">
          <a:blip r:embed="rId3"/>
          <a:srcRect t="1116" b="63309"/>
          <a:stretch/>
        </p:blipFill>
        <p:spPr>
          <a:xfrm>
            <a:off x="1476885" y="4496431"/>
            <a:ext cx="5892741" cy="1534643"/>
          </a:xfrm>
          <a:prstGeom prst="rect">
            <a:avLst/>
          </a:prstGeom>
          <a:ln>
            <a:solidFill>
              <a:schemeClr val="accent1"/>
            </a:solidFill>
          </a:ln>
        </p:spPr>
      </p:pic>
      <p:sp>
        <p:nvSpPr>
          <p:cNvPr id="3" name="Title 2">
            <a:extLst>
              <a:ext uri="{FF2B5EF4-FFF2-40B4-BE49-F238E27FC236}">
                <a16:creationId xmlns:a16="http://schemas.microsoft.com/office/drawing/2014/main" id="{552C9DC0-6E24-41A5-837B-FE97D5DBB3CC}"/>
              </a:ext>
            </a:extLst>
          </p:cNvPr>
          <p:cNvSpPr>
            <a:spLocks noGrp="1"/>
          </p:cNvSpPr>
          <p:nvPr>
            <p:ph type="title"/>
          </p:nvPr>
        </p:nvSpPr>
        <p:spPr>
          <a:xfrm>
            <a:off x="215996" y="345094"/>
            <a:ext cx="8414521" cy="772882"/>
          </a:xfrm>
        </p:spPr>
        <p:txBody>
          <a:bodyPr/>
          <a:lstStyle/>
          <a:p>
            <a:r>
              <a:rPr lang="en-US" sz="4000" dirty="0"/>
              <a:t>Undisputed Earnings</a:t>
            </a:r>
          </a:p>
        </p:txBody>
      </p:sp>
      <p:sp>
        <p:nvSpPr>
          <p:cNvPr id="5" name="Date Placeholder 4">
            <a:extLst>
              <a:ext uri="{FF2B5EF4-FFF2-40B4-BE49-F238E27FC236}">
                <a16:creationId xmlns:a16="http://schemas.microsoft.com/office/drawing/2014/main" id="{7F311301-C3CB-4639-BA03-554D8AAB9D5D}"/>
              </a:ext>
            </a:extLst>
          </p:cNvPr>
          <p:cNvSpPr>
            <a:spLocks noGrp="1"/>
          </p:cNvSpPr>
          <p:nvPr>
            <p:ph type="dt" sz="half" idx="10"/>
          </p:nvPr>
        </p:nvSpPr>
        <p:spPr/>
        <p:txBody>
          <a:bodyPr/>
          <a:lstStyle/>
          <a:p>
            <a:r>
              <a:rPr lang="en-US" dirty="0"/>
              <a:t>August 2, 2022</a:t>
            </a:r>
          </a:p>
        </p:txBody>
      </p:sp>
      <p:sp>
        <p:nvSpPr>
          <p:cNvPr id="7" name="Footer Placeholder 6">
            <a:extLst>
              <a:ext uri="{FF2B5EF4-FFF2-40B4-BE49-F238E27FC236}">
                <a16:creationId xmlns:a16="http://schemas.microsoft.com/office/drawing/2014/main" id="{D5345A27-24AF-44C0-A1BC-9A0C7BE1476F}"/>
              </a:ext>
            </a:extLst>
          </p:cNvPr>
          <p:cNvSpPr>
            <a:spLocks noGrp="1"/>
          </p:cNvSpPr>
          <p:nvPr>
            <p:ph type="ftr" sz="quarter" idx="11"/>
          </p:nvPr>
        </p:nvSpPr>
        <p:spPr/>
        <p:txBody>
          <a:bodyPr/>
          <a:lstStyle/>
          <a:p>
            <a:r>
              <a:rPr lang="en-US" dirty="0"/>
              <a:t>SSA OIG    NADE   CDI Fraud Investigations   </a:t>
            </a:r>
          </a:p>
        </p:txBody>
      </p:sp>
      <p:sp>
        <p:nvSpPr>
          <p:cNvPr id="8" name="Slide Number Placeholder 7">
            <a:extLst>
              <a:ext uri="{FF2B5EF4-FFF2-40B4-BE49-F238E27FC236}">
                <a16:creationId xmlns:a16="http://schemas.microsoft.com/office/drawing/2014/main" id="{ED85F563-9BCB-4346-B618-8CDD9DCB60F8}"/>
              </a:ext>
            </a:extLst>
          </p:cNvPr>
          <p:cNvSpPr>
            <a:spLocks noGrp="1"/>
          </p:cNvSpPr>
          <p:nvPr>
            <p:ph type="sldNum" sz="quarter" idx="12"/>
          </p:nvPr>
        </p:nvSpPr>
        <p:spPr/>
        <p:txBody>
          <a:bodyPr/>
          <a:lstStyle/>
          <a:p>
            <a:fld id="{3A98EE3D-8CD1-4C3F-BD1C-C98C9596463C}" type="slidenum">
              <a:rPr lang="en-US" smtClean="0"/>
              <a:pPr/>
              <a:t>22</a:t>
            </a:fld>
            <a:endParaRPr lang="en-US" dirty="0"/>
          </a:p>
        </p:txBody>
      </p:sp>
    </p:spTree>
    <p:extLst>
      <p:ext uri="{BB962C8B-B14F-4D97-AF65-F5344CB8AC3E}">
        <p14:creationId xmlns:p14="http://schemas.microsoft.com/office/powerpoint/2010/main" val="2213420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5872F44-6AE7-4C55-A739-C82D85671185}"/>
              </a:ext>
            </a:extLst>
          </p:cNvPr>
          <p:cNvSpPr txBox="1"/>
          <p:nvPr/>
        </p:nvSpPr>
        <p:spPr>
          <a:xfrm>
            <a:off x="78726" y="1124969"/>
            <a:ext cx="9065274" cy="2888225"/>
          </a:xfrm>
          <a:prstGeom prst="rect">
            <a:avLst/>
          </a:prstGeom>
        </p:spPr>
        <p:txBody>
          <a:bodyPr vert="horz" lIns="68580" tIns="34290" rIns="68580" bIns="34290" rtlCol="0">
            <a:normAutofit fontScale="62500" lnSpcReduction="20000"/>
          </a:bodyPr>
          <a:lstStyle/>
          <a:p>
            <a:pPr marL="285750" marR="0" indent="-285750">
              <a:lnSpc>
                <a:spcPct val="120000"/>
              </a:lnSpc>
              <a:spcBef>
                <a:spcPts val="0"/>
              </a:spcBef>
              <a:spcAft>
                <a:spcPts val="0"/>
              </a:spcAft>
              <a:buFont typeface="Wingdings" panose="05000000000000000000" pitchFamily="2" charset="2"/>
              <a:buChar char="§"/>
            </a:pPr>
            <a:r>
              <a:rPr lang="en-US" sz="3200" dirty="0">
                <a:solidFill>
                  <a:srgbClr val="162839"/>
                </a:solidFill>
                <a:effectLst/>
                <a:latin typeface="Arial" panose="020B0604020202020204" pitchFamily="34" charset="0"/>
                <a:ea typeface="Calibri" panose="020F0502020204030204" pitchFamily="34" charset="0"/>
              </a:rPr>
              <a:t>October 2019: Indicted in the Eastern District of Arkansas</a:t>
            </a:r>
            <a:endParaRPr lang="en-US" sz="3200" dirty="0">
              <a:solidFill>
                <a:srgbClr val="162839"/>
              </a:solidFill>
              <a:effectLst/>
              <a:latin typeface="Calibri" panose="020F0502020204030204" pitchFamily="34" charset="0"/>
              <a:ea typeface="Calibri" panose="020F0502020204030204" pitchFamily="34" charset="0"/>
            </a:endParaRPr>
          </a:p>
          <a:p>
            <a:pPr marL="742950" lvl="1" indent="-285750">
              <a:lnSpc>
                <a:spcPct val="120000"/>
              </a:lnSpc>
              <a:buFont typeface="Wingdings" panose="05000000000000000000" pitchFamily="2" charset="2"/>
              <a:buChar char="§"/>
            </a:pPr>
            <a:r>
              <a:rPr lang="en-US" sz="2900" i="1" dirty="0">
                <a:solidFill>
                  <a:srgbClr val="162839"/>
                </a:solidFill>
                <a:effectLst/>
                <a:latin typeface="Arial" panose="020B0604020202020204" pitchFamily="34" charset="0"/>
                <a:ea typeface="Calibri" panose="020F0502020204030204" pitchFamily="34" charset="0"/>
              </a:rPr>
              <a:t>Six counts of Title 18, U.S.C. 1344 – Bank Fraud, </a:t>
            </a:r>
            <a:endParaRPr lang="en-US" sz="2900" i="1" dirty="0">
              <a:solidFill>
                <a:srgbClr val="162839"/>
              </a:solidFill>
              <a:effectLst/>
              <a:latin typeface="Calibri" panose="020F0502020204030204" pitchFamily="34" charset="0"/>
              <a:ea typeface="Calibri" panose="020F0502020204030204" pitchFamily="34" charset="0"/>
            </a:endParaRPr>
          </a:p>
          <a:p>
            <a:pPr marL="742950" lvl="1" indent="-285750">
              <a:lnSpc>
                <a:spcPct val="120000"/>
              </a:lnSpc>
              <a:buFont typeface="Wingdings" panose="05000000000000000000" pitchFamily="2" charset="2"/>
              <a:buChar char="§"/>
            </a:pPr>
            <a:r>
              <a:rPr lang="en-US" sz="2900" i="1" dirty="0">
                <a:solidFill>
                  <a:srgbClr val="162839"/>
                </a:solidFill>
                <a:effectLst/>
                <a:latin typeface="Arial" panose="020B0604020202020204" pitchFamily="34" charset="0"/>
                <a:ea typeface="Calibri" panose="020F0502020204030204" pitchFamily="34" charset="0"/>
              </a:rPr>
              <a:t>One  count of Title 18, U.S.C. 641 – Theft of Government Funds, </a:t>
            </a:r>
            <a:endParaRPr lang="en-US" sz="2900" i="1" dirty="0">
              <a:solidFill>
                <a:srgbClr val="162839"/>
              </a:solidFill>
              <a:effectLst/>
              <a:latin typeface="Calibri" panose="020F0502020204030204" pitchFamily="34" charset="0"/>
              <a:ea typeface="Calibri" panose="020F0502020204030204" pitchFamily="34" charset="0"/>
            </a:endParaRPr>
          </a:p>
          <a:p>
            <a:pPr marL="742950" lvl="1" indent="-285750">
              <a:lnSpc>
                <a:spcPct val="120000"/>
              </a:lnSpc>
              <a:buFont typeface="Wingdings" panose="05000000000000000000" pitchFamily="2" charset="2"/>
              <a:buChar char="§"/>
            </a:pPr>
            <a:r>
              <a:rPr lang="en-US" sz="2900" i="1" dirty="0">
                <a:solidFill>
                  <a:srgbClr val="162839"/>
                </a:solidFill>
                <a:effectLst/>
                <a:latin typeface="Arial" panose="020B0604020202020204" pitchFamily="34" charset="0"/>
                <a:ea typeface="Calibri" panose="020F0502020204030204" pitchFamily="34" charset="0"/>
              </a:rPr>
              <a:t>One count of Title 18, U.S.C. 1001 – False Statement to the U.S. Government</a:t>
            </a:r>
          </a:p>
          <a:p>
            <a:pPr lvl="1">
              <a:lnSpc>
                <a:spcPct val="120000"/>
              </a:lnSpc>
            </a:pPr>
            <a:endParaRPr lang="en-US" sz="2900" i="1" dirty="0">
              <a:solidFill>
                <a:srgbClr val="162839"/>
              </a:solidFill>
              <a:effectLst/>
              <a:latin typeface="Calibri" panose="020F0502020204030204" pitchFamily="34" charset="0"/>
              <a:ea typeface="Calibri" panose="020F0502020204030204" pitchFamily="34" charset="0"/>
            </a:endParaRPr>
          </a:p>
          <a:p>
            <a:pPr marL="285750" marR="0" indent="-285750">
              <a:lnSpc>
                <a:spcPct val="120000"/>
              </a:lnSpc>
              <a:spcBef>
                <a:spcPts val="0"/>
              </a:spcBef>
              <a:spcAft>
                <a:spcPts val="0"/>
              </a:spcAft>
              <a:buFont typeface="Wingdings" panose="05000000000000000000" pitchFamily="2" charset="2"/>
              <a:buChar char="§"/>
            </a:pPr>
            <a:r>
              <a:rPr lang="en-US" sz="3200" b="1" dirty="0">
                <a:solidFill>
                  <a:srgbClr val="162839"/>
                </a:solidFill>
                <a:effectLst/>
                <a:latin typeface="Arial" panose="020B0604020202020204" pitchFamily="34" charset="0"/>
                <a:ea typeface="Calibri" panose="020F0502020204030204" pitchFamily="34" charset="0"/>
              </a:rPr>
              <a:t>December 2019: Paid SSA $120,523 with a personal check</a:t>
            </a:r>
          </a:p>
          <a:p>
            <a:pPr marR="0">
              <a:lnSpc>
                <a:spcPct val="120000"/>
              </a:lnSpc>
              <a:spcBef>
                <a:spcPts val="0"/>
              </a:spcBef>
              <a:spcAft>
                <a:spcPts val="0"/>
              </a:spcAft>
            </a:pPr>
            <a:endParaRPr lang="en-US" sz="3200" b="1" dirty="0">
              <a:solidFill>
                <a:srgbClr val="162839"/>
              </a:solidFill>
              <a:effectLst/>
              <a:latin typeface="Arial" panose="020B0604020202020204" pitchFamily="34" charset="0"/>
              <a:ea typeface="Calibri" panose="020F0502020204030204" pitchFamily="34" charset="0"/>
            </a:endParaRPr>
          </a:p>
          <a:p>
            <a:pPr marL="285750" marR="0" indent="-285750">
              <a:lnSpc>
                <a:spcPct val="120000"/>
              </a:lnSpc>
              <a:spcBef>
                <a:spcPts val="0"/>
              </a:spcBef>
              <a:spcAft>
                <a:spcPts val="0"/>
              </a:spcAft>
              <a:buFont typeface="Wingdings" panose="05000000000000000000" pitchFamily="2" charset="2"/>
              <a:buChar char="§"/>
            </a:pPr>
            <a:r>
              <a:rPr lang="en-US" sz="3200" dirty="0">
                <a:solidFill>
                  <a:srgbClr val="162839"/>
                </a:solidFill>
                <a:latin typeface="Arial" panose="020B0604020202020204" pitchFamily="34" charset="0"/>
                <a:ea typeface="Calibri" panose="020F0502020204030204" pitchFamily="34" charset="0"/>
                <a:cs typeface="Arial" panose="020B0604020202020204" pitchFamily="34" charset="0"/>
              </a:rPr>
              <a:t>August 2021: Pleaded guilty to Bank Fraud and Theft of Government Funds.</a:t>
            </a:r>
          </a:p>
          <a:p>
            <a:pPr marL="285750" marR="0" indent="-285750">
              <a:lnSpc>
                <a:spcPct val="120000"/>
              </a:lnSpc>
              <a:spcBef>
                <a:spcPts val="0"/>
              </a:spcBef>
              <a:spcAft>
                <a:spcPts val="0"/>
              </a:spcAft>
              <a:buFont typeface="Wingdings" panose="05000000000000000000" pitchFamily="2" charset="2"/>
              <a:buChar char="§"/>
            </a:pPr>
            <a:r>
              <a:rPr lang="en-US" sz="3200" dirty="0">
                <a:solidFill>
                  <a:srgbClr val="162839"/>
                </a:solidFill>
                <a:latin typeface="Arial" panose="020B0604020202020204" pitchFamily="34" charset="0"/>
                <a:cs typeface="Arial" panose="020B0604020202020204" pitchFamily="34" charset="0"/>
              </a:rPr>
              <a:t>October 2021: Paid sewer district business, in full, $669,599</a:t>
            </a:r>
          </a:p>
          <a:p>
            <a:pPr marL="342900" indent="-342900">
              <a:lnSpc>
                <a:spcPct val="90000"/>
              </a:lnSpc>
              <a:spcAft>
                <a:spcPts val="450"/>
              </a:spcAft>
              <a:buFont typeface="Wingdings" panose="05000000000000000000" pitchFamily="2" charset="2"/>
              <a:buChar char="§"/>
            </a:pPr>
            <a:endParaRPr lang="en-US" sz="1500" dirty="0">
              <a:solidFill>
                <a:schemeClr val="bg1">
                  <a:alpha val="60000"/>
                </a:schemeClr>
              </a:solidFill>
            </a:endParaRPr>
          </a:p>
        </p:txBody>
      </p:sp>
      <p:sp>
        <p:nvSpPr>
          <p:cNvPr id="2" name="Title 1">
            <a:extLst>
              <a:ext uri="{FF2B5EF4-FFF2-40B4-BE49-F238E27FC236}">
                <a16:creationId xmlns:a16="http://schemas.microsoft.com/office/drawing/2014/main" id="{DF43DF20-52C3-402D-ACCF-CE513E6AD0BB}"/>
              </a:ext>
            </a:extLst>
          </p:cNvPr>
          <p:cNvSpPr>
            <a:spLocks noGrp="1"/>
          </p:cNvSpPr>
          <p:nvPr>
            <p:ph type="title"/>
          </p:nvPr>
        </p:nvSpPr>
        <p:spPr>
          <a:xfrm>
            <a:off x="184706" y="371818"/>
            <a:ext cx="8414521" cy="772882"/>
          </a:xfrm>
        </p:spPr>
        <p:txBody>
          <a:bodyPr/>
          <a:lstStyle/>
          <a:p>
            <a:r>
              <a:rPr lang="en-US" sz="4000" dirty="0"/>
              <a:t>Indictment, Plea, Restitution</a:t>
            </a:r>
          </a:p>
        </p:txBody>
      </p:sp>
      <p:grpSp>
        <p:nvGrpSpPr>
          <p:cNvPr id="12" name="Group 11">
            <a:extLst>
              <a:ext uri="{FF2B5EF4-FFF2-40B4-BE49-F238E27FC236}">
                <a16:creationId xmlns:a16="http://schemas.microsoft.com/office/drawing/2014/main" id="{157DBB69-601F-4E3B-903E-2F623CF77020}"/>
              </a:ext>
            </a:extLst>
          </p:cNvPr>
          <p:cNvGrpSpPr/>
          <p:nvPr/>
        </p:nvGrpSpPr>
        <p:grpSpPr>
          <a:xfrm>
            <a:off x="4875685" y="3926486"/>
            <a:ext cx="3179115" cy="2314646"/>
            <a:chOff x="3308498" y="3805900"/>
            <a:chExt cx="4288641" cy="2370399"/>
          </a:xfrm>
        </p:grpSpPr>
        <p:pic>
          <p:nvPicPr>
            <p:cNvPr id="8" name="Picture 7">
              <a:extLst>
                <a:ext uri="{FF2B5EF4-FFF2-40B4-BE49-F238E27FC236}">
                  <a16:creationId xmlns:a16="http://schemas.microsoft.com/office/drawing/2014/main" id="{B6DD17F1-5D46-49A9-B1C3-C3DD09EBEFFD}"/>
                </a:ext>
              </a:extLst>
            </p:cNvPr>
            <p:cNvPicPr>
              <a:picLocks noChangeAspect="1"/>
            </p:cNvPicPr>
            <p:nvPr/>
          </p:nvPicPr>
          <p:blipFill>
            <a:blip r:embed="rId3"/>
            <a:stretch>
              <a:fillRect/>
            </a:stretch>
          </p:blipFill>
          <p:spPr>
            <a:xfrm>
              <a:off x="3308498" y="3805900"/>
              <a:ext cx="4288641" cy="2370399"/>
            </a:xfrm>
            <a:prstGeom prst="rect">
              <a:avLst/>
            </a:prstGeom>
            <a:ln>
              <a:solidFill>
                <a:schemeClr val="accent1"/>
              </a:solidFill>
            </a:ln>
          </p:spPr>
        </p:pic>
        <p:sp>
          <p:nvSpPr>
            <p:cNvPr id="9" name="TextBox 8">
              <a:extLst>
                <a:ext uri="{FF2B5EF4-FFF2-40B4-BE49-F238E27FC236}">
                  <a16:creationId xmlns:a16="http://schemas.microsoft.com/office/drawing/2014/main" id="{D2FF7807-6F03-421E-A690-E62BDA12EF61}"/>
                </a:ext>
              </a:extLst>
            </p:cNvPr>
            <p:cNvSpPr txBox="1"/>
            <p:nvPr/>
          </p:nvSpPr>
          <p:spPr>
            <a:xfrm>
              <a:off x="3379470" y="4523084"/>
              <a:ext cx="4010538" cy="655498"/>
            </a:xfrm>
            <a:prstGeom prst="rect">
              <a:avLst/>
            </a:prstGeom>
            <a:solidFill>
              <a:schemeClr val="tx1">
                <a:lumMod val="60000"/>
                <a:lumOff val="40000"/>
              </a:schemeClr>
            </a:solidFill>
            <a:ln>
              <a:solidFill>
                <a:schemeClr val="accent1"/>
              </a:solidFill>
            </a:ln>
          </p:spPr>
          <p:txBody>
            <a:bodyPr wrap="square" rtlCol="0">
              <a:spAutoFit/>
            </a:bodyPr>
            <a:lstStyle/>
            <a:p>
              <a:endParaRPr lang="en-US" dirty="0"/>
            </a:p>
          </p:txBody>
        </p:sp>
        <p:sp>
          <p:nvSpPr>
            <p:cNvPr id="10" name="TextBox 9">
              <a:extLst>
                <a:ext uri="{FF2B5EF4-FFF2-40B4-BE49-F238E27FC236}">
                  <a16:creationId xmlns:a16="http://schemas.microsoft.com/office/drawing/2014/main" id="{07BCFA34-CC6D-4C7C-878B-7ED4F8D13C43}"/>
                </a:ext>
              </a:extLst>
            </p:cNvPr>
            <p:cNvSpPr txBox="1"/>
            <p:nvPr/>
          </p:nvSpPr>
          <p:spPr>
            <a:xfrm>
              <a:off x="7040880" y="5806967"/>
              <a:ext cx="556259" cy="91440"/>
            </a:xfrm>
            <a:prstGeom prst="rect">
              <a:avLst/>
            </a:prstGeom>
            <a:solidFill>
              <a:schemeClr val="tx1">
                <a:lumMod val="60000"/>
                <a:lumOff val="40000"/>
              </a:schemeClr>
            </a:solidFill>
            <a:ln>
              <a:solidFill>
                <a:schemeClr val="accent1"/>
              </a:solidFill>
            </a:ln>
          </p:spPr>
          <p:txBody>
            <a:bodyPr wrap="square" rtlCol="0">
              <a:spAutoFit/>
            </a:bodyPr>
            <a:lstStyle/>
            <a:p>
              <a:endParaRPr lang="en-US" dirty="0"/>
            </a:p>
          </p:txBody>
        </p:sp>
        <p:sp>
          <p:nvSpPr>
            <p:cNvPr id="11" name="TextBox 10">
              <a:extLst>
                <a:ext uri="{FF2B5EF4-FFF2-40B4-BE49-F238E27FC236}">
                  <a16:creationId xmlns:a16="http://schemas.microsoft.com/office/drawing/2014/main" id="{5925F818-5346-4D77-B6F2-903CB74C7CBD}"/>
                </a:ext>
              </a:extLst>
            </p:cNvPr>
            <p:cNvSpPr txBox="1"/>
            <p:nvPr/>
          </p:nvSpPr>
          <p:spPr>
            <a:xfrm>
              <a:off x="3421381" y="5913120"/>
              <a:ext cx="754379" cy="91440"/>
            </a:xfrm>
            <a:prstGeom prst="rect">
              <a:avLst/>
            </a:prstGeom>
            <a:solidFill>
              <a:schemeClr val="tx1">
                <a:lumMod val="60000"/>
                <a:lumOff val="40000"/>
              </a:schemeClr>
            </a:solidFill>
            <a:ln>
              <a:solidFill>
                <a:schemeClr val="accent1"/>
              </a:solidFill>
            </a:ln>
          </p:spPr>
          <p:txBody>
            <a:bodyPr wrap="square" rtlCol="0">
              <a:spAutoFit/>
            </a:bodyPr>
            <a:lstStyle/>
            <a:p>
              <a:endParaRPr lang="en-US" dirty="0"/>
            </a:p>
          </p:txBody>
        </p:sp>
      </p:grpSp>
      <p:grpSp>
        <p:nvGrpSpPr>
          <p:cNvPr id="18" name="Group 17">
            <a:extLst>
              <a:ext uri="{FF2B5EF4-FFF2-40B4-BE49-F238E27FC236}">
                <a16:creationId xmlns:a16="http://schemas.microsoft.com/office/drawing/2014/main" id="{E4D4ABF4-2F6A-43E8-B359-44967C7A8D4F}"/>
              </a:ext>
            </a:extLst>
          </p:cNvPr>
          <p:cNvGrpSpPr/>
          <p:nvPr/>
        </p:nvGrpSpPr>
        <p:grpSpPr>
          <a:xfrm>
            <a:off x="211503" y="4297094"/>
            <a:ext cx="4510639" cy="1939574"/>
            <a:chOff x="71448" y="3292182"/>
            <a:chExt cx="4510639" cy="1939574"/>
          </a:xfrm>
        </p:grpSpPr>
        <p:pic>
          <p:nvPicPr>
            <p:cNvPr id="15" name="Picture 14">
              <a:extLst>
                <a:ext uri="{FF2B5EF4-FFF2-40B4-BE49-F238E27FC236}">
                  <a16:creationId xmlns:a16="http://schemas.microsoft.com/office/drawing/2014/main" id="{EA4F3DBD-4DCA-4159-8F90-7787D8049934}"/>
                </a:ext>
              </a:extLst>
            </p:cNvPr>
            <p:cNvPicPr>
              <a:picLocks noChangeAspect="1"/>
            </p:cNvPicPr>
            <p:nvPr/>
          </p:nvPicPr>
          <p:blipFill>
            <a:blip r:embed="rId4"/>
            <a:stretch>
              <a:fillRect/>
            </a:stretch>
          </p:blipFill>
          <p:spPr>
            <a:xfrm>
              <a:off x="71448" y="3292182"/>
              <a:ext cx="4510639" cy="1939574"/>
            </a:xfrm>
            <a:prstGeom prst="rect">
              <a:avLst/>
            </a:prstGeom>
            <a:ln>
              <a:solidFill>
                <a:schemeClr val="accent1"/>
              </a:solidFill>
            </a:ln>
          </p:spPr>
        </p:pic>
        <p:sp>
          <p:nvSpPr>
            <p:cNvPr id="16" name="TextBox 15">
              <a:extLst>
                <a:ext uri="{FF2B5EF4-FFF2-40B4-BE49-F238E27FC236}">
                  <a16:creationId xmlns:a16="http://schemas.microsoft.com/office/drawing/2014/main" id="{D4038852-9649-4DCA-A45C-573866B2CDB5}"/>
                </a:ext>
              </a:extLst>
            </p:cNvPr>
            <p:cNvSpPr txBox="1"/>
            <p:nvPr/>
          </p:nvSpPr>
          <p:spPr>
            <a:xfrm>
              <a:off x="257175" y="3307422"/>
              <a:ext cx="1190625" cy="369332"/>
            </a:xfrm>
            <a:prstGeom prst="rect">
              <a:avLst/>
            </a:prstGeom>
            <a:solidFill>
              <a:schemeClr val="tx1">
                <a:lumMod val="60000"/>
                <a:lumOff val="40000"/>
              </a:schemeClr>
            </a:solidFill>
            <a:ln>
              <a:solidFill>
                <a:schemeClr val="accent1"/>
              </a:solidFill>
            </a:ln>
          </p:spPr>
          <p:txBody>
            <a:bodyPr wrap="square" rtlCol="0">
              <a:spAutoFit/>
            </a:bodyPr>
            <a:lstStyle/>
            <a:p>
              <a:endParaRPr lang="en-US" dirty="0"/>
            </a:p>
          </p:txBody>
        </p:sp>
        <p:sp>
          <p:nvSpPr>
            <p:cNvPr id="17" name="TextBox 16">
              <a:extLst>
                <a:ext uri="{FF2B5EF4-FFF2-40B4-BE49-F238E27FC236}">
                  <a16:creationId xmlns:a16="http://schemas.microsoft.com/office/drawing/2014/main" id="{2D6975F1-F07E-4C66-8FF1-7228E253825B}"/>
                </a:ext>
              </a:extLst>
            </p:cNvPr>
            <p:cNvSpPr txBox="1"/>
            <p:nvPr/>
          </p:nvSpPr>
          <p:spPr>
            <a:xfrm>
              <a:off x="287464" y="4311302"/>
              <a:ext cx="4078605" cy="822960"/>
            </a:xfrm>
            <a:prstGeom prst="rect">
              <a:avLst/>
            </a:prstGeom>
            <a:solidFill>
              <a:schemeClr val="tx1">
                <a:lumMod val="60000"/>
                <a:lumOff val="40000"/>
              </a:schemeClr>
            </a:solidFill>
            <a:ln>
              <a:solidFill>
                <a:schemeClr val="accent1"/>
              </a:solidFill>
            </a:ln>
          </p:spPr>
          <p:txBody>
            <a:bodyPr wrap="square" rtlCol="0">
              <a:spAutoFit/>
            </a:bodyPr>
            <a:lstStyle/>
            <a:p>
              <a:endParaRPr lang="en-US" dirty="0"/>
            </a:p>
          </p:txBody>
        </p:sp>
      </p:grpSp>
      <p:sp>
        <p:nvSpPr>
          <p:cNvPr id="19" name="Date Placeholder 18">
            <a:extLst>
              <a:ext uri="{FF2B5EF4-FFF2-40B4-BE49-F238E27FC236}">
                <a16:creationId xmlns:a16="http://schemas.microsoft.com/office/drawing/2014/main" id="{604C632E-40BC-4EBB-9F64-A46DF46EA9DE}"/>
              </a:ext>
            </a:extLst>
          </p:cNvPr>
          <p:cNvSpPr>
            <a:spLocks noGrp="1"/>
          </p:cNvSpPr>
          <p:nvPr>
            <p:ph type="dt" sz="half" idx="10"/>
          </p:nvPr>
        </p:nvSpPr>
        <p:spPr/>
        <p:txBody>
          <a:bodyPr/>
          <a:lstStyle/>
          <a:p>
            <a:r>
              <a:rPr lang="en-US" dirty="0"/>
              <a:t>August 2, 2022</a:t>
            </a:r>
          </a:p>
        </p:txBody>
      </p:sp>
      <p:sp>
        <p:nvSpPr>
          <p:cNvPr id="20" name="Footer Placeholder 19">
            <a:extLst>
              <a:ext uri="{FF2B5EF4-FFF2-40B4-BE49-F238E27FC236}">
                <a16:creationId xmlns:a16="http://schemas.microsoft.com/office/drawing/2014/main" id="{70C6E8C8-2669-4A0D-B71B-4D97547F4261}"/>
              </a:ext>
            </a:extLst>
          </p:cNvPr>
          <p:cNvSpPr>
            <a:spLocks noGrp="1"/>
          </p:cNvSpPr>
          <p:nvPr>
            <p:ph type="ftr" sz="quarter" idx="11"/>
          </p:nvPr>
        </p:nvSpPr>
        <p:spPr/>
        <p:txBody>
          <a:bodyPr/>
          <a:lstStyle/>
          <a:p>
            <a:r>
              <a:rPr lang="en-US" dirty="0"/>
              <a:t>SSA OIG    NADE   CDI Fraud Investigations   </a:t>
            </a:r>
          </a:p>
        </p:txBody>
      </p:sp>
      <p:sp>
        <p:nvSpPr>
          <p:cNvPr id="21" name="Slide Number Placeholder 20">
            <a:extLst>
              <a:ext uri="{FF2B5EF4-FFF2-40B4-BE49-F238E27FC236}">
                <a16:creationId xmlns:a16="http://schemas.microsoft.com/office/drawing/2014/main" id="{73FBD669-0790-43E2-8F22-5529431D3873}"/>
              </a:ext>
            </a:extLst>
          </p:cNvPr>
          <p:cNvSpPr>
            <a:spLocks noGrp="1"/>
          </p:cNvSpPr>
          <p:nvPr>
            <p:ph type="sldNum" sz="quarter" idx="12"/>
          </p:nvPr>
        </p:nvSpPr>
        <p:spPr/>
        <p:txBody>
          <a:bodyPr/>
          <a:lstStyle/>
          <a:p>
            <a:fld id="{3A98EE3D-8CD1-4C3F-BD1C-C98C9596463C}" type="slidenum">
              <a:rPr lang="en-US" smtClean="0"/>
              <a:pPr/>
              <a:t>23</a:t>
            </a:fld>
            <a:endParaRPr lang="en-US" dirty="0"/>
          </a:p>
        </p:txBody>
      </p:sp>
    </p:spTree>
    <p:extLst>
      <p:ext uri="{BB962C8B-B14F-4D97-AF65-F5344CB8AC3E}">
        <p14:creationId xmlns:p14="http://schemas.microsoft.com/office/powerpoint/2010/main" val="31632199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F0D2785-865E-4C90-9369-A9B588088B0F}"/>
              </a:ext>
            </a:extLst>
          </p:cNvPr>
          <p:cNvSpPr txBox="1"/>
          <p:nvPr/>
        </p:nvSpPr>
        <p:spPr>
          <a:xfrm>
            <a:off x="825248" y="3445186"/>
            <a:ext cx="2538000" cy="2883600"/>
          </a:xfrm>
          <a:prstGeom prst="rect">
            <a:avLst/>
          </a:prstGeom>
        </p:spPr>
        <p:txBody>
          <a:bodyPr vert="horz" lIns="68580" tIns="34290" rIns="68580" bIns="34290" rtlCol="0">
            <a:normAutofit/>
          </a:bodyPr>
          <a:lstStyle/>
          <a:p>
            <a:pPr>
              <a:lnSpc>
                <a:spcPct val="90000"/>
              </a:lnSpc>
              <a:spcAft>
                <a:spcPts val="450"/>
              </a:spcAft>
            </a:pPr>
            <a:r>
              <a:rPr lang="en-US" sz="1500" dirty="0">
                <a:solidFill>
                  <a:schemeClr val="bg1">
                    <a:alpha val="60000"/>
                  </a:schemeClr>
                </a:solidFill>
              </a:rPr>
              <a:t>In </a:t>
            </a:r>
            <a:endParaRPr lang="en-US" sz="1500" dirty="0">
              <a:solidFill>
                <a:srgbClr val="162839">
                  <a:alpha val="60000"/>
                </a:srgbClr>
              </a:solidFill>
            </a:endParaRPr>
          </a:p>
        </p:txBody>
      </p:sp>
      <p:sp>
        <p:nvSpPr>
          <p:cNvPr id="6" name="TextBox 5">
            <a:extLst>
              <a:ext uri="{FF2B5EF4-FFF2-40B4-BE49-F238E27FC236}">
                <a16:creationId xmlns:a16="http://schemas.microsoft.com/office/drawing/2014/main" id="{42917244-39AA-46BE-9B06-05B0D6A78B48}"/>
              </a:ext>
            </a:extLst>
          </p:cNvPr>
          <p:cNvSpPr txBox="1"/>
          <p:nvPr/>
        </p:nvSpPr>
        <p:spPr>
          <a:xfrm>
            <a:off x="207863" y="1290508"/>
            <a:ext cx="5333128" cy="4037003"/>
          </a:xfrm>
          <a:prstGeom prst="rect">
            <a:avLst/>
          </a:prstGeom>
          <a:noFill/>
        </p:spPr>
        <p:txBody>
          <a:bodyPr wrap="square">
            <a:spAutoFit/>
          </a:bodyPr>
          <a:lstStyle/>
          <a:p>
            <a:pPr marL="285750" indent="-285750">
              <a:buFont typeface="Wingdings" panose="05000000000000000000" pitchFamily="2" charset="2"/>
              <a:buChar char="§"/>
            </a:pPr>
            <a:r>
              <a:rPr lang="en-US" sz="2000" dirty="0">
                <a:solidFill>
                  <a:srgbClr val="162839"/>
                </a:solidFill>
                <a:latin typeface="Arial" panose="020B0604020202020204" pitchFamily="34" charset="0"/>
                <a:cs typeface="Arial" panose="020B0604020202020204" pitchFamily="34" charset="0"/>
              </a:rPr>
              <a:t>Purchased new 2022 Cadillac SUV for $67,394 </a:t>
            </a:r>
          </a:p>
          <a:p>
            <a:pPr marL="285750" indent="-285750">
              <a:buFont typeface="Wingdings" panose="05000000000000000000" pitchFamily="2" charset="2"/>
              <a:buChar char="§"/>
            </a:pPr>
            <a:r>
              <a:rPr lang="en-US" sz="2000" dirty="0">
                <a:solidFill>
                  <a:srgbClr val="162839"/>
                </a:solidFill>
                <a:latin typeface="Arial" panose="020B0604020202020204" pitchFamily="34" charset="0"/>
                <a:cs typeface="Arial" panose="020B0604020202020204" pitchFamily="34" charset="0"/>
              </a:rPr>
              <a:t>January 2022: Submitted character reference letters to the court for leniency.</a:t>
            </a:r>
          </a:p>
          <a:p>
            <a:pPr marL="285750" indent="-285750">
              <a:buFont typeface="Wingdings" panose="05000000000000000000" pitchFamily="2" charset="2"/>
              <a:buChar char="§"/>
            </a:pPr>
            <a:r>
              <a:rPr lang="en-US" sz="2000" dirty="0">
                <a:solidFill>
                  <a:srgbClr val="162839"/>
                </a:solidFill>
                <a:latin typeface="Arial" panose="020B0604020202020204" pitchFamily="34" charset="0"/>
                <a:cs typeface="Arial" panose="020B0604020202020204" pitchFamily="34" charset="0"/>
              </a:rPr>
              <a:t>Further investigation:</a:t>
            </a:r>
          </a:p>
          <a:p>
            <a:pPr marL="285750" indent="-285750">
              <a:buFont typeface="Wingdings" panose="05000000000000000000" pitchFamily="2" charset="2"/>
              <a:buChar char="§"/>
            </a:pPr>
            <a:r>
              <a:rPr lang="en-US" sz="2000" dirty="0">
                <a:solidFill>
                  <a:srgbClr val="162839"/>
                </a:solidFill>
                <a:latin typeface="Arial" panose="020B0604020202020204" pitchFamily="34" charset="0"/>
                <a:cs typeface="Arial" panose="020B0604020202020204" pitchFamily="34" charset="0"/>
              </a:rPr>
              <a:t>Committed Income Tax Fraud 2019 - 2021  </a:t>
            </a:r>
          </a:p>
          <a:p>
            <a:pPr marL="285750" indent="-285750">
              <a:buFont typeface="Wingdings" panose="05000000000000000000" pitchFamily="2" charset="2"/>
              <a:buChar char="§"/>
            </a:pPr>
            <a:r>
              <a:rPr lang="en-US" sz="2000" dirty="0">
                <a:solidFill>
                  <a:srgbClr val="162839"/>
                </a:solidFill>
                <a:latin typeface="Arial" panose="020B0604020202020204" pitchFamily="34" charset="0"/>
                <a:cs typeface="Arial" panose="020B0604020202020204" pitchFamily="34" charset="0"/>
              </a:rPr>
              <a:t>Received $3.9 million from U.S. Treasury</a:t>
            </a:r>
          </a:p>
          <a:p>
            <a:pPr marL="285750" indent="-285750">
              <a:lnSpc>
                <a:spcPct val="90000"/>
              </a:lnSpc>
              <a:spcAft>
                <a:spcPts val="450"/>
              </a:spcAft>
              <a:buFont typeface="Wingdings" panose="05000000000000000000" pitchFamily="2" charset="2"/>
              <a:buChar char="§"/>
            </a:pPr>
            <a:r>
              <a:rPr lang="en-US" sz="2000" dirty="0">
                <a:solidFill>
                  <a:srgbClr val="162839"/>
                </a:solidFill>
                <a:latin typeface="Arial" panose="020B0604020202020204" pitchFamily="34" charset="0"/>
                <a:cs typeface="Arial" panose="020B0604020202020204" pitchFamily="34" charset="0"/>
              </a:rPr>
              <a:t>Bank records reveal dirty money tied to 8 accounts</a:t>
            </a:r>
          </a:p>
          <a:p>
            <a:pPr marL="285750" indent="-285750">
              <a:lnSpc>
                <a:spcPct val="90000"/>
              </a:lnSpc>
              <a:spcAft>
                <a:spcPts val="450"/>
              </a:spcAft>
              <a:buFont typeface="Wingdings" panose="05000000000000000000" pitchFamily="2" charset="2"/>
              <a:buChar char="§"/>
            </a:pPr>
            <a:r>
              <a:rPr lang="en-US" sz="2000" dirty="0">
                <a:solidFill>
                  <a:srgbClr val="162839"/>
                </a:solidFill>
                <a:latin typeface="Arial" panose="020B0604020202020204" pitchFamily="34" charset="0"/>
                <a:cs typeface="Arial" panose="020B0604020202020204" pitchFamily="34" charset="0"/>
              </a:rPr>
              <a:t>October 2019: Purchased residence for $169,470 with the dirty funds.</a:t>
            </a:r>
          </a:p>
          <a:p>
            <a:pPr marL="285750" indent="-285750">
              <a:lnSpc>
                <a:spcPct val="90000"/>
              </a:lnSpc>
              <a:spcAft>
                <a:spcPts val="450"/>
              </a:spcAft>
              <a:buFont typeface="Wingdings" panose="05000000000000000000" pitchFamily="2" charset="2"/>
              <a:buChar char="§"/>
            </a:pPr>
            <a:r>
              <a:rPr lang="en-US" sz="2000" dirty="0">
                <a:solidFill>
                  <a:srgbClr val="162839"/>
                </a:solidFill>
                <a:latin typeface="Arial" panose="020B0604020202020204" pitchFamily="34" charset="0"/>
                <a:cs typeface="Arial" panose="020B0604020202020204" pitchFamily="34" charset="0"/>
              </a:rPr>
              <a:t>Purchased residence for her mother for  $121,307</a:t>
            </a:r>
            <a:r>
              <a:rPr lang="en-US" sz="2000" dirty="0"/>
              <a:t> </a:t>
            </a:r>
          </a:p>
        </p:txBody>
      </p:sp>
      <p:sp>
        <p:nvSpPr>
          <p:cNvPr id="4" name="Title 3">
            <a:extLst>
              <a:ext uri="{FF2B5EF4-FFF2-40B4-BE49-F238E27FC236}">
                <a16:creationId xmlns:a16="http://schemas.microsoft.com/office/drawing/2014/main" id="{5A5F3C97-8A07-4DD5-BEBC-577736B5079D}"/>
              </a:ext>
            </a:extLst>
          </p:cNvPr>
          <p:cNvSpPr>
            <a:spLocks noGrp="1"/>
          </p:cNvSpPr>
          <p:nvPr>
            <p:ph type="title"/>
          </p:nvPr>
        </p:nvSpPr>
        <p:spPr>
          <a:xfrm>
            <a:off x="257176" y="330237"/>
            <a:ext cx="8414521" cy="772882"/>
          </a:xfrm>
        </p:spPr>
        <p:txBody>
          <a:bodyPr/>
          <a:lstStyle/>
          <a:p>
            <a:r>
              <a:rPr lang="en-US" sz="4000" dirty="0"/>
              <a:t>Mounting Evidence </a:t>
            </a:r>
          </a:p>
        </p:txBody>
      </p:sp>
      <p:grpSp>
        <p:nvGrpSpPr>
          <p:cNvPr id="12" name="Group 11">
            <a:extLst>
              <a:ext uri="{FF2B5EF4-FFF2-40B4-BE49-F238E27FC236}">
                <a16:creationId xmlns:a16="http://schemas.microsoft.com/office/drawing/2014/main" id="{2E12D5B4-62B6-4331-922C-CB63B6B090E1}"/>
              </a:ext>
            </a:extLst>
          </p:cNvPr>
          <p:cNvGrpSpPr/>
          <p:nvPr/>
        </p:nvGrpSpPr>
        <p:grpSpPr>
          <a:xfrm>
            <a:off x="5428434" y="1311750"/>
            <a:ext cx="3243263" cy="3808890"/>
            <a:chOff x="5442351" y="1069391"/>
            <a:chExt cx="3243263" cy="3489631"/>
          </a:xfrm>
        </p:grpSpPr>
        <p:pic>
          <p:nvPicPr>
            <p:cNvPr id="7" name="Picture 6">
              <a:extLst>
                <a:ext uri="{FF2B5EF4-FFF2-40B4-BE49-F238E27FC236}">
                  <a16:creationId xmlns:a16="http://schemas.microsoft.com/office/drawing/2014/main" id="{A04CD96B-D271-4349-B3ED-95055520045B}"/>
                </a:ext>
              </a:extLst>
            </p:cNvPr>
            <p:cNvPicPr>
              <a:picLocks noChangeAspect="1"/>
            </p:cNvPicPr>
            <p:nvPr/>
          </p:nvPicPr>
          <p:blipFill>
            <a:blip r:embed="rId3"/>
            <a:stretch>
              <a:fillRect/>
            </a:stretch>
          </p:blipFill>
          <p:spPr>
            <a:xfrm>
              <a:off x="5442351" y="1069391"/>
              <a:ext cx="3237894" cy="2176729"/>
            </a:xfrm>
            <a:prstGeom prst="rect">
              <a:avLst/>
            </a:prstGeom>
            <a:ln>
              <a:solidFill>
                <a:schemeClr val="accent1"/>
              </a:solidFill>
            </a:ln>
          </p:spPr>
        </p:pic>
        <p:pic>
          <p:nvPicPr>
            <p:cNvPr id="5" name="Picture 4">
              <a:extLst>
                <a:ext uri="{FF2B5EF4-FFF2-40B4-BE49-F238E27FC236}">
                  <a16:creationId xmlns:a16="http://schemas.microsoft.com/office/drawing/2014/main" id="{298D09C0-44B9-4B17-8266-58816754D143}"/>
                </a:ext>
              </a:extLst>
            </p:cNvPr>
            <p:cNvPicPr>
              <a:picLocks noChangeAspect="1"/>
            </p:cNvPicPr>
            <p:nvPr/>
          </p:nvPicPr>
          <p:blipFill>
            <a:blip r:embed="rId4"/>
            <a:stretch>
              <a:fillRect/>
            </a:stretch>
          </p:blipFill>
          <p:spPr>
            <a:xfrm>
              <a:off x="5442351" y="3195875"/>
              <a:ext cx="3243263" cy="1357313"/>
            </a:xfrm>
            <a:prstGeom prst="rect">
              <a:avLst/>
            </a:prstGeom>
            <a:ln>
              <a:solidFill>
                <a:schemeClr val="accent1"/>
              </a:solidFill>
            </a:ln>
          </p:spPr>
        </p:pic>
        <p:sp>
          <p:nvSpPr>
            <p:cNvPr id="10" name="TextBox 9">
              <a:extLst>
                <a:ext uri="{FF2B5EF4-FFF2-40B4-BE49-F238E27FC236}">
                  <a16:creationId xmlns:a16="http://schemas.microsoft.com/office/drawing/2014/main" id="{199D7441-D464-46BB-8090-72957F09A5FE}"/>
                </a:ext>
              </a:extLst>
            </p:cNvPr>
            <p:cNvSpPr txBox="1"/>
            <p:nvPr/>
          </p:nvSpPr>
          <p:spPr>
            <a:xfrm>
              <a:off x="6195060" y="3230880"/>
              <a:ext cx="891540" cy="369332"/>
            </a:xfrm>
            <a:prstGeom prst="rect">
              <a:avLst/>
            </a:prstGeom>
            <a:solidFill>
              <a:schemeClr val="tx1">
                <a:lumMod val="60000"/>
                <a:lumOff val="40000"/>
              </a:schemeClr>
            </a:solidFill>
            <a:ln>
              <a:solidFill>
                <a:schemeClr val="accent1"/>
              </a:solidFill>
            </a:ln>
          </p:spPr>
          <p:txBody>
            <a:bodyPr wrap="square" rtlCol="0">
              <a:spAutoFit/>
            </a:bodyPr>
            <a:lstStyle/>
            <a:p>
              <a:endParaRPr lang="en-US" dirty="0"/>
            </a:p>
          </p:txBody>
        </p:sp>
        <p:sp>
          <p:nvSpPr>
            <p:cNvPr id="11" name="TextBox 10">
              <a:extLst>
                <a:ext uri="{FF2B5EF4-FFF2-40B4-BE49-F238E27FC236}">
                  <a16:creationId xmlns:a16="http://schemas.microsoft.com/office/drawing/2014/main" id="{E35FC7AE-EDCD-4B60-B7BB-91E6EECDD6D8}"/>
                </a:ext>
              </a:extLst>
            </p:cNvPr>
            <p:cNvSpPr txBox="1"/>
            <p:nvPr/>
          </p:nvSpPr>
          <p:spPr>
            <a:xfrm>
              <a:off x="6431281" y="4189690"/>
              <a:ext cx="2073124" cy="369332"/>
            </a:xfrm>
            <a:prstGeom prst="rect">
              <a:avLst/>
            </a:prstGeom>
            <a:solidFill>
              <a:schemeClr val="tx1">
                <a:lumMod val="60000"/>
                <a:lumOff val="40000"/>
              </a:schemeClr>
            </a:solidFill>
            <a:ln>
              <a:solidFill>
                <a:schemeClr val="accent1"/>
              </a:solidFill>
            </a:ln>
          </p:spPr>
          <p:txBody>
            <a:bodyPr wrap="square" rtlCol="0">
              <a:spAutoFit/>
            </a:bodyPr>
            <a:lstStyle/>
            <a:p>
              <a:endParaRPr lang="en-US" dirty="0"/>
            </a:p>
          </p:txBody>
        </p:sp>
      </p:grpSp>
      <p:sp>
        <p:nvSpPr>
          <p:cNvPr id="13" name="Date Placeholder 12">
            <a:extLst>
              <a:ext uri="{FF2B5EF4-FFF2-40B4-BE49-F238E27FC236}">
                <a16:creationId xmlns:a16="http://schemas.microsoft.com/office/drawing/2014/main" id="{08A4CB1C-8FE4-4694-829D-EA2A4535AC15}"/>
              </a:ext>
            </a:extLst>
          </p:cNvPr>
          <p:cNvSpPr>
            <a:spLocks noGrp="1"/>
          </p:cNvSpPr>
          <p:nvPr>
            <p:ph type="dt" sz="half" idx="10"/>
          </p:nvPr>
        </p:nvSpPr>
        <p:spPr/>
        <p:txBody>
          <a:bodyPr/>
          <a:lstStyle/>
          <a:p>
            <a:r>
              <a:rPr lang="en-US" dirty="0"/>
              <a:t>August 2, 2022</a:t>
            </a:r>
          </a:p>
        </p:txBody>
      </p:sp>
      <p:sp>
        <p:nvSpPr>
          <p:cNvPr id="14" name="Footer Placeholder 13">
            <a:extLst>
              <a:ext uri="{FF2B5EF4-FFF2-40B4-BE49-F238E27FC236}">
                <a16:creationId xmlns:a16="http://schemas.microsoft.com/office/drawing/2014/main" id="{2BEA6D18-072F-4FBD-A0E7-D5AD95DA38AD}"/>
              </a:ext>
            </a:extLst>
          </p:cNvPr>
          <p:cNvSpPr>
            <a:spLocks noGrp="1"/>
          </p:cNvSpPr>
          <p:nvPr>
            <p:ph type="ftr" sz="quarter" idx="11"/>
          </p:nvPr>
        </p:nvSpPr>
        <p:spPr/>
        <p:txBody>
          <a:bodyPr/>
          <a:lstStyle/>
          <a:p>
            <a:r>
              <a:rPr lang="en-US" dirty="0"/>
              <a:t>SSA OIG   NADE   CDI Fraud Investigations   </a:t>
            </a:r>
          </a:p>
        </p:txBody>
      </p:sp>
      <p:sp>
        <p:nvSpPr>
          <p:cNvPr id="15" name="Slide Number Placeholder 14">
            <a:extLst>
              <a:ext uri="{FF2B5EF4-FFF2-40B4-BE49-F238E27FC236}">
                <a16:creationId xmlns:a16="http://schemas.microsoft.com/office/drawing/2014/main" id="{733E19BE-518B-4BF9-8523-5E0DCB792DFF}"/>
              </a:ext>
            </a:extLst>
          </p:cNvPr>
          <p:cNvSpPr>
            <a:spLocks noGrp="1"/>
          </p:cNvSpPr>
          <p:nvPr>
            <p:ph type="sldNum" sz="quarter" idx="12"/>
          </p:nvPr>
        </p:nvSpPr>
        <p:spPr/>
        <p:txBody>
          <a:bodyPr/>
          <a:lstStyle/>
          <a:p>
            <a:fld id="{3A98EE3D-8CD1-4C3F-BD1C-C98C9596463C}" type="slidenum">
              <a:rPr lang="en-US" smtClean="0"/>
              <a:pPr/>
              <a:t>24</a:t>
            </a:fld>
            <a:endParaRPr lang="en-US" dirty="0"/>
          </a:p>
        </p:txBody>
      </p:sp>
    </p:spTree>
    <p:extLst>
      <p:ext uri="{BB962C8B-B14F-4D97-AF65-F5344CB8AC3E}">
        <p14:creationId xmlns:p14="http://schemas.microsoft.com/office/powerpoint/2010/main" val="38001061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3C6A38-9925-4E7B-854B-AC09EE45EE8C}"/>
              </a:ext>
            </a:extLst>
          </p:cNvPr>
          <p:cNvSpPr>
            <a:spLocks noGrp="1"/>
          </p:cNvSpPr>
          <p:nvPr>
            <p:ph type="title"/>
          </p:nvPr>
        </p:nvSpPr>
        <p:spPr>
          <a:xfrm>
            <a:off x="199239" y="391223"/>
            <a:ext cx="8414521" cy="772882"/>
          </a:xfrm>
        </p:spPr>
        <p:txBody>
          <a:bodyPr/>
          <a:lstStyle/>
          <a:p>
            <a:r>
              <a:rPr lang="en-US" sz="4000" dirty="0"/>
              <a:t>Bond Revoked</a:t>
            </a:r>
          </a:p>
        </p:txBody>
      </p:sp>
      <p:pic>
        <p:nvPicPr>
          <p:cNvPr id="6" name="Picture 5">
            <a:extLst>
              <a:ext uri="{FF2B5EF4-FFF2-40B4-BE49-F238E27FC236}">
                <a16:creationId xmlns:a16="http://schemas.microsoft.com/office/drawing/2014/main" id="{963723F4-3895-48EA-A6EB-8DBA4D0A2EE5}"/>
              </a:ext>
            </a:extLst>
          </p:cNvPr>
          <p:cNvPicPr>
            <a:picLocks noChangeAspect="1"/>
          </p:cNvPicPr>
          <p:nvPr/>
        </p:nvPicPr>
        <p:blipFill>
          <a:blip r:embed="rId3"/>
          <a:stretch>
            <a:fillRect/>
          </a:stretch>
        </p:blipFill>
        <p:spPr>
          <a:xfrm>
            <a:off x="1526499" y="3429000"/>
            <a:ext cx="5760000" cy="2623934"/>
          </a:xfrm>
          <a:prstGeom prst="rect">
            <a:avLst/>
          </a:prstGeom>
          <a:ln>
            <a:solidFill>
              <a:schemeClr val="accent1"/>
            </a:solidFill>
          </a:ln>
        </p:spPr>
      </p:pic>
      <p:sp>
        <p:nvSpPr>
          <p:cNvPr id="7" name="Date Placeholder 6">
            <a:extLst>
              <a:ext uri="{FF2B5EF4-FFF2-40B4-BE49-F238E27FC236}">
                <a16:creationId xmlns:a16="http://schemas.microsoft.com/office/drawing/2014/main" id="{6C147210-E9C4-4428-86C9-77CF287CB453}"/>
              </a:ext>
            </a:extLst>
          </p:cNvPr>
          <p:cNvSpPr>
            <a:spLocks noGrp="1"/>
          </p:cNvSpPr>
          <p:nvPr>
            <p:ph type="dt" sz="half" idx="10"/>
          </p:nvPr>
        </p:nvSpPr>
        <p:spPr/>
        <p:txBody>
          <a:bodyPr/>
          <a:lstStyle/>
          <a:p>
            <a:r>
              <a:rPr lang="en-US" dirty="0"/>
              <a:t>August 2, 2022</a:t>
            </a:r>
          </a:p>
        </p:txBody>
      </p:sp>
      <p:sp>
        <p:nvSpPr>
          <p:cNvPr id="8" name="Footer Placeholder 7">
            <a:extLst>
              <a:ext uri="{FF2B5EF4-FFF2-40B4-BE49-F238E27FC236}">
                <a16:creationId xmlns:a16="http://schemas.microsoft.com/office/drawing/2014/main" id="{3470C26D-E358-489E-8FBB-D1AED8CB1054}"/>
              </a:ext>
            </a:extLst>
          </p:cNvPr>
          <p:cNvSpPr>
            <a:spLocks noGrp="1"/>
          </p:cNvSpPr>
          <p:nvPr>
            <p:ph type="ftr" sz="quarter" idx="11"/>
          </p:nvPr>
        </p:nvSpPr>
        <p:spPr/>
        <p:txBody>
          <a:bodyPr/>
          <a:lstStyle/>
          <a:p>
            <a:r>
              <a:rPr lang="en-US" dirty="0"/>
              <a:t>SSA OIG    NADE   CDI Fraud Investigations   </a:t>
            </a:r>
          </a:p>
        </p:txBody>
      </p:sp>
      <p:sp>
        <p:nvSpPr>
          <p:cNvPr id="9" name="Slide Number Placeholder 8">
            <a:extLst>
              <a:ext uri="{FF2B5EF4-FFF2-40B4-BE49-F238E27FC236}">
                <a16:creationId xmlns:a16="http://schemas.microsoft.com/office/drawing/2014/main" id="{689161A6-02F7-423B-884C-F03FE2A0A36C}"/>
              </a:ext>
            </a:extLst>
          </p:cNvPr>
          <p:cNvSpPr>
            <a:spLocks noGrp="1"/>
          </p:cNvSpPr>
          <p:nvPr>
            <p:ph type="sldNum" sz="quarter" idx="12"/>
          </p:nvPr>
        </p:nvSpPr>
        <p:spPr/>
        <p:txBody>
          <a:bodyPr/>
          <a:lstStyle/>
          <a:p>
            <a:fld id="{3A98EE3D-8CD1-4C3F-BD1C-C98C9596463C}" type="slidenum">
              <a:rPr lang="en-US" smtClean="0"/>
              <a:pPr/>
              <a:t>25</a:t>
            </a:fld>
            <a:endParaRPr lang="en-US" dirty="0"/>
          </a:p>
        </p:txBody>
      </p:sp>
      <p:sp>
        <p:nvSpPr>
          <p:cNvPr id="3" name="TextBox 2">
            <a:extLst>
              <a:ext uri="{FF2B5EF4-FFF2-40B4-BE49-F238E27FC236}">
                <a16:creationId xmlns:a16="http://schemas.microsoft.com/office/drawing/2014/main" id="{0F0D2785-865E-4C90-9369-A9B588088B0F}"/>
              </a:ext>
            </a:extLst>
          </p:cNvPr>
          <p:cNvSpPr txBox="1"/>
          <p:nvPr/>
        </p:nvSpPr>
        <p:spPr>
          <a:xfrm>
            <a:off x="366125" y="1205563"/>
            <a:ext cx="5993731" cy="2721706"/>
          </a:xfrm>
          <a:prstGeom prst="rect">
            <a:avLst/>
          </a:prstGeom>
        </p:spPr>
        <p:txBody>
          <a:bodyPr vert="horz" lIns="68580" tIns="34290" rIns="68580" bIns="34290" rtlCol="0">
            <a:normAutofit/>
          </a:bodyPr>
          <a:lstStyle/>
          <a:p>
            <a:pPr marL="342900" indent="-342900">
              <a:lnSpc>
                <a:spcPct val="90000"/>
              </a:lnSpc>
              <a:spcAft>
                <a:spcPts val="450"/>
              </a:spcAft>
              <a:buFont typeface="Wingdings" panose="05000000000000000000" pitchFamily="2" charset="2"/>
              <a:buChar char="§"/>
            </a:pPr>
            <a:r>
              <a:rPr lang="en-US" sz="2000" dirty="0">
                <a:solidFill>
                  <a:srgbClr val="162839"/>
                </a:solidFill>
                <a:latin typeface="Arial" panose="020B0604020202020204" pitchFamily="34" charset="0"/>
                <a:cs typeface="Arial" panose="020B0604020202020204" pitchFamily="34" charset="0"/>
              </a:rPr>
              <a:t>February 2022: Revocation hearing, as a result of the forged character letters   </a:t>
            </a:r>
          </a:p>
          <a:p>
            <a:pPr marL="342900" indent="-342900">
              <a:lnSpc>
                <a:spcPct val="90000"/>
              </a:lnSpc>
              <a:spcAft>
                <a:spcPts val="450"/>
              </a:spcAft>
              <a:buFont typeface="Wingdings" panose="05000000000000000000" pitchFamily="2" charset="2"/>
              <a:buChar char="§"/>
            </a:pPr>
            <a:r>
              <a:rPr lang="en-US" sz="2000" dirty="0">
                <a:solidFill>
                  <a:srgbClr val="162839"/>
                </a:solidFill>
                <a:latin typeface="Arial" panose="020B0604020202020204" pitchFamily="34" charset="0"/>
                <a:cs typeface="Arial" panose="020B0604020202020204" pitchFamily="34" charset="0"/>
              </a:rPr>
              <a:t>Bond revoked</a:t>
            </a:r>
          </a:p>
          <a:p>
            <a:pPr marL="342900" indent="-342900">
              <a:lnSpc>
                <a:spcPct val="90000"/>
              </a:lnSpc>
              <a:spcAft>
                <a:spcPts val="450"/>
              </a:spcAft>
              <a:buFont typeface="Wingdings" panose="05000000000000000000" pitchFamily="2" charset="2"/>
              <a:buChar char="§"/>
            </a:pPr>
            <a:r>
              <a:rPr lang="en-US" sz="2000" dirty="0">
                <a:solidFill>
                  <a:srgbClr val="162839"/>
                </a:solidFill>
                <a:latin typeface="Arial" panose="020B0604020202020204" pitchFamily="34" charset="0"/>
                <a:cs typeface="Arial" panose="020B0604020202020204" pitchFamily="34" charset="0"/>
              </a:rPr>
              <a:t>Remanded into the custody of the U.S. Marshals.</a:t>
            </a:r>
          </a:p>
          <a:p>
            <a:pPr marL="342900" indent="-342900">
              <a:lnSpc>
                <a:spcPct val="90000"/>
              </a:lnSpc>
              <a:spcAft>
                <a:spcPts val="450"/>
              </a:spcAft>
              <a:buFont typeface="Wingdings" panose="05000000000000000000" pitchFamily="2" charset="2"/>
              <a:buChar char="§"/>
            </a:pPr>
            <a:r>
              <a:rPr lang="en-US" sz="2000" dirty="0">
                <a:solidFill>
                  <a:srgbClr val="162839"/>
                </a:solidFill>
                <a:latin typeface="Arial" panose="020B0604020202020204" pitchFamily="34" charset="0"/>
                <a:cs typeface="Arial" panose="020B0604020202020204" pitchFamily="34" charset="0"/>
              </a:rPr>
              <a:t>March 2022: Sentenced to 96 months (8 Years).</a:t>
            </a:r>
          </a:p>
          <a:p>
            <a:pPr marL="342900" indent="-342900">
              <a:lnSpc>
                <a:spcPct val="90000"/>
              </a:lnSpc>
              <a:spcAft>
                <a:spcPts val="450"/>
              </a:spcAft>
              <a:buFont typeface="Wingdings" panose="05000000000000000000" pitchFamily="2" charset="2"/>
              <a:buChar char="§"/>
            </a:pPr>
            <a:endParaRPr lang="en-US" sz="2000" dirty="0">
              <a:solidFill>
                <a:srgbClr val="162839"/>
              </a:solidFill>
              <a:latin typeface="Arial" panose="020B0604020202020204" pitchFamily="34" charset="0"/>
              <a:cs typeface="Arial" panose="020B0604020202020204" pitchFamily="34" charset="0"/>
            </a:endParaRPr>
          </a:p>
          <a:p>
            <a:pPr>
              <a:lnSpc>
                <a:spcPct val="90000"/>
              </a:lnSpc>
              <a:spcAft>
                <a:spcPts val="450"/>
              </a:spcAft>
            </a:pPr>
            <a:endParaRPr lang="en-US" sz="2000" dirty="0">
              <a:solidFill>
                <a:srgbClr val="162839"/>
              </a:solidFill>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A6A1A5BC-A238-4A5C-B882-A4C224CC55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96253" y="1205564"/>
            <a:ext cx="2640294" cy="1760196"/>
          </a:xfrm>
          <a:prstGeom prst="rect">
            <a:avLst/>
          </a:prstGeom>
          <a:effectLst>
            <a:softEdge rad="127000"/>
          </a:effectLst>
        </p:spPr>
      </p:pic>
    </p:spTree>
    <p:extLst>
      <p:ext uri="{BB962C8B-B14F-4D97-AF65-F5344CB8AC3E}">
        <p14:creationId xmlns:p14="http://schemas.microsoft.com/office/powerpoint/2010/main" val="24369728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4089" y="322162"/>
            <a:ext cx="8414521" cy="772882"/>
          </a:xfrm>
          <a:noFill/>
        </p:spPr>
        <p:txBody>
          <a:bodyPr/>
          <a:lstStyle/>
          <a:p>
            <a:r>
              <a:rPr lang="en-US" altLang="en-US" sz="4000" dirty="0">
                <a:solidFill>
                  <a:srgbClr val="000324"/>
                </a:solidFill>
              </a:rPr>
              <a:t>Visit: OIG.SSA.GOV</a:t>
            </a:r>
            <a:endParaRPr lang="en-US" sz="4000" dirty="0">
              <a:solidFill>
                <a:srgbClr val="000324"/>
              </a:solidFill>
            </a:endParaRPr>
          </a:p>
        </p:txBody>
      </p:sp>
      <p:sp>
        <p:nvSpPr>
          <p:cNvPr id="4" name="Date Placeholder 3"/>
          <p:cNvSpPr>
            <a:spLocks noGrp="1"/>
          </p:cNvSpPr>
          <p:nvPr>
            <p:ph type="dt" sz="half" idx="10"/>
          </p:nvPr>
        </p:nvSpPr>
        <p:spPr>
          <a:xfrm>
            <a:off x="6097372" y="6516174"/>
            <a:ext cx="1842979" cy="314021"/>
          </a:xfrm>
        </p:spPr>
        <p:txBody>
          <a:bodyPr/>
          <a:lstStyle/>
          <a:p>
            <a:pPr defTabSz="685800"/>
            <a:r>
              <a:rPr lang="en-US" dirty="0"/>
              <a:t>August 2, 2022</a:t>
            </a:r>
          </a:p>
        </p:txBody>
      </p:sp>
      <p:sp>
        <p:nvSpPr>
          <p:cNvPr id="6" name="Slide Number Placeholder 5"/>
          <p:cNvSpPr>
            <a:spLocks noGrp="1"/>
          </p:cNvSpPr>
          <p:nvPr>
            <p:ph type="sldNum" sz="quarter" idx="12"/>
          </p:nvPr>
        </p:nvSpPr>
        <p:spPr/>
        <p:txBody>
          <a:bodyPr/>
          <a:lstStyle/>
          <a:p>
            <a:pPr defTabSz="685800"/>
            <a:fld id="{3A98EE3D-8CD1-4C3F-BD1C-C98C9596463C}" type="slidenum">
              <a:rPr lang="en-US"/>
              <a:pPr defTabSz="685800"/>
              <a:t>26</a:t>
            </a:fld>
            <a:endParaRPr lang="en-US" dirty="0"/>
          </a:p>
        </p:txBody>
      </p:sp>
      <p:sp>
        <p:nvSpPr>
          <p:cNvPr id="10" name="TextBox 9"/>
          <p:cNvSpPr txBox="1"/>
          <p:nvPr/>
        </p:nvSpPr>
        <p:spPr>
          <a:xfrm>
            <a:off x="4005329" y="1393620"/>
            <a:ext cx="4666367" cy="400110"/>
          </a:xfrm>
          <a:prstGeom prst="rect">
            <a:avLst/>
          </a:prstGeom>
          <a:noFill/>
        </p:spPr>
        <p:txBody>
          <a:bodyPr wrap="square" rtlCol="0">
            <a:spAutoFit/>
          </a:bodyPr>
          <a:lstStyle/>
          <a:p>
            <a:pPr marL="285750" indent="-285750">
              <a:spcAft>
                <a:spcPts val="1200"/>
              </a:spcAft>
              <a:buFont typeface="Arial" panose="020B0604020202020204" pitchFamily="34" charset="0"/>
              <a:buChar char="•"/>
            </a:pPr>
            <a:endParaRPr lang="en-US" sz="2000" dirty="0">
              <a:solidFill>
                <a:schemeClr val="bg2">
                  <a:lumMod val="10000"/>
                </a:schemeClr>
              </a:solidFill>
              <a:latin typeface="Arial" panose="020B0604020202020204" pitchFamily="34" charset="0"/>
              <a:cs typeface="Arial" panose="020B0604020202020204" pitchFamily="34" charset="0"/>
            </a:endParaRPr>
          </a:p>
        </p:txBody>
      </p:sp>
      <p:sp>
        <p:nvSpPr>
          <p:cNvPr id="8" name="Footer Placeholder 4"/>
          <p:cNvSpPr>
            <a:spLocks noGrp="1"/>
          </p:cNvSpPr>
          <p:nvPr>
            <p:ph type="ftr" sz="quarter" idx="11"/>
          </p:nvPr>
        </p:nvSpPr>
        <p:spPr>
          <a:xfrm>
            <a:off x="254089" y="6516175"/>
            <a:ext cx="4966493" cy="314020"/>
          </a:xfrm>
        </p:spPr>
        <p:txBody>
          <a:bodyPr/>
          <a:lstStyle/>
          <a:p>
            <a:pPr defTabSz="685800"/>
            <a:r>
              <a:rPr lang="en-US" dirty="0"/>
              <a:t>SSA OIG    NADE   CDI Fraud Investigations   </a:t>
            </a:r>
          </a:p>
        </p:txBody>
      </p:sp>
      <p:pic>
        <p:nvPicPr>
          <p:cNvPr id="11" name="Picture 10" descr="Qr code for oig.ssa.gov&#10;&#10;Description automatically generated">
            <a:extLst>
              <a:ext uri="{FF2B5EF4-FFF2-40B4-BE49-F238E27FC236}">
                <a16:creationId xmlns:a16="http://schemas.microsoft.com/office/drawing/2014/main" id="{5C85584F-604F-49BD-9E76-285526FCD2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18224" y="2011826"/>
            <a:ext cx="4286250" cy="4286250"/>
          </a:xfrm>
          <a:prstGeom prst="rect">
            <a:avLst/>
          </a:prstGeom>
        </p:spPr>
      </p:pic>
      <p:sp>
        <p:nvSpPr>
          <p:cNvPr id="13" name="Rectangle: Rounded Corners 12">
            <a:extLst>
              <a:ext uri="{FF2B5EF4-FFF2-40B4-BE49-F238E27FC236}">
                <a16:creationId xmlns:a16="http://schemas.microsoft.com/office/drawing/2014/main" id="{E90BD816-A673-4A0A-8F46-194487030177}"/>
              </a:ext>
            </a:extLst>
          </p:cNvPr>
          <p:cNvSpPr/>
          <p:nvPr/>
        </p:nvSpPr>
        <p:spPr>
          <a:xfrm>
            <a:off x="3166297" y="1393620"/>
            <a:ext cx="2590104" cy="705347"/>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Arial" panose="020B0604020202020204" pitchFamily="34" charset="0"/>
                <a:cs typeface="Arial" panose="020B0604020202020204" pitchFamily="34" charset="0"/>
              </a:rPr>
              <a:t>Report Fraud</a:t>
            </a:r>
          </a:p>
        </p:txBody>
      </p:sp>
    </p:spTree>
    <p:extLst>
      <p:ext uri="{BB962C8B-B14F-4D97-AF65-F5344CB8AC3E}">
        <p14:creationId xmlns:p14="http://schemas.microsoft.com/office/powerpoint/2010/main" val="1184464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dirty="0"/>
              <a:t>August 2, 2022</a:t>
            </a:r>
          </a:p>
        </p:txBody>
      </p:sp>
      <p:sp>
        <p:nvSpPr>
          <p:cNvPr id="6" name="Slide Number Placeholder 5"/>
          <p:cNvSpPr>
            <a:spLocks noGrp="1"/>
          </p:cNvSpPr>
          <p:nvPr>
            <p:ph type="sldNum" sz="quarter" idx="12"/>
          </p:nvPr>
        </p:nvSpPr>
        <p:spPr/>
        <p:txBody>
          <a:bodyPr/>
          <a:lstStyle/>
          <a:p>
            <a:fld id="{3A98EE3D-8CD1-4C3F-BD1C-C98C9596463C}" type="slidenum">
              <a:rPr lang="en-US" smtClean="0"/>
              <a:pPr/>
              <a:t>27</a:t>
            </a:fld>
            <a:endParaRPr lang="en-US" dirty="0"/>
          </a:p>
        </p:txBody>
      </p:sp>
      <p:pic>
        <p:nvPicPr>
          <p:cNvPr id="3" name="Content Placeholder 2"/>
          <p:cNvPicPr>
            <a:picLocks noGrp="1" noChangeAspect="1"/>
          </p:cNvPicPr>
          <p:nvPr>
            <p:ph idx="1"/>
          </p:nvPr>
        </p:nvPicPr>
        <p:blipFill>
          <a:blip r:embed="rId3"/>
          <a:stretch>
            <a:fillRect/>
          </a:stretch>
        </p:blipFill>
        <p:spPr>
          <a:xfrm>
            <a:off x="3098558" y="3961838"/>
            <a:ext cx="3264195" cy="2239210"/>
          </a:xfrm>
          <a:prstGeom prst="rect">
            <a:avLst/>
          </a:prstGeom>
          <a:ln>
            <a:solidFill>
              <a:srgbClr val="162839"/>
            </a:solidFill>
          </a:ln>
        </p:spPr>
      </p:pic>
      <p:sp>
        <p:nvSpPr>
          <p:cNvPr id="12" name="Subtitle 2"/>
          <p:cNvSpPr txBox="1">
            <a:spLocks/>
          </p:cNvSpPr>
          <p:nvPr/>
        </p:nvSpPr>
        <p:spPr>
          <a:xfrm>
            <a:off x="2737334" y="2491144"/>
            <a:ext cx="3581505" cy="464293"/>
          </a:xfrm>
          <a:prstGeom prst="rect">
            <a:avLst/>
          </a:prstGeom>
        </p:spPr>
        <p:txBody>
          <a:bodyPr vert="horz" lIns="0" tIns="34290" rIns="0" bIns="34290" rtlCol="0">
            <a:noAutofit/>
          </a:bodyPr>
          <a:lstStyle>
            <a:lvl1pPr marL="91438" indent="-91438" algn="l" defTabSz="914377" rtl="0" eaLnBrk="1" latinLnBrk="0" hangingPunct="1">
              <a:lnSpc>
                <a:spcPct val="150000"/>
              </a:lnSpc>
              <a:spcBef>
                <a:spcPts val="1200"/>
              </a:spcBef>
              <a:spcAft>
                <a:spcPts val="200"/>
              </a:spcAft>
              <a:buClr>
                <a:schemeClr val="accent1"/>
              </a:buClr>
              <a:buSzPct val="100000"/>
              <a:buFont typeface="Calibri" panose="020F0502020204030204" pitchFamily="34" charset="0"/>
              <a:buChar char=" "/>
              <a:defRPr sz="2000" kern="1200">
                <a:solidFill>
                  <a:schemeClr val="bg2">
                    <a:lumMod val="10000"/>
                  </a:schemeClr>
                </a:solidFill>
                <a:latin typeface="Arial" panose="020B0604020202020204" pitchFamily="34" charset="0"/>
                <a:ea typeface="+mn-ea"/>
                <a:cs typeface="Arial" panose="020B0604020202020204" pitchFamily="34" charset="0"/>
              </a:defRPr>
            </a:lvl1pPr>
            <a:lvl2pPr marL="486913" indent="-285750" algn="l" defTabSz="914377" rtl="0" eaLnBrk="1" latinLnBrk="0" hangingPunct="1">
              <a:lnSpc>
                <a:spcPct val="150000"/>
              </a:lnSpc>
              <a:spcBef>
                <a:spcPts val="200"/>
              </a:spcBef>
              <a:spcAft>
                <a:spcPts val="400"/>
              </a:spcAft>
              <a:buClr>
                <a:schemeClr val="tx2"/>
              </a:buClr>
              <a:buFont typeface="Wingdings" panose="05000000000000000000" pitchFamily="2" charset="2"/>
              <a:buChar char="§"/>
              <a:defRPr sz="1800" kern="1200">
                <a:solidFill>
                  <a:schemeClr val="bg2">
                    <a:lumMod val="10000"/>
                  </a:schemeClr>
                </a:solidFill>
                <a:latin typeface="Arial" panose="020B0604020202020204" pitchFamily="34" charset="0"/>
                <a:ea typeface="+mn-ea"/>
                <a:cs typeface="Arial" panose="020B0604020202020204" pitchFamily="34" charset="0"/>
              </a:defRPr>
            </a:lvl2pPr>
            <a:lvl3pPr marL="669789" indent="-285750" algn="l" defTabSz="914377" rtl="0" eaLnBrk="1" latinLnBrk="0" hangingPunct="1">
              <a:lnSpc>
                <a:spcPct val="150000"/>
              </a:lnSpc>
              <a:spcBef>
                <a:spcPts val="200"/>
              </a:spcBef>
              <a:spcAft>
                <a:spcPts val="400"/>
              </a:spcAft>
              <a:buClr>
                <a:schemeClr val="tx2"/>
              </a:buClr>
              <a:buFont typeface="Wingdings" panose="05000000000000000000" pitchFamily="2" charset="2"/>
              <a:buChar char="§"/>
              <a:defRPr sz="1400" kern="1200">
                <a:solidFill>
                  <a:schemeClr val="bg2">
                    <a:lumMod val="10000"/>
                  </a:schemeClr>
                </a:solidFill>
                <a:latin typeface="Arial" panose="020B0604020202020204" pitchFamily="34" charset="0"/>
                <a:ea typeface="+mn-ea"/>
                <a:cs typeface="Arial" panose="020B0604020202020204" pitchFamily="34" charset="0"/>
              </a:defRPr>
            </a:lvl3pPr>
            <a:lvl4pPr marL="852664" indent="-285750" algn="l" defTabSz="914377" rtl="0" eaLnBrk="1" latinLnBrk="0" hangingPunct="1">
              <a:lnSpc>
                <a:spcPct val="150000"/>
              </a:lnSpc>
              <a:spcBef>
                <a:spcPts val="200"/>
              </a:spcBef>
              <a:spcAft>
                <a:spcPts val="400"/>
              </a:spcAft>
              <a:buClr>
                <a:schemeClr val="tx2"/>
              </a:buClr>
              <a:buFont typeface="Wingdings" panose="05000000000000000000" pitchFamily="2" charset="2"/>
              <a:buChar char="§"/>
              <a:defRPr sz="1300" kern="1200">
                <a:solidFill>
                  <a:schemeClr val="bg2">
                    <a:lumMod val="10000"/>
                  </a:schemeClr>
                </a:solidFill>
                <a:latin typeface="Arial" panose="020B0604020202020204" pitchFamily="34" charset="0"/>
                <a:ea typeface="+mn-ea"/>
                <a:cs typeface="Arial" panose="020B0604020202020204" pitchFamily="34" charset="0"/>
              </a:defRPr>
            </a:lvl4pPr>
            <a:lvl5pPr marL="1035540" indent="-285750" algn="l" defTabSz="914377" rtl="0" eaLnBrk="1" latinLnBrk="0" hangingPunct="1">
              <a:lnSpc>
                <a:spcPct val="150000"/>
              </a:lnSpc>
              <a:spcBef>
                <a:spcPts val="200"/>
              </a:spcBef>
              <a:spcAft>
                <a:spcPts val="400"/>
              </a:spcAft>
              <a:buClr>
                <a:schemeClr val="tx2"/>
              </a:buClr>
              <a:buFont typeface="Wingdings" panose="05000000000000000000" pitchFamily="2" charset="2"/>
              <a:buChar char="§"/>
              <a:defRPr sz="1300" kern="1200">
                <a:solidFill>
                  <a:schemeClr val="bg2">
                    <a:lumMod val="10000"/>
                  </a:schemeClr>
                </a:solidFill>
                <a:latin typeface="Arial" panose="020B0604020202020204" pitchFamily="34" charset="0"/>
                <a:ea typeface="+mn-ea"/>
                <a:cs typeface="Arial" panose="020B0604020202020204" pitchFamily="34" charset="0"/>
              </a:defRPr>
            </a:lvl5pPr>
            <a:lvl6pPr marL="1099973" indent="-228594" algn="l" defTabSz="914377"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299968" indent="-228594" algn="l" defTabSz="914377"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499963" indent="-228594" algn="l" defTabSz="914377"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699958" indent="-228594" algn="l" defTabSz="914377"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gn="ctr"/>
            <a:r>
              <a:rPr lang="en-US" sz="1500" dirty="0">
                <a:solidFill>
                  <a:srgbClr val="17283A"/>
                </a:solidFill>
                <a:latin typeface="+mn-lt"/>
              </a:rPr>
              <a:t>SOCIAL SECURITY ADMINISTRATION</a:t>
            </a:r>
          </a:p>
        </p:txBody>
      </p:sp>
      <p:sp>
        <p:nvSpPr>
          <p:cNvPr id="13" name="Rectangle 12"/>
          <p:cNvSpPr/>
          <p:nvPr/>
        </p:nvSpPr>
        <p:spPr>
          <a:xfrm>
            <a:off x="2231413" y="2872755"/>
            <a:ext cx="4998484" cy="369332"/>
          </a:xfrm>
          <a:prstGeom prst="rect">
            <a:avLst/>
          </a:prstGeom>
        </p:spPr>
        <p:txBody>
          <a:bodyPr wrap="none">
            <a:spAutoFit/>
          </a:bodyPr>
          <a:lstStyle/>
          <a:p>
            <a:pPr algn="ctr"/>
            <a:r>
              <a:rPr lang="en-US" b="1" dirty="0">
                <a:solidFill>
                  <a:srgbClr val="17283A"/>
                </a:solidFill>
              </a:rPr>
              <a:t>OFFICE OF THE INSPECTOR GENERAL </a:t>
            </a:r>
          </a:p>
        </p:txBody>
      </p:sp>
      <p:pic>
        <p:nvPicPr>
          <p:cNvPr id="14" name="Picture 13"/>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907698" y="1137352"/>
            <a:ext cx="1312884" cy="1312884"/>
          </a:xfrm>
          <a:prstGeom prst="rect">
            <a:avLst/>
          </a:prstGeom>
        </p:spPr>
      </p:pic>
      <p:sp>
        <p:nvSpPr>
          <p:cNvPr id="11" name="Footer Placeholder 4"/>
          <p:cNvSpPr>
            <a:spLocks noGrp="1"/>
          </p:cNvSpPr>
          <p:nvPr>
            <p:ph type="ftr" sz="quarter" idx="11"/>
          </p:nvPr>
        </p:nvSpPr>
        <p:spPr>
          <a:xfrm>
            <a:off x="254089" y="6516175"/>
            <a:ext cx="4966493" cy="314020"/>
          </a:xfrm>
        </p:spPr>
        <p:txBody>
          <a:bodyPr/>
          <a:lstStyle/>
          <a:p>
            <a:pPr defTabSz="685800"/>
            <a:r>
              <a:rPr lang="en-US" dirty="0"/>
              <a:t>SSA OIG    NADE   CDI Fraud Investigations   </a:t>
            </a:r>
          </a:p>
        </p:txBody>
      </p:sp>
      <p:sp>
        <p:nvSpPr>
          <p:cNvPr id="15" name="Subtitle 2"/>
          <p:cNvSpPr txBox="1">
            <a:spLocks/>
          </p:cNvSpPr>
          <p:nvPr/>
        </p:nvSpPr>
        <p:spPr>
          <a:xfrm>
            <a:off x="2737335" y="3270564"/>
            <a:ext cx="3581505" cy="418476"/>
          </a:xfrm>
          <a:prstGeom prst="rect">
            <a:avLst/>
          </a:prstGeom>
        </p:spPr>
        <p:txBody>
          <a:bodyPr vert="horz" lIns="0" tIns="34290" rIns="0" bIns="34290" rtlCol="0">
            <a:noAutofit/>
          </a:bodyPr>
          <a:lstStyle>
            <a:lvl1pPr marL="91438" indent="-91438" algn="l" defTabSz="914377" rtl="0" eaLnBrk="1" latinLnBrk="0" hangingPunct="1">
              <a:lnSpc>
                <a:spcPct val="150000"/>
              </a:lnSpc>
              <a:spcBef>
                <a:spcPts val="1200"/>
              </a:spcBef>
              <a:spcAft>
                <a:spcPts val="200"/>
              </a:spcAft>
              <a:buClr>
                <a:schemeClr val="accent1"/>
              </a:buClr>
              <a:buSzPct val="100000"/>
              <a:buFont typeface="Calibri" panose="020F0502020204030204" pitchFamily="34" charset="0"/>
              <a:buChar char=" "/>
              <a:defRPr sz="2000" kern="1200">
                <a:solidFill>
                  <a:schemeClr val="bg2">
                    <a:lumMod val="10000"/>
                  </a:schemeClr>
                </a:solidFill>
                <a:latin typeface="Arial" panose="020B0604020202020204" pitchFamily="34" charset="0"/>
                <a:ea typeface="+mn-ea"/>
                <a:cs typeface="Arial" panose="020B0604020202020204" pitchFamily="34" charset="0"/>
              </a:defRPr>
            </a:lvl1pPr>
            <a:lvl2pPr marL="486913" indent="-285750" algn="l" defTabSz="914377" rtl="0" eaLnBrk="1" latinLnBrk="0" hangingPunct="1">
              <a:lnSpc>
                <a:spcPct val="150000"/>
              </a:lnSpc>
              <a:spcBef>
                <a:spcPts val="200"/>
              </a:spcBef>
              <a:spcAft>
                <a:spcPts val="400"/>
              </a:spcAft>
              <a:buClr>
                <a:schemeClr val="tx2"/>
              </a:buClr>
              <a:buFont typeface="Wingdings" panose="05000000000000000000" pitchFamily="2" charset="2"/>
              <a:buChar char="§"/>
              <a:defRPr sz="1800" kern="1200">
                <a:solidFill>
                  <a:schemeClr val="bg2">
                    <a:lumMod val="10000"/>
                  </a:schemeClr>
                </a:solidFill>
                <a:latin typeface="Arial" panose="020B0604020202020204" pitchFamily="34" charset="0"/>
                <a:ea typeface="+mn-ea"/>
                <a:cs typeface="Arial" panose="020B0604020202020204" pitchFamily="34" charset="0"/>
              </a:defRPr>
            </a:lvl2pPr>
            <a:lvl3pPr marL="669789" indent="-285750" algn="l" defTabSz="914377" rtl="0" eaLnBrk="1" latinLnBrk="0" hangingPunct="1">
              <a:lnSpc>
                <a:spcPct val="150000"/>
              </a:lnSpc>
              <a:spcBef>
                <a:spcPts val="200"/>
              </a:spcBef>
              <a:spcAft>
                <a:spcPts val="400"/>
              </a:spcAft>
              <a:buClr>
                <a:schemeClr val="tx2"/>
              </a:buClr>
              <a:buFont typeface="Wingdings" panose="05000000000000000000" pitchFamily="2" charset="2"/>
              <a:buChar char="§"/>
              <a:defRPr sz="1400" kern="1200">
                <a:solidFill>
                  <a:schemeClr val="bg2">
                    <a:lumMod val="10000"/>
                  </a:schemeClr>
                </a:solidFill>
                <a:latin typeface="Arial" panose="020B0604020202020204" pitchFamily="34" charset="0"/>
                <a:ea typeface="+mn-ea"/>
                <a:cs typeface="Arial" panose="020B0604020202020204" pitchFamily="34" charset="0"/>
              </a:defRPr>
            </a:lvl3pPr>
            <a:lvl4pPr marL="852664" indent="-285750" algn="l" defTabSz="914377" rtl="0" eaLnBrk="1" latinLnBrk="0" hangingPunct="1">
              <a:lnSpc>
                <a:spcPct val="150000"/>
              </a:lnSpc>
              <a:spcBef>
                <a:spcPts val="200"/>
              </a:spcBef>
              <a:spcAft>
                <a:spcPts val="400"/>
              </a:spcAft>
              <a:buClr>
                <a:schemeClr val="tx2"/>
              </a:buClr>
              <a:buFont typeface="Wingdings" panose="05000000000000000000" pitchFamily="2" charset="2"/>
              <a:buChar char="§"/>
              <a:defRPr sz="1300" kern="1200">
                <a:solidFill>
                  <a:schemeClr val="bg2">
                    <a:lumMod val="10000"/>
                  </a:schemeClr>
                </a:solidFill>
                <a:latin typeface="Arial" panose="020B0604020202020204" pitchFamily="34" charset="0"/>
                <a:ea typeface="+mn-ea"/>
                <a:cs typeface="Arial" panose="020B0604020202020204" pitchFamily="34" charset="0"/>
              </a:defRPr>
            </a:lvl4pPr>
            <a:lvl5pPr marL="1035540" indent="-285750" algn="l" defTabSz="914377" rtl="0" eaLnBrk="1" latinLnBrk="0" hangingPunct="1">
              <a:lnSpc>
                <a:spcPct val="150000"/>
              </a:lnSpc>
              <a:spcBef>
                <a:spcPts val="200"/>
              </a:spcBef>
              <a:spcAft>
                <a:spcPts val="400"/>
              </a:spcAft>
              <a:buClr>
                <a:schemeClr val="tx2"/>
              </a:buClr>
              <a:buFont typeface="Wingdings" panose="05000000000000000000" pitchFamily="2" charset="2"/>
              <a:buChar char="§"/>
              <a:defRPr sz="1300" kern="1200">
                <a:solidFill>
                  <a:schemeClr val="bg2">
                    <a:lumMod val="10000"/>
                  </a:schemeClr>
                </a:solidFill>
                <a:latin typeface="Arial" panose="020B0604020202020204" pitchFamily="34" charset="0"/>
                <a:ea typeface="+mn-ea"/>
                <a:cs typeface="Arial" panose="020B0604020202020204" pitchFamily="34" charset="0"/>
              </a:defRPr>
            </a:lvl5pPr>
            <a:lvl6pPr marL="1099973" indent="-228594" algn="l" defTabSz="914377"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299968" indent="-228594" algn="l" defTabSz="914377"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499963" indent="-228594" algn="l" defTabSz="914377"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699958" indent="-228594" algn="l" defTabSz="914377"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gn="ctr"/>
            <a:r>
              <a:rPr lang="en-US" b="1" dirty="0">
                <a:solidFill>
                  <a:srgbClr val="17283A"/>
                </a:solidFill>
              </a:rPr>
              <a:t>OIG.SSA.GOV</a:t>
            </a:r>
          </a:p>
        </p:txBody>
      </p:sp>
      <p:sp>
        <p:nvSpPr>
          <p:cNvPr id="8" name="TextBox 7">
            <a:extLst>
              <a:ext uri="{FF2B5EF4-FFF2-40B4-BE49-F238E27FC236}">
                <a16:creationId xmlns:a16="http://schemas.microsoft.com/office/drawing/2014/main" id="{03CF9E10-15D8-4B4E-B5D0-B1499B21E0A5}"/>
              </a:ext>
            </a:extLst>
          </p:cNvPr>
          <p:cNvSpPr txBox="1"/>
          <p:nvPr/>
        </p:nvSpPr>
        <p:spPr>
          <a:xfrm>
            <a:off x="254089" y="270925"/>
            <a:ext cx="7331243" cy="707886"/>
          </a:xfrm>
          <a:prstGeom prst="rect">
            <a:avLst/>
          </a:prstGeom>
          <a:noFill/>
        </p:spPr>
        <p:txBody>
          <a:bodyPr wrap="square" rtlCol="0">
            <a:spAutoFit/>
          </a:bodyPr>
          <a:lstStyle/>
          <a:p>
            <a:r>
              <a:rPr lang="en-US" sz="4000" dirty="0">
                <a:solidFill>
                  <a:srgbClr val="17283A"/>
                </a:solidFill>
              </a:rPr>
              <a:t>Questions and Thank You! </a:t>
            </a:r>
            <a:r>
              <a:rPr lang="en-US" dirty="0"/>
              <a:t>!</a:t>
            </a:r>
          </a:p>
        </p:txBody>
      </p:sp>
    </p:spTree>
    <p:extLst>
      <p:ext uri="{BB962C8B-B14F-4D97-AF65-F5344CB8AC3E}">
        <p14:creationId xmlns:p14="http://schemas.microsoft.com/office/powerpoint/2010/main" val="29592247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object 2"/>
          <p:cNvSpPr>
            <a:spLocks/>
          </p:cNvSpPr>
          <p:nvPr/>
        </p:nvSpPr>
        <p:spPr bwMode="auto">
          <a:xfrm>
            <a:off x="0" y="6503988"/>
            <a:ext cx="9144000" cy="354012"/>
          </a:xfrm>
          <a:custGeom>
            <a:avLst/>
            <a:gdLst>
              <a:gd name="T0" fmla="*/ 0 w 9144000"/>
              <a:gd name="T1" fmla="*/ 354202 h 353695"/>
              <a:gd name="T2" fmla="*/ 9144000 w 9144000"/>
              <a:gd name="T3" fmla="*/ 354202 h 353695"/>
              <a:gd name="T4" fmla="*/ 9144000 w 9144000"/>
              <a:gd name="T5" fmla="*/ 0 h 353695"/>
              <a:gd name="T6" fmla="*/ 0 w 9144000"/>
              <a:gd name="T7" fmla="*/ 0 h 353695"/>
              <a:gd name="T8" fmla="*/ 0 w 9144000"/>
              <a:gd name="T9" fmla="*/ 354202 h 35369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144000" h="353695">
                <a:moveTo>
                  <a:pt x="0" y="353568"/>
                </a:moveTo>
                <a:lnTo>
                  <a:pt x="9144000" y="353568"/>
                </a:lnTo>
                <a:lnTo>
                  <a:pt x="9144000" y="0"/>
                </a:lnTo>
                <a:lnTo>
                  <a:pt x="0" y="0"/>
                </a:lnTo>
                <a:lnTo>
                  <a:pt x="0" y="353568"/>
                </a:lnTo>
                <a:close/>
              </a:path>
            </a:pathLst>
          </a:custGeom>
          <a:solidFill>
            <a:srgbClr val="C2C2C2"/>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C2C2C2"/>
              </a:solidFill>
              <a:effectLst/>
              <a:uLnTx/>
              <a:uFillTx/>
              <a:latin typeface="Georgia"/>
              <a:ea typeface="+mn-ea"/>
              <a:cs typeface="+mn-cs"/>
            </a:endParaRPr>
          </a:p>
        </p:txBody>
      </p:sp>
      <p:sp>
        <p:nvSpPr>
          <p:cNvPr id="13315" name="object 4"/>
          <p:cNvSpPr>
            <a:spLocks/>
          </p:cNvSpPr>
          <p:nvPr/>
        </p:nvSpPr>
        <p:spPr bwMode="auto">
          <a:xfrm>
            <a:off x="0" y="6340475"/>
            <a:ext cx="9144000" cy="76200"/>
          </a:xfrm>
          <a:custGeom>
            <a:avLst/>
            <a:gdLst>
              <a:gd name="T0" fmla="*/ 0 w 9144000"/>
              <a:gd name="T1" fmla="*/ 76174 h 76200"/>
              <a:gd name="T2" fmla="*/ 9144000 w 9144000"/>
              <a:gd name="T3" fmla="*/ 76174 h 76200"/>
              <a:gd name="T4" fmla="*/ 9144000 w 9144000"/>
              <a:gd name="T5" fmla="*/ 0 h 76200"/>
              <a:gd name="T6" fmla="*/ 0 w 9144000"/>
              <a:gd name="T7" fmla="*/ 0 h 76200"/>
              <a:gd name="T8" fmla="*/ 0 w 9144000"/>
              <a:gd name="T9" fmla="*/ 76174 h 762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144000" h="76200">
                <a:moveTo>
                  <a:pt x="0" y="76174"/>
                </a:moveTo>
                <a:lnTo>
                  <a:pt x="9144000" y="76174"/>
                </a:lnTo>
                <a:lnTo>
                  <a:pt x="9144000" y="0"/>
                </a:lnTo>
                <a:lnTo>
                  <a:pt x="0" y="0"/>
                </a:lnTo>
                <a:lnTo>
                  <a:pt x="0" y="76174"/>
                </a:lnTo>
                <a:close/>
              </a:path>
            </a:pathLst>
          </a:custGeom>
          <a:solidFill>
            <a:srgbClr val="C99B4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C2C2C2"/>
              </a:solidFill>
              <a:effectLst/>
              <a:uLnTx/>
              <a:uFillTx/>
              <a:latin typeface="Georgia"/>
              <a:ea typeface="+mn-ea"/>
              <a:cs typeface="+mn-cs"/>
            </a:endParaRPr>
          </a:p>
        </p:txBody>
      </p:sp>
      <p:sp>
        <p:nvSpPr>
          <p:cNvPr id="13316" name="object 5"/>
          <p:cNvSpPr>
            <a:spLocks/>
          </p:cNvSpPr>
          <p:nvPr/>
        </p:nvSpPr>
        <p:spPr bwMode="auto">
          <a:xfrm>
            <a:off x="0" y="6416675"/>
            <a:ext cx="9144000" cy="88900"/>
          </a:xfrm>
          <a:custGeom>
            <a:avLst/>
            <a:gdLst>
              <a:gd name="T0" fmla="*/ 0 w 9144000"/>
              <a:gd name="T1" fmla="*/ 88404 h 88900"/>
              <a:gd name="T2" fmla="*/ 9144000 w 9144000"/>
              <a:gd name="T3" fmla="*/ 88404 h 88900"/>
              <a:gd name="T4" fmla="*/ 9144000 w 9144000"/>
              <a:gd name="T5" fmla="*/ 0 h 88900"/>
              <a:gd name="T6" fmla="*/ 0 w 9144000"/>
              <a:gd name="T7" fmla="*/ 0 h 88900"/>
              <a:gd name="T8" fmla="*/ 0 w 9144000"/>
              <a:gd name="T9" fmla="*/ 88404 h 889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144000" h="88900">
                <a:moveTo>
                  <a:pt x="0" y="88404"/>
                </a:moveTo>
                <a:lnTo>
                  <a:pt x="9144000" y="88404"/>
                </a:lnTo>
                <a:lnTo>
                  <a:pt x="9144000" y="0"/>
                </a:lnTo>
                <a:lnTo>
                  <a:pt x="0" y="0"/>
                </a:lnTo>
                <a:lnTo>
                  <a:pt x="0" y="88404"/>
                </a:lnTo>
                <a:close/>
              </a:path>
            </a:pathLst>
          </a:custGeom>
          <a:solidFill>
            <a:srgbClr val="162839"/>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C2C2C2"/>
              </a:solidFill>
              <a:effectLst/>
              <a:uLnTx/>
              <a:uFillTx/>
              <a:latin typeface="Georgia"/>
              <a:ea typeface="+mn-ea"/>
              <a:cs typeface="+mn-cs"/>
            </a:endParaRPr>
          </a:p>
        </p:txBody>
      </p:sp>
      <p:sp>
        <p:nvSpPr>
          <p:cNvPr id="7" name="Rectangle 4"/>
          <p:cNvSpPr txBox="1">
            <a:spLocks noChangeArrowheads="1"/>
          </p:cNvSpPr>
          <p:nvPr/>
        </p:nvSpPr>
        <p:spPr>
          <a:xfrm>
            <a:off x="254089" y="431387"/>
            <a:ext cx="8432711" cy="615553"/>
          </a:xfrm>
          <a:prstGeom prst="rect">
            <a:avLst/>
          </a:prstGeom>
          <a:noFill/>
        </p:spPr>
        <p:txBody>
          <a:bodyPr wrap="square" lIns="0" tIns="0" rIns="0" bIns="0" anchor="ctr">
            <a:spAutoFit/>
          </a:bodyPr>
          <a:lstStyle>
            <a:lvl1pPr>
              <a:defRPr sz="6600" b="0" i="0">
                <a:solidFill>
                  <a:srgbClr val="171717"/>
                </a:solidFill>
                <a:latin typeface="Arial"/>
                <a:ea typeface="+mj-ea"/>
                <a:cs typeface="Aria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324"/>
                </a:solidFill>
                <a:effectLst/>
                <a:uLnTx/>
                <a:uFillTx/>
                <a:latin typeface="Georgia"/>
                <a:ea typeface="+mj-ea"/>
                <a:cs typeface="Arial"/>
              </a:rPr>
              <a:t>Cooperative Disability Investigations </a:t>
            </a:r>
            <a:endParaRPr kumimoji="0" lang="en-US" altLang="en-US" sz="4000" b="0" i="0" u="none" strike="noStrike" kern="0" cap="none" spc="0" normalizeH="0" baseline="0" noProof="0" dirty="0">
              <a:ln>
                <a:noFill/>
              </a:ln>
              <a:solidFill>
                <a:srgbClr val="000324"/>
              </a:solidFill>
              <a:effectLst/>
              <a:uLnTx/>
              <a:uFillTx/>
              <a:latin typeface="Georgia"/>
              <a:ea typeface="+mj-ea"/>
              <a:cs typeface="Arial"/>
            </a:endParaRPr>
          </a:p>
        </p:txBody>
      </p:sp>
      <p:sp>
        <p:nvSpPr>
          <p:cNvPr id="8" name="Rectangle 3"/>
          <p:cNvSpPr txBox="1">
            <a:spLocks noChangeArrowheads="1"/>
          </p:cNvSpPr>
          <p:nvPr/>
        </p:nvSpPr>
        <p:spPr>
          <a:xfrm>
            <a:off x="334610" y="1351508"/>
            <a:ext cx="4990461" cy="4154984"/>
          </a:xfrm>
          <a:prstGeom prst="rect">
            <a:avLst/>
          </a:prstGeom>
        </p:spPr>
        <p:txBody>
          <a:bodyPr wrap="square" lIns="0" tIns="0" rIns="0" bIns="0">
            <a:sp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566738" marR="0" lvl="0" indent="-328613" algn="l"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srgbClr val="17283A"/>
                </a:solidFill>
                <a:effectLst/>
                <a:uLnTx/>
                <a:uFillTx/>
                <a:latin typeface="Arial" panose="020B0604020202020204" pitchFamily="34" charset="0"/>
                <a:ea typeface="+mn-ea"/>
                <a:cs typeface="Arial" panose="020B0604020202020204" pitchFamily="34" charset="0"/>
              </a:rPr>
              <a:t>Key anti-fraud initiative that pools resources to combat fraud in Social Security Administration's Title II and Title XVI disability programs, and related federal and state programs. </a:t>
            </a:r>
          </a:p>
          <a:p>
            <a:pPr marL="566738" marR="0" lvl="0" indent="-328613" algn="l"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srgbClr val="17283A"/>
                </a:solidFill>
                <a:effectLst/>
                <a:uLnTx/>
                <a:uFillTx/>
                <a:latin typeface="Arial" panose="020B0604020202020204" pitchFamily="34" charset="0"/>
                <a:ea typeface="+mn-ea"/>
                <a:cs typeface="Arial" panose="020B0604020202020204" pitchFamily="34" charset="0"/>
              </a:rPr>
              <a:t>CDI units obtain evidence of material fact to resolve questions of fraud </a:t>
            </a:r>
          </a:p>
          <a:p>
            <a:pPr marL="566738" marR="0" lvl="0" indent="-328613" algn="l"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lang="en-US" sz="2000" dirty="0">
                <a:solidFill>
                  <a:srgbClr val="17283A"/>
                </a:solidFill>
                <a:latin typeface="Arial" panose="020B0604020202020204" pitchFamily="34" charset="0"/>
                <a:cs typeface="Arial" panose="020B0604020202020204" pitchFamily="34" charset="0"/>
              </a:rPr>
              <a:t>CDI partners are:</a:t>
            </a:r>
          </a:p>
          <a:p>
            <a:pPr marL="1023938" lvl="1" indent="-328613">
              <a:spcAft>
                <a:spcPts val="600"/>
              </a:spcAft>
              <a:buFont typeface="Wingdings" panose="05000000000000000000" pitchFamily="2" charset="2"/>
              <a:buChar char="§"/>
              <a:defRPr/>
            </a:pPr>
            <a:r>
              <a:rPr kumimoji="0" lang="en-US" sz="2000" b="0" i="0" u="none" strike="noStrike" kern="1200" cap="none" spc="0" normalizeH="0" baseline="0" noProof="0" dirty="0">
                <a:ln>
                  <a:noFill/>
                </a:ln>
                <a:solidFill>
                  <a:srgbClr val="17283A"/>
                </a:solidFill>
                <a:effectLst/>
                <a:uLnTx/>
                <a:uFillTx/>
                <a:latin typeface="Arial" panose="020B0604020202020204" pitchFamily="34" charset="0"/>
                <a:ea typeface="+mn-ea"/>
                <a:cs typeface="Arial" panose="020B0604020202020204" pitchFamily="34" charset="0"/>
              </a:rPr>
              <a:t>Social Security Administration</a:t>
            </a:r>
          </a:p>
          <a:p>
            <a:pPr marL="1023938" lvl="1" indent="-328613">
              <a:spcAft>
                <a:spcPts val="600"/>
              </a:spcAft>
              <a:buFont typeface="Wingdings" panose="05000000000000000000" pitchFamily="2" charset="2"/>
              <a:buChar char="§"/>
              <a:defRPr/>
            </a:pPr>
            <a:r>
              <a:rPr lang="en-US" sz="2000" dirty="0">
                <a:solidFill>
                  <a:srgbClr val="17283A"/>
                </a:solidFill>
                <a:latin typeface="Arial" panose="020B0604020202020204" pitchFamily="34" charset="0"/>
                <a:cs typeface="Arial" panose="020B0604020202020204" pitchFamily="34" charset="0"/>
              </a:rPr>
              <a:t>Office of the Inspector General</a:t>
            </a:r>
          </a:p>
          <a:p>
            <a:pPr marL="1023938" lvl="1" indent="-328613">
              <a:spcAft>
                <a:spcPts val="600"/>
              </a:spcAft>
              <a:buFont typeface="Wingdings" panose="05000000000000000000" pitchFamily="2" charset="2"/>
              <a:buChar char="§"/>
              <a:defRPr/>
            </a:pPr>
            <a:r>
              <a:rPr kumimoji="0" lang="en-US" sz="2000" b="0" i="0" u="none" strike="noStrike" kern="1200" cap="none" spc="0" normalizeH="0" baseline="0" noProof="0" dirty="0">
                <a:ln>
                  <a:noFill/>
                </a:ln>
                <a:solidFill>
                  <a:srgbClr val="17283A"/>
                </a:solidFill>
                <a:effectLst/>
                <a:uLnTx/>
                <a:uFillTx/>
                <a:latin typeface="Arial" panose="020B0604020202020204" pitchFamily="34" charset="0"/>
                <a:ea typeface="+mn-ea"/>
                <a:cs typeface="Arial" panose="020B0604020202020204" pitchFamily="34" charset="0"/>
              </a:rPr>
              <a:t>Disability Determination Services</a:t>
            </a:r>
          </a:p>
          <a:p>
            <a:pPr marL="1023938" lvl="1" indent="-328613">
              <a:spcAft>
                <a:spcPts val="600"/>
              </a:spcAft>
              <a:buFont typeface="Wingdings" panose="05000000000000000000" pitchFamily="2" charset="2"/>
              <a:buChar char="§"/>
              <a:defRPr/>
            </a:pPr>
            <a:r>
              <a:rPr lang="en-US" sz="2000" dirty="0">
                <a:solidFill>
                  <a:srgbClr val="17283A"/>
                </a:solidFill>
                <a:latin typeface="Arial" panose="020B0604020202020204" pitchFamily="34" charset="0"/>
                <a:cs typeface="Arial" panose="020B0604020202020204" pitchFamily="34" charset="0"/>
              </a:rPr>
              <a:t>Law Enforcement Agency</a:t>
            </a:r>
            <a:r>
              <a:rPr kumimoji="0" lang="en-US" sz="2000" b="0" i="0" u="none" strike="noStrike" kern="1200" cap="none" spc="0" normalizeH="0" baseline="0" noProof="0" dirty="0">
                <a:ln>
                  <a:noFill/>
                </a:ln>
                <a:solidFill>
                  <a:srgbClr val="17283A"/>
                </a:solidFill>
                <a:effectLst/>
                <a:uLnTx/>
                <a:uFillTx/>
                <a:latin typeface="Arial" panose="020B0604020202020204" pitchFamily="34" charset="0"/>
                <a:ea typeface="+mn-ea"/>
                <a:cs typeface="Arial" panose="020B0604020202020204" pitchFamily="34" charset="0"/>
              </a:rPr>
              <a:t> </a:t>
            </a:r>
            <a:endParaRPr kumimoji="0" lang="en-US" altLang="en-US" sz="2000" b="0" i="0" u="none" strike="noStrike" kern="0" cap="none" spc="0" normalizeH="0" baseline="0" noProof="0" dirty="0">
              <a:ln>
                <a:noFill/>
              </a:ln>
              <a:solidFill>
                <a:srgbClr val="162839"/>
              </a:solidFill>
              <a:effectLst/>
              <a:uLnTx/>
              <a:uFillTx/>
              <a:latin typeface="Arial" panose="020B0604020202020204" pitchFamily="34" charset="0"/>
              <a:ea typeface="+mn-ea"/>
              <a:cs typeface="Arial" panose="020B0604020202020204" pitchFamily="34" charset="0"/>
            </a:endParaRPr>
          </a:p>
        </p:txBody>
      </p:sp>
      <p:grpSp>
        <p:nvGrpSpPr>
          <p:cNvPr id="9" name="Group 15">
            <a:extLst>
              <a:ext uri="{FF2B5EF4-FFF2-40B4-BE49-F238E27FC236}">
                <a16:creationId xmlns:a16="http://schemas.microsoft.com/office/drawing/2014/main" id="{B35823C6-BE19-411D-9289-C3A75DF7917B}"/>
              </a:ext>
            </a:extLst>
          </p:cNvPr>
          <p:cNvGrpSpPr>
            <a:grpSpLocks/>
          </p:cNvGrpSpPr>
          <p:nvPr/>
        </p:nvGrpSpPr>
        <p:grpSpPr bwMode="auto">
          <a:xfrm>
            <a:off x="5141715" y="1526395"/>
            <a:ext cx="3472045" cy="3595050"/>
            <a:chOff x="5212459" y="1875279"/>
            <a:chExt cx="3716657" cy="2992066"/>
          </a:xfrm>
        </p:grpSpPr>
        <p:grpSp>
          <p:nvGrpSpPr>
            <p:cNvPr id="10" name="Group 4">
              <a:extLst>
                <a:ext uri="{FF2B5EF4-FFF2-40B4-BE49-F238E27FC236}">
                  <a16:creationId xmlns:a16="http://schemas.microsoft.com/office/drawing/2014/main" id="{28C0D65C-AFBC-488A-A335-281696644BFA}"/>
                </a:ext>
              </a:extLst>
            </p:cNvPr>
            <p:cNvGrpSpPr>
              <a:grpSpLocks/>
            </p:cNvGrpSpPr>
            <p:nvPr/>
          </p:nvGrpSpPr>
          <p:grpSpPr bwMode="auto">
            <a:xfrm>
              <a:off x="5212459" y="1875279"/>
              <a:ext cx="3716657" cy="2992066"/>
              <a:chOff x="1824" y="633"/>
              <a:chExt cx="2869" cy="2844"/>
            </a:xfrm>
          </p:grpSpPr>
          <p:sp>
            <p:nvSpPr>
              <p:cNvPr id="14" name="Puzzle3">
                <a:extLst>
                  <a:ext uri="{FF2B5EF4-FFF2-40B4-BE49-F238E27FC236}">
                    <a16:creationId xmlns:a16="http://schemas.microsoft.com/office/drawing/2014/main" id="{2AB80C75-9074-47EE-A99E-89CC262108CB}"/>
                  </a:ext>
                </a:extLst>
              </p:cNvPr>
              <p:cNvSpPr>
                <a:spLocks noEditPoints="1" noChangeArrowheads="1"/>
              </p:cNvSpPr>
              <p:nvPr/>
            </p:nvSpPr>
            <p:spPr bwMode="auto">
              <a:xfrm>
                <a:off x="3204" y="633"/>
                <a:ext cx="1114" cy="1514"/>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2269 w 21600"/>
                  <a:gd name="T25" fmla="*/ 7718 h 21600"/>
                  <a:gd name="T26" fmla="*/ 19157 w 21600"/>
                  <a:gd name="T27" fmla="*/ 2023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6625" y="20892"/>
                    </a:moveTo>
                    <a:lnTo>
                      <a:pt x="7105" y="21023"/>
                    </a:lnTo>
                    <a:lnTo>
                      <a:pt x="7513" y="21088"/>
                    </a:lnTo>
                    <a:lnTo>
                      <a:pt x="7922" y="21115"/>
                    </a:lnTo>
                    <a:lnTo>
                      <a:pt x="8242" y="21115"/>
                    </a:lnTo>
                    <a:lnTo>
                      <a:pt x="8544" y="21062"/>
                    </a:lnTo>
                    <a:lnTo>
                      <a:pt x="8810" y="20997"/>
                    </a:lnTo>
                    <a:lnTo>
                      <a:pt x="9023" y="20892"/>
                    </a:lnTo>
                    <a:lnTo>
                      <a:pt x="9148" y="20761"/>
                    </a:lnTo>
                    <a:lnTo>
                      <a:pt x="9290" y="20616"/>
                    </a:lnTo>
                    <a:lnTo>
                      <a:pt x="9361" y="20459"/>
                    </a:lnTo>
                    <a:lnTo>
                      <a:pt x="9396" y="20289"/>
                    </a:lnTo>
                    <a:lnTo>
                      <a:pt x="9396" y="20092"/>
                    </a:lnTo>
                    <a:lnTo>
                      <a:pt x="9325" y="19909"/>
                    </a:lnTo>
                    <a:lnTo>
                      <a:pt x="9219" y="19738"/>
                    </a:lnTo>
                    <a:lnTo>
                      <a:pt x="9094" y="19555"/>
                    </a:lnTo>
                    <a:lnTo>
                      <a:pt x="8917" y="19384"/>
                    </a:lnTo>
                    <a:lnTo>
                      <a:pt x="8650" y="19162"/>
                    </a:lnTo>
                    <a:lnTo>
                      <a:pt x="8437" y="18900"/>
                    </a:lnTo>
                    <a:lnTo>
                      <a:pt x="8277" y="18624"/>
                    </a:lnTo>
                    <a:lnTo>
                      <a:pt x="8135" y="18349"/>
                    </a:lnTo>
                    <a:lnTo>
                      <a:pt x="8028" y="18048"/>
                    </a:lnTo>
                    <a:lnTo>
                      <a:pt x="7993" y="17746"/>
                    </a:lnTo>
                    <a:lnTo>
                      <a:pt x="7993" y="17471"/>
                    </a:lnTo>
                    <a:lnTo>
                      <a:pt x="8028" y="17169"/>
                    </a:lnTo>
                    <a:lnTo>
                      <a:pt x="8135" y="16920"/>
                    </a:lnTo>
                    <a:lnTo>
                      <a:pt x="8277" y="16671"/>
                    </a:lnTo>
                    <a:lnTo>
                      <a:pt x="8366" y="16540"/>
                    </a:lnTo>
                    <a:lnTo>
                      <a:pt x="8473" y="16409"/>
                    </a:lnTo>
                    <a:lnTo>
                      <a:pt x="8615" y="16317"/>
                    </a:lnTo>
                    <a:lnTo>
                      <a:pt x="8739" y="16213"/>
                    </a:lnTo>
                    <a:lnTo>
                      <a:pt x="8881" y="16134"/>
                    </a:lnTo>
                    <a:lnTo>
                      <a:pt x="9059" y="16055"/>
                    </a:lnTo>
                    <a:lnTo>
                      <a:pt x="9254" y="15990"/>
                    </a:lnTo>
                    <a:lnTo>
                      <a:pt x="9432" y="15911"/>
                    </a:lnTo>
                    <a:lnTo>
                      <a:pt x="9663" y="15885"/>
                    </a:lnTo>
                    <a:lnTo>
                      <a:pt x="9876" y="15833"/>
                    </a:lnTo>
                    <a:lnTo>
                      <a:pt x="10142" y="15806"/>
                    </a:lnTo>
                    <a:lnTo>
                      <a:pt x="10391" y="15806"/>
                    </a:lnTo>
                    <a:lnTo>
                      <a:pt x="10728" y="15806"/>
                    </a:lnTo>
                    <a:lnTo>
                      <a:pt x="10995" y="15806"/>
                    </a:lnTo>
                    <a:lnTo>
                      <a:pt x="11279" y="15833"/>
                    </a:lnTo>
                    <a:lnTo>
                      <a:pt x="11546" y="15885"/>
                    </a:lnTo>
                    <a:lnTo>
                      <a:pt x="11776" y="15937"/>
                    </a:lnTo>
                    <a:lnTo>
                      <a:pt x="12025" y="15990"/>
                    </a:lnTo>
                    <a:lnTo>
                      <a:pt x="12221" y="16055"/>
                    </a:lnTo>
                    <a:lnTo>
                      <a:pt x="12434" y="16134"/>
                    </a:lnTo>
                    <a:lnTo>
                      <a:pt x="12611" y="16213"/>
                    </a:lnTo>
                    <a:lnTo>
                      <a:pt x="12771" y="16317"/>
                    </a:lnTo>
                    <a:lnTo>
                      <a:pt x="12913" y="16409"/>
                    </a:lnTo>
                    <a:lnTo>
                      <a:pt x="13038" y="16514"/>
                    </a:lnTo>
                    <a:lnTo>
                      <a:pt x="13251" y="16737"/>
                    </a:lnTo>
                    <a:lnTo>
                      <a:pt x="13428" y="16986"/>
                    </a:lnTo>
                    <a:lnTo>
                      <a:pt x="13517" y="17248"/>
                    </a:lnTo>
                    <a:lnTo>
                      <a:pt x="13588" y="17523"/>
                    </a:lnTo>
                    <a:lnTo>
                      <a:pt x="13588" y="17799"/>
                    </a:lnTo>
                    <a:lnTo>
                      <a:pt x="13517" y="18074"/>
                    </a:lnTo>
                    <a:lnTo>
                      <a:pt x="13428" y="18323"/>
                    </a:lnTo>
                    <a:lnTo>
                      <a:pt x="13286" y="18572"/>
                    </a:lnTo>
                    <a:lnTo>
                      <a:pt x="13109" y="18808"/>
                    </a:lnTo>
                    <a:lnTo>
                      <a:pt x="12878" y="19031"/>
                    </a:lnTo>
                    <a:lnTo>
                      <a:pt x="12434" y="19411"/>
                    </a:lnTo>
                    <a:lnTo>
                      <a:pt x="12132" y="19738"/>
                    </a:lnTo>
                    <a:lnTo>
                      <a:pt x="12025" y="19856"/>
                    </a:lnTo>
                    <a:lnTo>
                      <a:pt x="11919" y="20014"/>
                    </a:lnTo>
                    <a:lnTo>
                      <a:pt x="11883" y="20132"/>
                    </a:lnTo>
                    <a:lnTo>
                      <a:pt x="11883" y="20263"/>
                    </a:lnTo>
                    <a:lnTo>
                      <a:pt x="11883" y="20394"/>
                    </a:lnTo>
                    <a:lnTo>
                      <a:pt x="11954" y="20485"/>
                    </a:lnTo>
                    <a:lnTo>
                      <a:pt x="12061" y="20590"/>
                    </a:lnTo>
                    <a:lnTo>
                      <a:pt x="12185" y="20695"/>
                    </a:lnTo>
                    <a:lnTo>
                      <a:pt x="12327" y="20787"/>
                    </a:lnTo>
                    <a:lnTo>
                      <a:pt x="12540" y="20892"/>
                    </a:lnTo>
                    <a:lnTo>
                      <a:pt x="12771" y="20997"/>
                    </a:lnTo>
                    <a:lnTo>
                      <a:pt x="13073" y="21088"/>
                    </a:lnTo>
                    <a:lnTo>
                      <a:pt x="13428" y="21193"/>
                    </a:lnTo>
                    <a:lnTo>
                      <a:pt x="13873" y="21298"/>
                    </a:lnTo>
                    <a:lnTo>
                      <a:pt x="14317" y="21390"/>
                    </a:lnTo>
                    <a:lnTo>
                      <a:pt x="14778" y="21468"/>
                    </a:lnTo>
                    <a:lnTo>
                      <a:pt x="15294" y="21547"/>
                    </a:lnTo>
                    <a:lnTo>
                      <a:pt x="15809" y="21600"/>
                    </a:lnTo>
                    <a:lnTo>
                      <a:pt x="16359" y="21652"/>
                    </a:lnTo>
                    <a:lnTo>
                      <a:pt x="16875" y="21678"/>
                    </a:lnTo>
                    <a:lnTo>
                      <a:pt x="17407" y="21678"/>
                    </a:lnTo>
                    <a:lnTo>
                      <a:pt x="17958" y="21678"/>
                    </a:lnTo>
                    <a:lnTo>
                      <a:pt x="18473" y="21652"/>
                    </a:lnTo>
                    <a:lnTo>
                      <a:pt x="18953" y="21573"/>
                    </a:lnTo>
                    <a:lnTo>
                      <a:pt x="19397" y="21495"/>
                    </a:lnTo>
                    <a:lnTo>
                      <a:pt x="19841" y="21390"/>
                    </a:lnTo>
                    <a:lnTo>
                      <a:pt x="20214" y="21272"/>
                    </a:lnTo>
                    <a:lnTo>
                      <a:pt x="20551" y="21088"/>
                    </a:lnTo>
                    <a:lnTo>
                      <a:pt x="20480" y="20787"/>
                    </a:lnTo>
                    <a:lnTo>
                      <a:pt x="20409" y="20485"/>
                    </a:lnTo>
                    <a:lnTo>
                      <a:pt x="20356" y="20158"/>
                    </a:lnTo>
                    <a:lnTo>
                      <a:pt x="20356" y="19804"/>
                    </a:lnTo>
                    <a:lnTo>
                      <a:pt x="20321" y="19083"/>
                    </a:lnTo>
                    <a:lnTo>
                      <a:pt x="20356" y="18349"/>
                    </a:lnTo>
                    <a:lnTo>
                      <a:pt x="20409" y="17641"/>
                    </a:lnTo>
                    <a:lnTo>
                      <a:pt x="20480" y="17012"/>
                    </a:lnTo>
                    <a:lnTo>
                      <a:pt x="20551" y="16488"/>
                    </a:lnTo>
                    <a:lnTo>
                      <a:pt x="20551" y="16055"/>
                    </a:lnTo>
                    <a:lnTo>
                      <a:pt x="20551" y="15911"/>
                    </a:lnTo>
                    <a:lnTo>
                      <a:pt x="20445" y="15754"/>
                    </a:lnTo>
                    <a:lnTo>
                      <a:pt x="20356" y="15610"/>
                    </a:lnTo>
                    <a:lnTo>
                      <a:pt x="20178" y="15452"/>
                    </a:lnTo>
                    <a:lnTo>
                      <a:pt x="20001" y="15334"/>
                    </a:lnTo>
                    <a:lnTo>
                      <a:pt x="19770" y="15230"/>
                    </a:lnTo>
                    <a:lnTo>
                      <a:pt x="19521" y="15125"/>
                    </a:lnTo>
                    <a:lnTo>
                      <a:pt x="19290" y="15059"/>
                    </a:lnTo>
                    <a:lnTo>
                      <a:pt x="19024" y="15007"/>
                    </a:lnTo>
                    <a:lnTo>
                      <a:pt x="18740" y="14954"/>
                    </a:lnTo>
                    <a:lnTo>
                      <a:pt x="18509" y="14954"/>
                    </a:lnTo>
                    <a:lnTo>
                      <a:pt x="18225" y="14954"/>
                    </a:lnTo>
                    <a:lnTo>
                      <a:pt x="17994" y="15007"/>
                    </a:lnTo>
                    <a:lnTo>
                      <a:pt x="17763" y="15085"/>
                    </a:lnTo>
                    <a:lnTo>
                      <a:pt x="17550" y="15177"/>
                    </a:lnTo>
                    <a:lnTo>
                      <a:pt x="17372" y="15308"/>
                    </a:lnTo>
                    <a:lnTo>
                      <a:pt x="17176" y="15426"/>
                    </a:lnTo>
                    <a:lnTo>
                      <a:pt x="16928" y="15557"/>
                    </a:lnTo>
                    <a:lnTo>
                      <a:pt x="16661" y="15636"/>
                    </a:lnTo>
                    <a:lnTo>
                      <a:pt x="16359" y="15688"/>
                    </a:lnTo>
                    <a:lnTo>
                      <a:pt x="16022" y="15715"/>
                    </a:lnTo>
                    <a:lnTo>
                      <a:pt x="15667" y="15688"/>
                    </a:lnTo>
                    <a:lnTo>
                      <a:pt x="15294" y="15662"/>
                    </a:lnTo>
                    <a:lnTo>
                      <a:pt x="14956" y="15583"/>
                    </a:lnTo>
                    <a:lnTo>
                      <a:pt x="14619" y="15479"/>
                    </a:lnTo>
                    <a:lnTo>
                      <a:pt x="14281" y="15334"/>
                    </a:lnTo>
                    <a:lnTo>
                      <a:pt x="13961" y="15177"/>
                    </a:lnTo>
                    <a:lnTo>
                      <a:pt x="13695" y="14981"/>
                    </a:lnTo>
                    <a:lnTo>
                      <a:pt x="13588" y="14850"/>
                    </a:lnTo>
                    <a:lnTo>
                      <a:pt x="13482" y="14732"/>
                    </a:lnTo>
                    <a:lnTo>
                      <a:pt x="13393" y="14600"/>
                    </a:lnTo>
                    <a:lnTo>
                      <a:pt x="13322" y="14456"/>
                    </a:lnTo>
                    <a:lnTo>
                      <a:pt x="13251" y="14299"/>
                    </a:lnTo>
                    <a:lnTo>
                      <a:pt x="13215" y="14155"/>
                    </a:lnTo>
                    <a:lnTo>
                      <a:pt x="13180" y="13971"/>
                    </a:lnTo>
                    <a:lnTo>
                      <a:pt x="13180" y="13801"/>
                    </a:lnTo>
                    <a:lnTo>
                      <a:pt x="13180" y="13591"/>
                    </a:lnTo>
                    <a:lnTo>
                      <a:pt x="13215" y="13395"/>
                    </a:lnTo>
                    <a:lnTo>
                      <a:pt x="13251" y="13198"/>
                    </a:lnTo>
                    <a:lnTo>
                      <a:pt x="13322" y="13015"/>
                    </a:lnTo>
                    <a:lnTo>
                      <a:pt x="13393" y="12870"/>
                    </a:lnTo>
                    <a:lnTo>
                      <a:pt x="13482" y="12713"/>
                    </a:lnTo>
                    <a:lnTo>
                      <a:pt x="13588" y="12569"/>
                    </a:lnTo>
                    <a:lnTo>
                      <a:pt x="13730" y="12438"/>
                    </a:lnTo>
                    <a:lnTo>
                      <a:pt x="13997" y="12215"/>
                    </a:lnTo>
                    <a:lnTo>
                      <a:pt x="14334" y="12005"/>
                    </a:lnTo>
                    <a:lnTo>
                      <a:pt x="14690" y="11861"/>
                    </a:lnTo>
                    <a:lnTo>
                      <a:pt x="15063" y="11756"/>
                    </a:lnTo>
                    <a:lnTo>
                      <a:pt x="15436" y="11678"/>
                    </a:lnTo>
                    <a:lnTo>
                      <a:pt x="15809" y="11638"/>
                    </a:lnTo>
                    <a:lnTo>
                      <a:pt x="16182" y="11638"/>
                    </a:lnTo>
                    <a:lnTo>
                      <a:pt x="16555" y="11678"/>
                    </a:lnTo>
                    <a:lnTo>
                      <a:pt x="16910" y="11730"/>
                    </a:lnTo>
                    <a:lnTo>
                      <a:pt x="17248" y="11835"/>
                    </a:lnTo>
                    <a:lnTo>
                      <a:pt x="17514" y="11966"/>
                    </a:lnTo>
                    <a:lnTo>
                      <a:pt x="17763" y="12110"/>
                    </a:lnTo>
                    <a:lnTo>
                      <a:pt x="17887" y="12215"/>
                    </a:lnTo>
                    <a:lnTo>
                      <a:pt x="18065" y="12307"/>
                    </a:lnTo>
                    <a:lnTo>
                      <a:pt x="18260" y="12412"/>
                    </a:lnTo>
                    <a:lnTo>
                      <a:pt x="18438" y="12464"/>
                    </a:lnTo>
                    <a:lnTo>
                      <a:pt x="18669" y="12543"/>
                    </a:lnTo>
                    <a:lnTo>
                      <a:pt x="18882" y="12569"/>
                    </a:lnTo>
                    <a:lnTo>
                      <a:pt x="19113" y="12595"/>
                    </a:lnTo>
                    <a:lnTo>
                      <a:pt x="19361" y="12608"/>
                    </a:lnTo>
                    <a:lnTo>
                      <a:pt x="19592" y="12608"/>
                    </a:lnTo>
                    <a:lnTo>
                      <a:pt x="19841" y="12595"/>
                    </a:lnTo>
                    <a:lnTo>
                      <a:pt x="20072" y="12543"/>
                    </a:lnTo>
                    <a:lnTo>
                      <a:pt x="20321" y="12490"/>
                    </a:lnTo>
                    <a:lnTo>
                      <a:pt x="20551" y="12438"/>
                    </a:lnTo>
                    <a:lnTo>
                      <a:pt x="20800" y="12333"/>
                    </a:lnTo>
                    <a:lnTo>
                      <a:pt x="20996" y="12241"/>
                    </a:lnTo>
                    <a:lnTo>
                      <a:pt x="21244" y="12110"/>
                    </a:lnTo>
                    <a:lnTo>
                      <a:pt x="21298" y="12032"/>
                    </a:lnTo>
                    <a:lnTo>
                      <a:pt x="21404" y="11966"/>
                    </a:lnTo>
                    <a:lnTo>
                      <a:pt x="21475" y="11861"/>
                    </a:lnTo>
                    <a:lnTo>
                      <a:pt x="21511" y="11730"/>
                    </a:lnTo>
                    <a:lnTo>
                      <a:pt x="21617" y="11481"/>
                    </a:lnTo>
                    <a:lnTo>
                      <a:pt x="21653" y="11180"/>
                    </a:lnTo>
                    <a:lnTo>
                      <a:pt x="21653" y="10826"/>
                    </a:lnTo>
                    <a:lnTo>
                      <a:pt x="21653" y="10472"/>
                    </a:lnTo>
                    <a:lnTo>
                      <a:pt x="21582" y="10092"/>
                    </a:lnTo>
                    <a:lnTo>
                      <a:pt x="21511" y="9725"/>
                    </a:lnTo>
                    <a:lnTo>
                      <a:pt x="21298" y="8912"/>
                    </a:lnTo>
                    <a:lnTo>
                      <a:pt x="21067" y="8191"/>
                    </a:lnTo>
                    <a:lnTo>
                      <a:pt x="20800" y="7536"/>
                    </a:lnTo>
                    <a:lnTo>
                      <a:pt x="20551" y="7025"/>
                    </a:lnTo>
                    <a:lnTo>
                      <a:pt x="20001" y="7103"/>
                    </a:lnTo>
                    <a:lnTo>
                      <a:pt x="19432" y="7156"/>
                    </a:lnTo>
                    <a:lnTo>
                      <a:pt x="18846" y="7208"/>
                    </a:lnTo>
                    <a:lnTo>
                      <a:pt x="18225" y="7208"/>
                    </a:lnTo>
                    <a:lnTo>
                      <a:pt x="17656" y="7208"/>
                    </a:lnTo>
                    <a:lnTo>
                      <a:pt x="17070" y="7182"/>
                    </a:lnTo>
                    <a:lnTo>
                      <a:pt x="16484" y="7156"/>
                    </a:lnTo>
                    <a:lnTo>
                      <a:pt x="15986" y="7103"/>
                    </a:lnTo>
                    <a:lnTo>
                      <a:pt x="14992" y="6999"/>
                    </a:lnTo>
                    <a:lnTo>
                      <a:pt x="14210" y="6907"/>
                    </a:lnTo>
                    <a:lnTo>
                      <a:pt x="13695" y="6828"/>
                    </a:lnTo>
                    <a:lnTo>
                      <a:pt x="13517" y="6802"/>
                    </a:lnTo>
                    <a:lnTo>
                      <a:pt x="13073" y="6645"/>
                    </a:lnTo>
                    <a:lnTo>
                      <a:pt x="12700" y="6474"/>
                    </a:lnTo>
                    <a:lnTo>
                      <a:pt x="12363" y="6304"/>
                    </a:lnTo>
                    <a:lnTo>
                      <a:pt x="12132" y="6094"/>
                    </a:lnTo>
                    <a:lnTo>
                      <a:pt x="11919" y="5871"/>
                    </a:lnTo>
                    <a:lnTo>
                      <a:pt x="11776" y="5649"/>
                    </a:lnTo>
                    <a:lnTo>
                      <a:pt x="11688" y="5413"/>
                    </a:lnTo>
                    <a:lnTo>
                      <a:pt x="11617" y="5190"/>
                    </a:lnTo>
                    <a:lnTo>
                      <a:pt x="11617" y="4941"/>
                    </a:lnTo>
                    <a:lnTo>
                      <a:pt x="11652" y="4718"/>
                    </a:lnTo>
                    <a:lnTo>
                      <a:pt x="11723" y="4482"/>
                    </a:lnTo>
                    <a:lnTo>
                      <a:pt x="11812" y="4285"/>
                    </a:lnTo>
                    <a:lnTo>
                      <a:pt x="11919" y="4089"/>
                    </a:lnTo>
                    <a:lnTo>
                      <a:pt x="12096" y="3905"/>
                    </a:lnTo>
                    <a:lnTo>
                      <a:pt x="12292" y="3735"/>
                    </a:lnTo>
                    <a:lnTo>
                      <a:pt x="12505" y="3604"/>
                    </a:lnTo>
                    <a:lnTo>
                      <a:pt x="12700" y="3460"/>
                    </a:lnTo>
                    <a:lnTo>
                      <a:pt x="12878" y="3250"/>
                    </a:lnTo>
                    <a:lnTo>
                      <a:pt x="13038" y="3027"/>
                    </a:lnTo>
                    <a:lnTo>
                      <a:pt x="13180" y="2752"/>
                    </a:lnTo>
                    <a:lnTo>
                      <a:pt x="13286" y="2477"/>
                    </a:lnTo>
                    <a:lnTo>
                      <a:pt x="13322" y="2175"/>
                    </a:lnTo>
                    <a:lnTo>
                      <a:pt x="13357" y="1874"/>
                    </a:lnTo>
                    <a:lnTo>
                      <a:pt x="13286" y="1572"/>
                    </a:lnTo>
                    <a:lnTo>
                      <a:pt x="13180" y="1271"/>
                    </a:lnTo>
                    <a:lnTo>
                      <a:pt x="13038" y="983"/>
                    </a:lnTo>
                    <a:lnTo>
                      <a:pt x="12949" y="865"/>
                    </a:lnTo>
                    <a:lnTo>
                      <a:pt x="12807" y="733"/>
                    </a:lnTo>
                    <a:lnTo>
                      <a:pt x="12665" y="616"/>
                    </a:lnTo>
                    <a:lnTo>
                      <a:pt x="12505" y="511"/>
                    </a:lnTo>
                    <a:lnTo>
                      <a:pt x="12327" y="406"/>
                    </a:lnTo>
                    <a:lnTo>
                      <a:pt x="12132" y="314"/>
                    </a:lnTo>
                    <a:lnTo>
                      <a:pt x="11883" y="235"/>
                    </a:lnTo>
                    <a:lnTo>
                      <a:pt x="11652" y="183"/>
                    </a:lnTo>
                    <a:lnTo>
                      <a:pt x="11368" y="104"/>
                    </a:lnTo>
                    <a:lnTo>
                      <a:pt x="11101" y="78"/>
                    </a:lnTo>
                    <a:lnTo>
                      <a:pt x="10800" y="52"/>
                    </a:lnTo>
                    <a:lnTo>
                      <a:pt x="10444" y="52"/>
                    </a:lnTo>
                    <a:lnTo>
                      <a:pt x="10142" y="52"/>
                    </a:lnTo>
                    <a:lnTo>
                      <a:pt x="9840" y="78"/>
                    </a:lnTo>
                    <a:lnTo>
                      <a:pt x="9574" y="104"/>
                    </a:lnTo>
                    <a:lnTo>
                      <a:pt x="9325" y="157"/>
                    </a:lnTo>
                    <a:lnTo>
                      <a:pt x="9094" y="209"/>
                    </a:lnTo>
                    <a:lnTo>
                      <a:pt x="8846" y="262"/>
                    </a:lnTo>
                    <a:lnTo>
                      <a:pt x="8650" y="340"/>
                    </a:lnTo>
                    <a:lnTo>
                      <a:pt x="8437" y="432"/>
                    </a:lnTo>
                    <a:lnTo>
                      <a:pt x="8277" y="511"/>
                    </a:lnTo>
                    <a:lnTo>
                      <a:pt x="8100" y="616"/>
                    </a:lnTo>
                    <a:lnTo>
                      <a:pt x="7957" y="707"/>
                    </a:lnTo>
                    <a:lnTo>
                      <a:pt x="7833" y="838"/>
                    </a:lnTo>
                    <a:lnTo>
                      <a:pt x="7620" y="1061"/>
                    </a:lnTo>
                    <a:lnTo>
                      <a:pt x="7442" y="1336"/>
                    </a:lnTo>
                    <a:lnTo>
                      <a:pt x="7353" y="1599"/>
                    </a:lnTo>
                    <a:lnTo>
                      <a:pt x="7318" y="1900"/>
                    </a:lnTo>
                    <a:lnTo>
                      <a:pt x="7318" y="2175"/>
                    </a:lnTo>
                    <a:lnTo>
                      <a:pt x="7353" y="2450"/>
                    </a:lnTo>
                    <a:lnTo>
                      <a:pt x="7442" y="2726"/>
                    </a:lnTo>
                    <a:lnTo>
                      <a:pt x="7620" y="2975"/>
                    </a:lnTo>
                    <a:lnTo>
                      <a:pt x="7833" y="3198"/>
                    </a:lnTo>
                    <a:lnTo>
                      <a:pt x="8064" y="3433"/>
                    </a:lnTo>
                    <a:lnTo>
                      <a:pt x="8295" y="3630"/>
                    </a:lnTo>
                    <a:lnTo>
                      <a:pt x="8508" y="3853"/>
                    </a:lnTo>
                    <a:lnTo>
                      <a:pt x="8686" y="4089"/>
                    </a:lnTo>
                    <a:lnTo>
                      <a:pt x="8775" y="4312"/>
                    </a:lnTo>
                    <a:lnTo>
                      <a:pt x="8846" y="4561"/>
                    </a:lnTo>
                    <a:lnTo>
                      <a:pt x="8846" y="4810"/>
                    </a:lnTo>
                    <a:lnTo>
                      <a:pt x="8810" y="5059"/>
                    </a:lnTo>
                    <a:lnTo>
                      <a:pt x="8721" y="5295"/>
                    </a:lnTo>
                    <a:lnTo>
                      <a:pt x="8579" y="5544"/>
                    </a:lnTo>
                    <a:lnTo>
                      <a:pt x="8366" y="5766"/>
                    </a:lnTo>
                    <a:lnTo>
                      <a:pt x="8135" y="5976"/>
                    </a:lnTo>
                    <a:lnTo>
                      <a:pt x="7833" y="6199"/>
                    </a:lnTo>
                    <a:lnTo>
                      <a:pt x="7478" y="6369"/>
                    </a:lnTo>
                    <a:lnTo>
                      <a:pt x="7069" y="6527"/>
                    </a:lnTo>
                    <a:lnTo>
                      <a:pt x="6590" y="6671"/>
                    </a:lnTo>
                    <a:lnTo>
                      <a:pt x="6092" y="6802"/>
                    </a:lnTo>
                    <a:lnTo>
                      <a:pt x="5684" y="6802"/>
                    </a:lnTo>
                    <a:lnTo>
                      <a:pt x="5133" y="6802"/>
                    </a:lnTo>
                    <a:lnTo>
                      <a:pt x="4547" y="6802"/>
                    </a:lnTo>
                    <a:lnTo>
                      <a:pt x="3872" y="6802"/>
                    </a:lnTo>
                    <a:lnTo>
                      <a:pt x="3144" y="6802"/>
                    </a:lnTo>
                    <a:lnTo>
                      <a:pt x="2362" y="6802"/>
                    </a:lnTo>
                    <a:lnTo>
                      <a:pt x="1545" y="6802"/>
                    </a:lnTo>
                    <a:lnTo>
                      <a:pt x="692" y="6802"/>
                    </a:lnTo>
                    <a:lnTo>
                      <a:pt x="586" y="7234"/>
                    </a:lnTo>
                    <a:lnTo>
                      <a:pt x="461" y="7837"/>
                    </a:lnTo>
                    <a:lnTo>
                      <a:pt x="355" y="8493"/>
                    </a:lnTo>
                    <a:lnTo>
                      <a:pt x="248" y="9187"/>
                    </a:lnTo>
                    <a:lnTo>
                      <a:pt x="142" y="9869"/>
                    </a:lnTo>
                    <a:lnTo>
                      <a:pt x="106" y="10498"/>
                    </a:lnTo>
                    <a:lnTo>
                      <a:pt x="106" y="10983"/>
                    </a:lnTo>
                    <a:lnTo>
                      <a:pt x="106" y="11311"/>
                    </a:lnTo>
                    <a:lnTo>
                      <a:pt x="213" y="11481"/>
                    </a:lnTo>
                    <a:lnTo>
                      <a:pt x="319" y="11651"/>
                    </a:lnTo>
                    <a:lnTo>
                      <a:pt x="497" y="11783"/>
                    </a:lnTo>
                    <a:lnTo>
                      <a:pt x="692" y="11914"/>
                    </a:lnTo>
                    <a:lnTo>
                      <a:pt x="941" y="12032"/>
                    </a:lnTo>
                    <a:lnTo>
                      <a:pt x="1207" y="12110"/>
                    </a:lnTo>
                    <a:lnTo>
                      <a:pt x="1509" y="12189"/>
                    </a:lnTo>
                    <a:lnTo>
                      <a:pt x="1794" y="12241"/>
                    </a:lnTo>
                    <a:lnTo>
                      <a:pt x="2131" y="12267"/>
                    </a:lnTo>
                    <a:lnTo>
                      <a:pt x="2433" y="12281"/>
                    </a:lnTo>
                    <a:lnTo>
                      <a:pt x="2735" y="12267"/>
                    </a:lnTo>
                    <a:lnTo>
                      <a:pt x="3055" y="12241"/>
                    </a:lnTo>
                    <a:lnTo>
                      <a:pt x="3357" y="12189"/>
                    </a:lnTo>
                    <a:lnTo>
                      <a:pt x="3623" y="12084"/>
                    </a:lnTo>
                    <a:lnTo>
                      <a:pt x="3872" y="11979"/>
                    </a:lnTo>
                    <a:lnTo>
                      <a:pt x="4103" y="11861"/>
                    </a:lnTo>
                    <a:lnTo>
                      <a:pt x="4316" y="11704"/>
                    </a:lnTo>
                    <a:lnTo>
                      <a:pt x="4582" y="11612"/>
                    </a:lnTo>
                    <a:lnTo>
                      <a:pt x="4849" y="11533"/>
                    </a:lnTo>
                    <a:lnTo>
                      <a:pt x="5169" y="11507"/>
                    </a:lnTo>
                    <a:lnTo>
                      <a:pt x="5506" y="11481"/>
                    </a:lnTo>
                    <a:lnTo>
                      <a:pt x="5808" y="11507"/>
                    </a:lnTo>
                    <a:lnTo>
                      <a:pt x="6146" y="11560"/>
                    </a:lnTo>
                    <a:lnTo>
                      <a:pt x="6501" y="11651"/>
                    </a:lnTo>
                    <a:lnTo>
                      <a:pt x="6803" y="11783"/>
                    </a:lnTo>
                    <a:lnTo>
                      <a:pt x="7105" y="11940"/>
                    </a:lnTo>
                    <a:lnTo>
                      <a:pt x="7353" y="12110"/>
                    </a:lnTo>
                    <a:lnTo>
                      <a:pt x="7584" y="12333"/>
                    </a:lnTo>
                    <a:lnTo>
                      <a:pt x="7798" y="12595"/>
                    </a:lnTo>
                    <a:lnTo>
                      <a:pt x="7922" y="12870"/>
                    </a:lnTo>
                    <a:lnTo>
                      <a:pt x="8028" y="13198"/>
                    </a:lnTo>
                    <a:lnTo>
                      <a:pt x="8064" y="13526"/>
                    </a:lnTo>
                    <a:lnTo>
                      <a:pt x="8028" y="13775"/>
                    </a:lnTo>
                    <a:lnTo>
                      <a:pt x="7922" y="13998"/>
                    </a:lnTo>
                    <a:lnTo>
                      <a:pt x="7798" y="14220"/>
                    </a:lnTo>
                    <a:lnTo>
                      <a:pt x="7584" y="14404"/>
                    </a:lnTo>
                    <a:lnTo>
                      <a:pt x="7353" y="14574"/>
                    </a:lnTo>
                    <a:lnTo>
                      <a:pt x="7105" y="14732"/>
                    </a:lnTo>
                    <a:lnTo>
                      <a:pt x="6803" y="14850"/>
                    </a:lnTo>
                    <a:lnTo>
                      <a:pt x="6501" y="14954"/>
                    </a:lnTo>
                    <a:lnTo>
                      <a:pt x="6146" y="15033"/>
                    </a:lnTo>
                    <a:lnTo>
                      <a:pt x="5808" y="15085"/>
                    </a:lnTo>
                    <a:lnTo>
                      <a:pt x="5506" y="15085"/>
                    </a:lnTo>
                    <a:lnTo>
                      <a:pt x="5169" y="15059"/>
                    </a:lnTo>
                    <a:lnTo>
                      <a:pt x="4849" y="15007"/>
                    </a:lnTo>
                    <a:lnTo>
                      <a:pt x="4582" y="14902"/>
                    </a:lnTo>
                    <a:lnTo>
                      <a:pt x="4316" y="14784"/>
                    </a:lnTo>
                    <a:lnTo>
                      <a:pt x="4103" y="14600"/>
                    </a:lnTo>
                    <a:lnTo>
                      <a:pt x="3907" y="14430"/>
                    </a:lnTo>
                    <a:lnTo>
                      <a:pt x="3659" y="14299"/>
                    </a:lnTo>
                    <a:lnTo>
                      <a:pt x="3428" y="14194"/>
                    </a:lnTo>
                    <a:lnTo>
                      <a:pt x="3179" y="14129"/>
                    </a:lnTo>
                    <a:lnTo>
                      <a:pt x="2913" y="14102"/>
                    </a:lnTo>
                    <a:lnTo>
                      <a:pt x="2646" y="14102"/>
                    </a:lnTo>
                    <a:lnTo>
                      <a:pt x="2362" y="14129"/>
                    </a:lnTo>
                    <a:lnTo>
                      <a:pt x="2096" y="14168"/>
                    </a:lnTo>
                    <a:lnTo>
                      <a:pt x="1811" y="14273"/>
                    </a:lnTo>
                    <a:lnTo>
                      <a:pt x="1545" y="14378"/>
                    </a:lnTo>
                    <a:lnTo>
                      <a:pt x="1314" y="14496"/>
                    </a:lnTo>
                    <a:lnTo>
                      <a:pt x="1065" y="14653"/>
                    </a:lnTo>
                    <a:lnTo>
                      <a:pt x="870" y="14797"/>
                    </a:lnTo>
                    <a:lnTo>
                      <a:pt x="657" y="14981"/>
                    </a:lnTo>
                    <a:lnTo>
                      <a:pt x="497" y="15177"/>
                    </a:lnTo>
                    <a:lnTo>
                      <a:pt x="390" y="15413"/>
                    </a:lnTo>
                    <a:lnTo>
                      <a:pt x="284" y="15636"/>
                    </a:lnTo>
                    <a:lnTo>
                      <a:pt x="248" y="15911"/>
                    </a:lnTo>
                    <a:lnTo>
                      <a:pt x="284" y="16239"/>
                    </a:lnTo>
                    <a:lnTo>
                      <a:pt x="319" y="16566"/>
                    </a:lnTo>
                    <a:lnTo>
                      <a:pt x="497" y="17340"/>
                    </a:lnTo>
                    <a:lnTo>
                      <a:pt x="692" y="18152"/>
                    </a:lnTo>
                    <a:lnTo>
                      <a:pt x="799" y="18559"/>
                    </a:lnTo>
                    <a:lnTo>
                      <a:pt x="905" y="18978"/>
                    </a:lnTo>
                    <a:lnTo>
                      <a:pt x="959" y="19384"/>
                    </a:lnTo>
                    <a:lnTo>
                      <a:pt x="994" y="19791"/>
                    </a:lnTo>
                    <a:lnTo>
                      <a:pt x="994" y="20132"/>
                    </a:lnTo>
                    <a:lnTo>
                      <a:pt x="959" y="20485"/>
                    </a:lnTo>
                    <a:lnTo>
                      <a:pt x="941" y="20669"/>
                    </a:lnTo>
                    <a:lnTo>
                      <a:pt x="870" y="20813"/>
                    </a:lnTo>
                    <a:lnTo>
                      <a:pt x="799" y="20970"/>
                    </a:lnTo>
                    <a:lnTo>
                      <a:pt x="692" y="21088"/>
                    </a:lnTo>
                    <a:lnTo>
                      <a:pt x="1474" y="20997"/>
                    </a:lnTo>
                    <a:lnTo>
                      <a:pt x="2291" y="20866"/>
                    </a:lnTo>
                    <a:lnTo>
                      <a:pt x="3108" y="20787"/>
                    </a:lnTo>
                    <a:lnTo>
                      <a:pt x="3907" y="20721"/>
                    </a:lnTo>
                    <a:lnTo>
                      <a:pt x="4653" y="20695"/>
                    </a:lnTo>
                    <a:lnTo>
                      <a:pt x="5364" y="20695"/>
                    </a:lnTo>
                    <a:lnTo>
                      <a:pt x="5701" y="20721"/>
                    </a:lnTo>
                    <a:lnTo>
                      <a:pt x="6057" y="20761"/>
                    </a:lnTo>
                    <a:lnTo>
                      <a:pt x="6323" y="20813"/>
                    </a:lnTo>
                    <a:lnTo>
                      <a:pt x="6625" y="20892"/>
                    </a:lnTo>
                    <a:close/>
                  </a:path>
                </a:pathLst>
              </a:custGeom>
              <a:solidFill>
                <a:srgbClr val="C00000"/>
              </a:solidFill>
              <a:ln w="28575">
                <a:solidFill>
                  <a:srgbClr val="000000"/>
                </a:solidFill>
                <a:miter lim="800000"/>
                <a:headEnd/>
                <a:tailEnd/>
              </a:ln>
            </p:spPr>
            <p:txBody>
              <a:bodyPr/>
              <a:lstStyle>
                <a:lvl1pPr>
                  <a:defRPr>
                    <a:solidFill>
                      <a:schemeClr val="tx1"/>
                    </a:solidFill>
                    <a:latin typeface="Georgia" panose="02040502050405020303" pitchFamily="18" charset="0"/>
                  </a:defRPr>
                </a:lvl1pPr>
                <a:lvl2pPr marL="742950" indent="-285750">
                  <a:defRPr>
                    <a:solidFill>
                      <a:schemeClr val="tx1"/>
                    </a:solidFill>
                    <a:latin typeface="Georgia" panose="02040502050405020303" pitchFamily="18" charset="0"/>
                  </a:defRPr>
                </a:lvl2pPr>
                <a:lvl3pPr marL="1143000" indent="-228600">
                  <a:defRPr>
                    <a:solidFill>
                      <a:schemeClr val="tx1"/>
                    </a:solidFill>
                    <a:latin typeface="Georgia" panose="02040502050405020303" pitchFamily="18" charset="0"/>
                  </a:defRPr>
                </a:lvl3pPr>
                <a:lvl4pPr marL="1600200" indent="-228600">
                  <a:defRPr>
                    <a:solidFill>
                      <a:schemeClr val="tx1"/>
                    </a:solidFill>
                    <a:latin typeface="Georgia" panose="02040502050405020303" pitchFamily="18" charset="0"/>
                  </a:defRPr>
                </a:lvl4pPr>
                <a:lvl5pPr marL="2057400" indent="-228600">
                  <a:defRPr>
                    <a:solidFill>
                      <a:schemeClr val="tx1"/>
                    </a:solidFill>
                    <a:latin typeface="Georgia" panose="02040502050405020303" pitchFamily="18" charset="0"/>
                  </a:defRPr>
                </a:lvl5pPr>
                <a:lvl6pPr marL="2514600" indent="-228600" eaLnBrk="0" fontAlgn="base" hangingPunct="0">
                  <a:spcBef>
                    <a:spcPct val="0"/>
                  </a:spcBef>
                  <a:spcAft>
                    <a:spcPct val="0"/>
                  </a:spcAft>
                  <a:defRPr>
                    <a:solidFill>
                      <a:schemeClr val="tx1"/>
                    </a:solidFill>
                    <a:latin typeface="Georgia" panose="02040502050405020303" pitchFamily="18" charset="0"/>
                  </a:defRPr>
                </a:lvl6pPr>
                <a:lvl7pPr marL="2971800" indent="-228600" eaLnBrk="0" fontAlgn="base" hangingPunct="0">
                  <a:spcBef>
                    <a:spcPct val="0"/>
                  </a:spcBef>
                  <a:spcAft>
                    <a:spcPct val="0"/>
                  </a:spcAft>
                  <a:defRPr>
                    <a:solidFill>
                      <a:schemeClr val="tx1"/>
                    </a:solidFill>
                    <a:latin typeface="Georgia" panose="02040502050405020303" pitchFamily="18" charset="0"/>
                  </a:defRPr>
                </a:lvl7pPr>
                <a:lvl8pPr marL="3429000" indent="-228600" eaLnBrk="0" fontAlgn="base" hangingPunct="0">
                  <a:spcBef>
                    <a:spcPct val="0"/>
                  </a:spcBef>
                  <a:spcAft>
                    <a:spcPct val="0"/>
                  </a:spcAft>
                  <a:defRPr>
                    <a:solidFill>
                      <a:schemeClr val="tx1"/>
                    </a:solidFill>
                    <a:latin typeface="Georgia" panose="02040502050405020303" pitchFamily="18" charset="0"/>
                  </a:defRPr>
                </a:lvl8pPr>
                <a:lvl9pPr marL="3886200" indent="-228600" eaLnBrk="0" fontAlgn="base" hangingPunct="0">
                  <a:spcBef>
                    <a:spcPct val="0"/>
                  </a:spcBef>
                  <a:spcAft>
                    <a:spcPct val="0"/>
                  </a:spcAft>
                  <a:defRPr>
                    <a:solidFill>
                      <a:schemeClr val="tx1"/>
                    </a:solidFill>
                    <a:latin typeface="Georgia" panose="02040502050405020303"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a:t>
                </a:r>
              </a:p>
            </p:txBody>
          </p:sp>
          <p:sp>
            <p:nvSpPr>
              <p:cNvPr id="15" name="Puzzle2">
                <a:extLst>
                  <a:ext uri="{FF2B5EF4-FFF2-40B4-BE49-F238E27FC236}">
                    <a16:creationId xmlns:a16="http://schemas.microsoft.com/office/drawing/2014/main" id="{B1DEB43B-726B-4A1E-9D70-1C1EADE7F14B}"/>
                  </a:ext>
                </a:extLst>
              </p:cNvPr>
              <p:cNvSpPr>
                <a:spLocks noEditPoints="1" noChangeArrowheads="1"/>
              </p:cNvSpPr>
              <p:nvPr/>
            </p:nvSpPr>
            <p:spPr bwMode="auto">
              <a:xfrm>
                <a:off x="2860" y="1745"/>
                <a:ext cx="1833" cy="1378"/>
              </a:xfrm>
              <a:custGeom>
                <a:avLst/>
                <a:gdLst>
                  <a:gd name="T0" fmla="*/ 0 w 21600"/>
                  <a:gd name="T1" fmla="*/ 55 h 21600"/>
                  <a:gd name="T2" fmla="*/ 28 w 21600"/>
                  <a:gd name="T3" fmla="*/ 86 h 21600"/>
                  <a:gd name="T4" fmla="*/ 70 w 21600"/>
                  <a:gd name="T5" fmla="*/ 57 h 21600"/>
                  <a:gd name="T6" fmla="*/ 114 w 21600"/>
                  <a:gd name="T7" fmla="*/ 86 h 21600"/>
                  <a:gd name="T8" fmla="*/ 146 w 21600"/>
                  <a:gd name="T9" fmla="*/ 61 h 21600"/>
                  <a:gd name="T10" fmla="*/ 114 w 21600"/>
                  <a:gd name="T11" fmla="*/ 23 h 21600"/>
                  <a:gd name="T12" fmla="*/ 73 w 21600"/>
                  <a:gd name="T13" fmla="*/ 0 h 21600"/>
                  <a:gd name="T14" fmla="*/ 28 w 21600"/>
                  <a:gd name="T15" fmla="*/ 24 h 21600"/>
                  <a:gd name="T16" fmla="*/ 0 60000 65536"/>
                  <a:gd name="T17" fmla="*/ 0 60000 65536"/>
                  <a:gd name="T18" fmla="*/ 0 60000 65536"/>
                  <a:gd name="T19" fmla="*/ 0 60000 65536"/>
                  <a:gd name="T20" fmla="*/ 0 60000 65536"/>
                  <a:gd name="T21" fmla="*/ 0 60000 65536"/>
                  <a:gd name="T22" fmla="*/ 0 60000 65536"/>
                  <a:gd name="T23" fmla="*/ 0 60000 65536"/>
                  <a:gd name="T24" fmla="*/ 5394 w 21600"/>
                  <a:gd name="T25" fmla="*/ 6735 h 21600"/>
                  <a:gd name="T26" fmla="*/ 16182 w 21600"/>
                  <a:gd name="T27" fmla="*/ 20441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4247" y="12354"/>
                    </a:moveTo>
                    <a:lnTo>
                      <a:pt x="4134" y="12468"/>
                    </a:lnTo>
                    <a:lnTo>
                      <a:pt x="4010" y="12581"/>
                    </a:lnTo>
                    <a:lnTo>
                      <a:pt x="3897" y="12637"/>
                    </a:lnTo>
                    <a:lnTo>
                      <a:pt x="3773" y="12694"/>
                    </a:lnTo>
                    <a:lnTo>
                      <a:pt x="3637" y="12694"/>
                    </a:lnTo>
                    <a:lnTo>
                      <a:pt x="3524" y="12694"/>
                    </a:lnTo>
                    <a:lnTo>
                      <a:pt x="3400" y="12665"/>
                    </a:lnTo>
                    <a:lnTo>
                      <a:pt x="3287" y="12609"/>
                    </a:lnTo>
                    <a:lnTo>
                      <a:pt x="3027" y="12496"/>
                    </a:lnTo>
                    <a:lnTo>
                      <a:pt x="2790" y="12340"/>
                    </a:lnTo>
                    <a:lnTo>
                      <a:pt x="2530" y="12142"/>
                    </a:lnTo>
                    <a:lnTo>
                      <a:pt x="2293" y="11987"/>
                    </a:lnTo>
                    <a:lnTo>
                      <a:pt x="2033" y="11817"/>
                    </a:lnTo>
                    <a:lnTo>
                      <a:pt x="1773" y="11676"/>
                    </a:lnTo>
                    <a:lnTo>
                      <a:pt x="1638" y="11662"/>
                    </a:lnTo>
                    <a:lnTo>
                      <a:pt x="1513" y="11634"/>
                    </a:lnTo>
                    <a:lnTo>
                      <a:pt x="1378" y="11634"/>
                    </a:lnTo>
                    <a:lnTo>
                      <a:pt x="1253" y="11634"/>
                    </a:lnTo>
                    <a:lnTo>
                      <a:pt x="1118" y="11662"/>
                    </a:lnTo>
                    <a:lnTo>
                      <a:pt x="971" y="11732"/>
                    </a:lnTo>
                    <a:lnTo>
                      <a:pt x="835" y="11817"/>
                    </a:lnTo>
                    <a:lnTo>
                      <a:pt x="711" y="11959"/>
                    </a:lnTo>
                    <a:lnTo>
                      <a:pt x="553" y="12086"/>
                    </a:lnTo>
                    <a:lnTo>
                      <a:pt x="429" y="12284"/>
                    </a:lnTo>
                    <a:lnTo>
                      <a:pt x="271" y="12524"/>
                    </a:lnTo>
                    <a:lnTo>
                      <a:pt x="146" y="12793"/>
                    </a:lnTo>
                    <a:lnTo>
                      <a:pt x="79" y="12962"/>
                    </a:lnTo>
                    <a:lnTo>
                      <a:pt x="33" y="13146"/>
                    </a:lnTo>
                    <a:lnTo>
                      <a:pt x="11" y="13386"/>
                    </a:lnTo>
                    <a:lnTo>
                      <a:pt x="11" y="13641"/>
                    </a:lnTo>
                    <a:lnTo>
                      <a:pt x="33" y="13881"/>
                    </a:lnTo>
                    <a:lnTo>
                      <a:pt x="101" y="14150"/>
                    </a:lnTo>
                    <a:lnTo>
                      <a:pt x="192" y="14404"/>
                    </a:lnTo>
                    <a:lnTo>
                      <a:pt x="293" y="14645"/>
                    </a:lnTo>
                    <a:lnTo>
                      <a:pt x="451" y="14857"/>
                    </a:lnTo>
                    <a:lnTo>
                      <a:pt x="621" y="15054"/>
                    </a:lnTo>
                    <a:lnTo>
                      <a:pt x="734" y="15125"/>
                    </a:lnTo>
                    <a:lnTo>
                      <a:pt x="835" y="15210"/>
                    </a:lnTo>
                    <a:lnTo>
                      <a:pt x="948" y="15267"/>
                    </a:lnTo>
                    <a:lnTo>
                      <a:pt x="1084" y="15323"/>
                    </a:lnTo>
                    <a:lnTo>
                      <a:pt x="1208" y="15351"/>
                    </a:lnTo>
                    <a:lnTo>
                      <a:pt x="1355" y="15380"/>
                    </a:lnTo>
                    <a:lnTo>
                      <a:pt x="1513" y="15380"/>
                    </a:lnTo>
                    <a:lnTo>
                      <a:pt x="1683" y="15380"/>
                    </a:lnTo>
                    <a:lnTo>
                      <a:pt x="1864" y="15351"/>
                    </a:lnTo>
                    <a:lnTo>
                      <a:pt x="2033" y="15323"/>
                    </a:lnTo>
                    <a:lnTo>
                      <a:pt x="2225" y="15238"/>
                    </a:lnTo>
                    <a:lnTo>
                      <a:pt x="2428" y="15153"/>
                    </a:lnTo>
                    <a:lnTo>
                      <a:pt x="2745" y="15026"/>
                    </a:lnTo>
                    <a:lnTo>
                      <a:pt x="3005" y="14913"/>
                    </a:lnTo>
                    <a:lnTo>
                      <a:pt x="3264" y="14828"/>
                    </a:lnTo>
                    <a:lnTo>
                      <a:pt x="3513" y="14800"/>
                    </a:lnTo>
                    <a:lnTo>
                      <a:pt x="3615" y="14828"/>
                    </a:lnTo>
                    <a:lnTo>
                      <a:pt x="3728" y="14857"/>
                    </a:lnTo>
                    <a:lnTo>
                      <a:pt x="3807" y="14913"/>
                    </a:lnTo>
                    <a:lnTo>
                      <a:pt x="3920" y="14998"/>
                    </a:lnTo>
                    <a:lnTo>
                      <a:pt x="4010" y="15097"/>
                    </a:lnTo>
                    <a:lnTo>
                      <a:pt x="4089" y="15238"/>
                    </a:lnTo>
                    <a:lnTo>
                      <a:pt x="4179" y="15408"/>
                    </a:lnTo>
                    <a:lnTo>
                      <a:pt x="4247" y="15620"/>
                    </a:lnTo>
                    <a:lnTo>
                      <a:pt x="4326" y="15860"/>
                    </a:lnTo>
                    <a:lnTo>
                      <a:pt x="4394" y="16129"/>
                    </a:lnTo>
                    <a:lnTo>
                      <a:pt x="4439" y="16440"/>
                    </a:lnTo>
                    <a:lnTo>
                      <a:pt x="4507" y="16737"/>
                    </a:lnTo>
                    <a:lnTo>
                      <a:pt x="4552" y="17090"/>
                    </a:lnTo>
                    <a:lnTo>
                      <a:pt x="4575" y="17443"/>
                    </a:lnTo>
                    <a:lnTo>
                      <a:pt x="4586" y="17825"/>
                    </a:lnTo>
                    <a:lnTo>
                      <a:pt x="4586" y="18193"/>
                    </a:lnTo>
                    <a:lnTo>
                      <a:pt x="4586" y="18574"/>
                    </a:lnTo>
                    <a:lnTo>
                      <a:pt x="4586" y="18984"/>
                    </a:lnTo>
                    <a:lnTo>
                      <a:pt x="4552" y="19366"/>
                    </a:lnTo>
                    <a:lnTo>
                      <a:pt x="4507" y="19748"/>
                    </a:lnTo>
                    <a:lnTo>
                      <a:pt x="4462" y="20129"/>
                    </a:lnTo>
                    <a:lnTo>
                      <a:pt x="4371" y="20483"/>
                    </a:lnTo>
                    <a:lnTo>
                      <a:pt x="4292" y="20836"/>
                    </a:lnTo>
                    <a:lnTo>
                      <a:pt x="4202" y="21161"/>
                    </a:lnTo>
                    <a:lnTo>
                      <a:pt x="4744" y="21161"/>
                    </a:lnTo>
                    <a:lnTo>
                      <a:pt x="5264" y="21161"/>
                    </a:lnTo>
                    <a:lnTo>
                      <a:pt x="5784" y="21161"/>
                    </a:lnTo>
                    <a:lnTo>
                      <a:pt x="6235" y="21161"/>
                    </a:lnTo>
                    <a:lnTo>
                      <a:pt x="6676" y="21161"/>
                    </a:lnTo>
                    <a:lnTo>
                      <a:pt x="7060" y="21161"/>
                    </a:lnTo>
                    <a:lnTo>
                      <a:pt x="7410" y="21161"/>
                    </a:lnTo>
                    <a:lnTo>
                      <a:pt x="7670" y="21161"/>
                    </a:lnTo>
                    <a:lnTo>
                      <a:pt x="8020" y="21020"/>
                    </a:lnTo>
                    <a:lnTo>
                      <a:pt x="8303" y="20893"/>
                    </a:lnTo>
                    <a:lnTo>
                      <a:pt x="8563" y="20695"/>
                    </a:lnTo>
                    <a:lnTo>
                      <a:pt x="8800" y="20511"/>
                    </a:lnTo>
                    <a:lnTo>
                      <a:pt x="8969" y="20285"/>
                    </a:lnTo>
                    <a:lnTo>
                      <a:pt x="9150" y="20045"/>
                    </a:lnTo>
                    <a:lnTo>
                      <a:pt x="9252" y="19804"/>
                    </a:lnTo>
                    <a:lnTo>
                      <a:pt x="9342" y="19550"/>
                    </a:lnTo>
                    <a:lnTo>
                      <a:pt x="9410" y="19281"/>
                    </a:lnTo>
                    <a:lnTo>
                      <a:pt x="9433" y="19013"/>
                    </a:lnTo>
                    <a:lnTo>
                      <a:pt x="9433" y="18744"/>
                    </a:lnTo>
                    <a:lnTo>
                      <a:pt x="9387" y="18504"/>
                    </a:lnTo>
                    <a:lnTo>
                      <a:pt x="9320" y="18221"/>
                    </a:lnTo>
                    <a:lnTo>
                      <a:pt x="9207" y="17981"/>
                    </a:lnTo>
                    <a:lnTo>
                      <a:pt x="9105" y="17740"/>
                    </a:lnTo>
                    <a:lnTo>
                      <a:pt x="8924" y="17514"/>
                    </a:lnTo>
                    <a:lnTo>
                      <a:pt x="8777" y="17274"/>
                    </a:lnTo>
                    <a:lnTo>
                      <a:pt x="8642" y="17034"/>
                    </a:lnTo>
                    <a:lnTo>
                      <a:pt x="8563" y="16765"/>
                    </a:lnTo>
                    <a:lnTo>
                      <a:pt x="8472" y="16468"/>
                    </a:lnTo>
                    <a:lnTo>
                      <a:pt x="8450" y="16157"/>
                    </a:lnTo>
                    <a:lnTo>
                      <a:pt x="8450" y="15860"/>
                    </a:lnTo>
                    <a:lnTo>
                      <a:pt x="8472" y="15563"/>
                    </a:lnTo>
                    <a:lnTo>
                      <a:pt x="8540" y="15267"/>
                    </a:lnTo>
                    <a:lnTo>
                      <a:pt x="8642" y="14998"/>
                    </a:lnTo>
                    <a:lnTo>
                      <a:pt x="8777" y="14729"/>
                    </a:lnTo>
                    <a:lnTo>
                      <a:pt x="8868" y="14616"/>
                    </a:lnTo>
                    <a:lnTo>
                      <a:pt x="8969" y="14475"/>
                    </a:lnTo>
                    <a:lnTo>
                      <a:pt x="9060" y="14376"/>
                    </a:lnTo>
                    <a:lnTo>
                      <a:pt x="9184" y="14291"/>
                    </a:lnTo>
                    <a:lnTo>
                      <a:pt x="9297" y="14206"/>
                    </a:lnTo>
                    <a:lnTo>
                      <a:pt x="9433" y="14121"/>
                    </a:lnTo>
                    <a:lnTo>
                      <a:pt x="9579" y="14051"/>
                    </a:lnTo>
                    <a:lnTo>
                      <a:pt x="9726" y="13994"/>
                    </a:lnTo>
                    <a:lnTo>
                      <a:pt x="9884" y="13938"/>
                    </a:lnTo>
                    <a:lnTo>
                      <a:pt x="10054" y="13909"/>
                    </a:lnTo>
                    <a:lnTo>
                      <a:pt x="10257" y="13881"/>
                    </a:lnTo>
                    <a:lnTo>
                      <a:pt x="10449" y="13881"/>
                    </a:lnTo>
                    <a:lnTo>
                      <a:pt x="10664" y="13881"/>
                    </a:lnTo>
                    <a:lnTo>
                      <a:pt x="10856" y="13909"/>
                    </a:lnTo>
                    <a:lnTo>
                      <a:pt x="11037" y="13966"/>
                    </a:lnTo>
                    <a:lnTo>
                      <a:pt x="11206" y="14023"/>
                    </a:lnTo>
                    <a:lnTo>
                      <a:pt x="11353" y="14093"/>
                    </a:lnTo>
                    <a:lnTo>
                      <a:pt x="11511" y="14178"/>
                    </a:lnTo>
                    <a:lnTo>
                      <a:pt x="11635" y="14263"/>
                    </a:lnTo>
                    <a:lnTo>
                      <a:pt x="11748" y="14376"/>
                    </a:lnTo>
                    <a:lnTo>
                      <a:pt x="11861" y="14475"/>
                    </a:lnTo>
                    <a:lnTo>
                      <a:pt x="11941" y="14616"/>
                    </a:lnTo>
                    <a:lnTo>
                      <a:pt x="12031" y="14758"/>
                    </a:lnTo>
                    <a:lnTo>
                      <a:pt x="12099" y="14885"/>
                    </a:lnTo>
                    <a:lnTo>
                      <a:pt x="12200" y="15210"/>
                    </a:lnTo>
                    <a:lnTo>
                      <a:pt x="12268" y="15507"/>
                    </a:lnTo>
                    <a:lnTo>
                      <a:pt x="12291" y="15832"/>
                    </a:lnTo>
                    <a:lnTo>
                      <a:pt x="12291" y="16157"/>
                    </a:lnTo>
                    <a:lnTo>
                      <a:pt x="12246" y="16482"/>
                    </a:lnTo>
                    <a:lnTo>
                      <a:pt x="12178" y="16807"/>
                    </a:lnTo>
                    <a:lnTo>
                      <a:pt x="12099" y="17090"/>
                    </a:lnTo>
                    <a:lnTo>
                      <a:pt x="12008" y="17330"/>
                    </a:lnTo>
                    <a:lnTo>
                      <a:pt x="11884" y="17542"/>
                    </a:lnTo>
                    <a:lnTo>
                      <a:pt x="11748" y="17712"/>
                    </a:lnTo>
                    <a:lnTo>
                      <a:pt x="11613" y="17839"/>
                    </a:lnTo>
                    <a:lnTo>
                      <a:pt x="11489" y="18037"/>
                    </a:lnTo>
                    <a:lnTo>
                      <a:pt x="11398" y="18221"/>
                    </a:lnTo>
                    <a:lnTo>
                      <a:pt x="11319" y="18447"/>
                    </a:lnTo>
                    <a:lnTo>
                      <a:pt x="11251" y="18659"/>
                    </a:lnTo>
                    <a:lnTo>
                      <a:pt x="11206" y="18900"/>
                    </a:lnTo>
                    <a:lnTo>
                      <a:pt x="11184" y="19154"/>
                    </a:lnTo>
                    <a:lnTo>
                      <a:pt x="11184" y="19423"/>
                    </a:lnTo>
                    <a:lnTo>
                      <a:pt x="11229" y="19663"/>
                    </a:lnTo>
                    <a:lnTo>
                      <a:pt x="11297" y="19903"/>
                    </a:lnTo>
                    <a:lnTo>
                      <a:pt x="11376" y="20158"/>
                    </a:lnTo>
                    <a:lnTo>
                      <a:pt x="11511" y="20398"/>
                    </a:lnTo>
                    <a:lnTo>
                      <a:pt x="11681" y="20610"/>
                    </a:lnTo>
                    <a:lnTo>
                      <a:pt x="11884" y="20808"/>
                    </a:lnTo>
                    <a:lnTo>
                      <a:pt x="12121" y="20992"/>
                    </a:lnTo>
                    <a:lnTo>
                      <a:pt x="12404" y="21161"/>
                    </a:lnTo>
                    <a:lnTo>
                      <a:pt x="12528" y="21190"/>
                    </a:lnTo>
                    <a:lnTo>
                      <a:pt x="12856" y="21274"/>
                    </a:lnTo>
                    <a:lnTo>
                      <a:pt x="13330" y="21373"/>
                    </a:lnTo>
                    <a:lnTo>
                      <a:pt x="13963" y="21486"/>
                    </a:lnTo>
                    <a:lnTo>
                      <a:pt x="14313" y="21543"/>
                    </a:lnTo>
                    <a:lnTo>
                      <a:pt x="14652" y="21571"/>
                    </a:lnTo>
                    <a:lnTo>
                      <a:pt x="15025" y="21600"/>
                    </a:lnTo>
                    <a:lnTo>
                      <a:pt x="15409" y="21600"/>
                    </a:lnTo>
                    <a:lnTo>
                      <a:pt x="15782" y="21600"/>
                    </a:lnTo>
                    <a:lnTo>
                      <a:pt x="16177" y="21571"/>
                    </a:lnTo>
                    <a:lnTo>
                      <a:pt x="16516" y="21486"/>
                    </a:lnTo>
                    <a:lnTo>
                      <a:pt x="16889" y="21402"/>
                    </a:lnTo>
                    <a:lnTo>
                      <a:pt x="16821" y="21190"/>
                    </a:lnTo>
                    <a:lnTo>
                      <a:pt x="16776" y="20935"/>
                    </a:lnTo>
                    <a:lnTo>
                      <a:pt x="16742" y="20667"/>
                    </a:lnTo>
                    <a:lnTo>
                      <a:pt x="16719" y="20370"/>
                    </a:lnTo>
                    <a:lnTo>
                      <a:pt x="16697" y="19719"/>
                    </a:lnTo>
                    <a:lnTo>
                      <a:pt x="16697" y="19013"/>
                    </a:lnTo>
                    <a:lnTo>
                      <a:pt x="16719" y="18306"/>
                    </a:lnTo>
                    <a:lnTo>
                      <a:pt x="16753" y="17599"/>
                    </a:lnTo>
                    <a:lnTo>
                      <a:pt x="16821" y="16949"/>
                    </a:lnTo>
                    <a:lnTo>
                      <a:pt x="16889" y="16383"/>
                    </a:lnTo>
                    <a:lnTo>
                      <a:pt x="16934" y="16129"/>
                    </a:lnTo>
                    <a:lnTo>
                      <a:pt x="17002" y="15945"/>
                    </a:lnTo>
                    <a:lnTo>
                      <a:pt x="17081" y="15790"/>
                    </a:lnTo>
                    <a:lnTo>
                      <a:pt x="17194" y="15648"/>
                    </a:lnTo>
                    <a:lnTo>
                      <a:pt x="17318" y="15563"/>
                    </a:lnTo>
                    <a:lnTo>
                      <a:pt x="17453" y="15507"/>
                    </a:lnTo>
                    <a:lnTo>
                      <a:pt x="17600" y="15450"/>
                    </a:lnTo>
                    <a:lnTo>
                      <a:pt x="17758" y="15450"/>
                    </a:lnTo>
                    <a:lnTo>
                      <a:pt x="17905" y="15479"/>
                    </a:lnTo>
                    <a:lnTo>
                      <a:pt x="18064" y="15535"/>
                    </a:lnTo>
                    <a:lnTo>
                      <a:pt x="18233" y="15620"/>
                    </a:lnTo>
                    <a:lnTo>
                      <a:pt x="18380" y="15733"/>
                    </a:lnTo>
                    <a:lnTo>
                      <a:pt x="18561" y="15832"/>
                    </a:lnTo>
                    <a:lnTo>
                      <a:pt x="18707" y="15973"/>
                    </a:lnTo>
                    <a:lnTo>
                      <a:pt x="18866" y="16129"/>
                    </a:lnTo>
                    <a:lnTo>
                      <a:pt x="18990" y="16327"/>
                    </a:lnTo>
                    <a:lnTo>
                      <a:pt x="19125" y="16482"/>
                    </a:lnTo>
                    <a:lnTo>
                      <a:pt x="19295" y="16624"/>
                    </a:lnTo>
                    <a:lnTo>
                      <a:pt x="19464" y="16737"/>
                    </a:lnTo>
                    <a:lnTo>
                      <a:pt x="19668" y="16807"/>
                    </a:lnTo>
                    <a:lnTo>
                      <a:pt x="19860" y="16836"/>
                    </a:lnTo>
                    <a:lnTo>
                      <a:pt x="20052" y="16864"/>
                    </a:lnTo>
                    <a:lnTo>
                      <a:pt x="20266" y="16836"/>
                    </a:lnTo>
                    <a:lnTo>
                      <a:pt x="20470" y="16793"/>
                    </a:lnTo>
                    <a:lnTo>
                      <a:pt x="20662" y="16708"/>
                    </a:lnTo>
                    <a:lnTo>
                      <a:pt x="20854" y="16567"/>
                    </a:lnTo>
                    <a:lnTo>
                      <a:pt x="21035" y="16412"/>
                    </a:lnTo>
                    <a:lnTo>
                      <a:pt x="21182" y="16214"/>
                    </a:lnTo>
                    <a:lnTo>
                      <a:pt x="21340" y="16002"/>
                    </a:lnTo>
                    <a:lnTo>
                      <a:pt x="21441" y="15733"/>
                    </a:lnTo>
                    <a:lnTo>
                      <a:pt x="21532" y="15436"/>
                    </a:lnTo>
                    <a:lnTo>
                      <a:pt x="21600" y="15083"/>
                    </a:lnTo>
                    <a:lnTo>
                      <a:pt x="21600" y="14885"/>
                    </a:lnTo>
                    <a:lnTo>
                      <a:pt x="21600" y="14729"/>
                    </a:lnTo>
                    <a:lnTo>
                      <a:pt x="21600" y="14531"/>
                    </a:lnTo>
                    <a:lnTo>
                      <a:pt x="21577" y="14376"/>
                    </a:lnTo>
                    <a:lnTo>
                      <a:pt x="21532" y="14206"/>
                    </a:lnTo>
                    <a:lnTo>
                      <a:pt x="21487" y="14051"/>
                    </a:lnTo>
                    <a:lnTo>
                      <a:pt x="21419" y="13909"/>
                    </a:lnTo>
                    <a:lnTo>
                      <a:pt x="21351" y="13768"/>
                    </a:lnTo>
                    <a:lnTo>
                      <a:pt x="21204" y="13500"/>
                    </a:lnTo>
                    <a:lnTo>
                      <a:pt x="21035" y="13287"/>
                    </a:lnTo>
                    <a:lnTo>
                      <a:pt x="20809" y="13090"/>
                    </a:lnTo>
                    <a:lnTo>
                      <a:pt x="20594" y="12962"/>
                    </a:lnTo>
                    <a:lnTo>
                      <a:pt x="20357" y="12821"/>
                    </a:lnTo>
                    <a:lnTo>
                      <a:pt x="20120" y="12764"/>
                    </a:lnTo>
                    <a:lnTo>
                      <a:pt x="19882" y="12708"/>
                    </a:lnTo>
                    <a:lnTo>
                      <a:pt x="19645" y="12736"/>
                    </a:lnTo>
                    <a:lnTo>
                      <a:pt x="19430" y="12793"/>
                    </a:lnTo>
                    <a:lnTo>
                      <a:pt x="19227" y="12906"/>
                    </a:lnTo>
                    <a:lnTo>
                      <a:pt x="19148" y="12962"/>
                    </a:lnTo>
                    <a:lnTo>
                      <a:pt x="19058" y="13047"/>
                    </a:lnTo>
                    <a:lnTo>
                      <a:pt x="18990" y="13146"/>
                    </a:lnTo>
                    <a:lnTo>
                      <a:pt x="18911" y="13259"/>
                    </a:lnTo>
                    <a:lnTo>
                      <a:pt x="18775" y="13471"/>
                    </a:lnTo>
                    <a:lnTo>
                      <a:pt x="18628" y="13641"/>
                    </a:lnTo>
                    <a:lnTo>
                      <a:pt x="18470" y="13740"/>
                    </a:lnTo>
                    <a:lnTo>
                      <a:pt x="18301" y="13825"/>
                    </a:lnTo>
                    <a:lnTo>
                      <a:pt x="18143" y="13853"/>
                    </a:lnTo>
                    <a:lnTo>
                      <a:pt x="17973" y="13881"/>
                    </a:lnTo>
                    <a:lnTo>
                      <a:pt x="17804" y="13853"/>
                    </a:lnTo>
                    <a:lnTo>
                      <a:pt x="17646" y="13796"/>
                    </a:lnTo>
                    <a:lnTo>
                      <a:pt x="17499" y="13726"/>
                    </a:lnTo>
                    <a:lnTo>
                      <a:pt x="17341" y="13641"/>
                    </a:lnTo>
                    <a:lnTo>
                      <a:pt x="17216" y="13528"/>
                    </a:lnTo>
                    <a:lnTo>
                      <a:pt x="17103" y="13386"/>
                    </a:lnTo>
                    <a:lnTo>
                      <a:pt x="17024" y="13259"/>
                    </a:lnTo>
                    <a:lnTo>
                      <a:pt x="16934" y="13118"/>
                    </a:lnTo>
                    <a:lnTo>
                      <a:pt x="16889" y="12991"/>
                    </a:lnTo>
                    <a:lnTo>
                      <a:pt x="16889" y="12849"/>
                    </a:lnTo>
                    <a:lnTo>
                      <a:pt x="16889" y="12383"/>
                    </a:lnTo>
                    <a:lnTo>
                      <a:pt x="16889" y="11662"/>
                    </a:lnTo>
                    <a:lnTo>
                      <a:pt x="16889" y="10701"/>
                    </a:lnTo>
                    <a:lnTo>
                      <a:pt x="16889" y="9640"/>
                    </a:lnTo>
                    <a:lnTo>
                      <a:pt x="16889" y="8566"/>
                    </a:lnTo>
                    <a:lnTo>
                      <a:pt x="16889" y="7478"/>
                    </a:lnTo>
                    <a:lnTo>
                      <a:pt x="16889" y="6502"/>
                    </a:lnTo>
                    <a:lnTo>
                      <a:pt x="16889" y="5739"/>
                    </a:lnTo>
                    <a:lnTo>
                      <a:pt x="16674" y="5894"/>
                    </a:lnTo>
                    <a:lnTo>
                      <a:pt x="16414" y="6036"/>
                    </a:lnTo>
                    <a:lnTo>
                      <a:pt x="16154" y="6177"/>
                    </a:lnTo>
                    <a:lnTo>
                      <a:pt x="15849" y="6248"/>
                    </a:lnTo>
                    <a:lnTo>
                      <a:pt x="15544" y="6304"/>
                    </a:lnTo>
                    <a:lnTo>
                      <a:pt x="15217" y="6332"/>
                    </a:lnTo>
                    <a:lnTo>
                      <a:pt x="14866" y="6361"/>
                    </a:lnTo>
                    <a:lnTo>
                      <a:pt x="14550" y="6361"/>
                    </a:lnTo>
                    <a:lnTo>
                      <a:pt x="14200" y="6332"/>
                    </a:lnTo>
                    <a:lnTo>
                      <a:pt x="13850" y="6276"/>
                    </a:lnTo>
                    <a:lnTo>
                      <a:pt x="13522" y="6219"/>
                    </a:lnTo>
                    <a:lnTo>
                      <a:pt x="13206" y="6149"/>
                    </a:lnTo>
                    <a:lnTo>
                      <a:pt x="12901" y="6064"/>
                    </a:lnTo>
                    <a:lnTo>
                      <a:pt x="12618" y="5951"/>
                    </a:lnTo>
                    <a:lnTo>
                      <a:pt x="12358" y="5838"/>
                    </a:lnTo>
                    <a:lnTo>
                      <a:pt x="12121" y="5739"/>
                    </a:lnTo>
                    <a:lnTo>
                      <a:pt x="11941" y="5626"/>
                    </a:lnTo>
                    <a:lnTo>
                      <a:pt x="11794" y="5513"/>
                    </a:lnTo>
                    <a:lnTo>
                      <a:pt x="11658" y="5414"/>
                    </a:lnTo>
                    <a:lnTo>
                      <a:pt x="11556" y="5301"/>
                    </a:lnTo>
                    <a:lnTo>
                      <a:pt x="11466" y="5187"/>
                    </a:lnTo>
                    <a:lnTo>
                      <a:pt x="11398" y="5089"/>
                    </a:lnTo>
                    <a:lnTo>
                      <a:pt x="11376" y="4947"/>
                    </a:lnTo>
                    <a:lnTo>
                      <a:pt x="11353" y="4834"/>
                    </a:lnTo>
                    <a:lnTo>
                      <a:pt x="11353" y="4707"/>
                    </a:lnTo>
                    <a:lnTo>
                      <a:pt x="11376" y="4565"/>
                    </a:lnTo>
                    <a:lnTo>
                      <a:pt x="11443" y="4410"/>
                    </a:lnTo>
                    <a:lnTo>
                      <a:pt x="11511" y="4240"/>
                    </a:lnTo>
                    <a:lnTo>
                      <a:pt x="11703" y="3887"/>
                    </a:lnTo>
                    <a:lnTo>
                      <a:pt x="11986" y="3505"/>
                    </a:lnTo>
                    <a:lnTo>
                      <a:pt x="12144" y="3265"/>
                    </a:lnTo>
                    <a:lnTo>
                      <a:pt x="12246" y="3025"/>
                    </a:lnTo>
                    <a:lnTo>
                      <a:pt x="12336" y="2756"/>
                    </a:lnTo>
                    <a:lnTo>
                      <a:pt x="12404" y="2445"/>
                    </a:lnTo>
                    <a:lnTo>
                      <a:pt x="12438" y="2176"/>
                    </a:lnTo>
                    <a:lnTo>
                      <a:pt x="12438" y="1880"/>
                    </a:lnTo>
                    <a:lnTo>
                      <a:pt x="12404" y="1583"/>
                    </a:lnTo>
                    <a:lnTo>
                      <a:pt x="12336" y="1314"/>
                    </a:lnTo>
                    <a:lnTo>
                      <a:pt x="12246" y="1046"/>
                    </a:lnTo>
                    <a:lnTo>
                      <a:pt x="12099" y="791"/>
                    </a:lnTo>
                    <a:lnTo>
                      <a:pt x="12008" y="692"/>
                    </a:lnTo>
                    <a:lnTo>
                      <a:pt x="11918" y="579"/>
                    </a:lnTo>
                    <a:lnTo>
                      <a:pt x="11816" y="466"/>
                    </a:lnTo>
                    <a:lnTo>
                      <a:pt x="11703" y="381"/>
                    </a:lnTo>
                    <a:lnTo>
                      <a:pt x="11579" y="310"/>
                    </a:lnTo>
                    <a:lnTo>
                      <a:pt x="11443" y="226"/>
                    </a:lnTo>
                    <a:lnTo>
                      <a:pt x="11297" y="169"/>
                    </a:lnTo>
                    <a:lnTo>
                      <a:pt x="11138" y="113"/>
                    </a:lnTo>
                    <a:lnTo>
                      <a:pt x="10969" y="56"/>
                    </a:lnTo>
                    <a:lnTo>
                      <a:pt x="10800" y="28"/>
                    </a:lnTo>
                    <a:lnTo>
                      <a:pt x="10619" y="28"/>
                    </a:lnTo>
                    <a:lnTo>
                      <a:pt x="10404" y="28"/>
                    </a:lnTo>
                    <a:lnTo>
                      <a:pt x="10257" y="28"/>
                    </a:lnTo>
                    <a:lnTo>
                      <a:pt x="10076" y="56"/>
                    </a:lnTo>
                    <a:lnTo>
                      <a:pt x="9952" y="84"/>
                    </a:lnTo>
                    <a:lnTo>
                      <a:pt x="9794" y="141"/>
                    </a:lnTo>
                    <a:lnTo>
                      <a:pt x="9692" y="226"/>
                    </a:lnTo>
                    <a:lnTo>
                      <a:pt x="9557" y="282"/>
                    </a:lnTo>
                    <a:lnTo>
                      <a:pt x="9455" y="381"/>
                    </a:lnTo>
                    <a:lnTo>
                      <a:pt x="9365" y="466"/>
                    </a:lnTo>
                    <a:lnTo>
                      <a:pt x="9274" y="579"/>
                    </a:lnTo>
                    <a:lnTo>
                      <a:pt x="9184" y="692"/>
                    </a:lnTo>
                    <a:lnTo>
                      <a:pt x="9128" y="791"/>
                    </a:lnTo>
                    <a:lnTo>
                      <a:pt x="9060" y="932"/>
                    </a:lnTo>
                    <a:lnTo>
                      <a:pt x="8969" y="1201"/>
                    </a:lnTo>
                    <a:lnTo>
                      <a:pt x="8913" y="1498"/>
                    </a:lnTo>
                    <a:lnTo>
                      <a:pt x="8890" y="1795"/>
                    </a:lnTo>
                    <a:lnTo>
                      <a:pt x="8890" y="2120"/>
                    </a:lnTo>
                    <a:lnTo>
                      <a:pt x="8913" y="2445"/>
                    </a:lnTo>
                    <a:lnTo>
                      <a:pt x="8969" y="2756"/>
                    </a:lnTo>
                    <a:lnTo>
                      <a:pt x="9060" y="3081"/>
                    </a:lnTo>
                    <a:lnTo>
                      <a:pt x="9173" y="3378"/>
                    </a:lnTo>
                    <a:lnTo>
                      <a:pt x="9297" y="3647"/>
                    </a:lnTo>
                    <a:lnTo>
                      <a:pt x="9466" y="3887"/>
                    </a:lnTo>
                    <a:lnTo>
                      <a:pt x="9579" y="4085"/>
                    </a:lnTo>
                    <a:lnTo>
                      <a:pt x="9670" y="4269"/>
                    </a:lnTo>
                    <a:lnTo>
                      <a:pt x="9726" y="4467"/>
                    </a:lnTo>
                    <a:lnTo>
                      <a:pt x="9771" y="4650"/>
                    </a:lnTo>
                    <a:lnTo>
                      <a:pt x="9771" y="4834"/>
                    </a:lnTo>
                    <a:lnTo>
                      <a:pt x="9749" y="5032"/>
                    </a:lnTo>
                    <a:lnTo>
                      <a:pt x="9715" y="5216"/>
                    </a:lnTo>
                    <a:lnTo>
                      <a:pt x="9625" y="5385"/>
                    </a:lnTo>
                    <a:lnTo>
                      <a:pt x="9534" y="5513"/>
                    </a:lnTo>
                    <a:lnTo>
                      <a:pt x="9410" y="5626"/>
                    </a:lnTo>
                    <a:lnTo>
                      <a:pt x="9229" y="5710"/>
                    </a:lnTo>
                    <a:lnTo>
                      <a:pt x="9060" y="5767"/>
                    </a:lnTo>
                    <a:lnTo>
                      <a:pt x="8845" y="5767"/>
                    </a:lnTo>
                    <a:lnTo>
                      <a:pt x="8585" y="5739"/>
                    </a:lnTo>
                    <a:lnTo>
                      <a:pt x="8325" y="5654"/>
                    </a:lnTo>
                    <a:lnTo>
                      <a:pt x="8020" y="5513"/>
                    </a:lnTo>
                    <a:lnTo>
                      <a:pt x="7840" y="5442"/>
                    </a:lnTo>
                    <a:lnTo>
                      <a:pt x="7648" y="5385"/>
                    </a:lnTo>
                    <a:lnTo>
                      <a:pt x="7433" y="5329"/>
                    </a:lnTo>
                    <a:lnTo>
                      <a:pt x="7241" y="5301"/>
                    </a:lnTo>
                    <a:lnTo>
                      <a:pt x="6755" y="5301"/>
                    </a:lnTo>
                    <a:lnTo>
                      <a:pt x="6281" y="5329"/>
                    </a:lnTo>
                    <a:lnTo>
                      <a:pt x="5784" y="5385"/>
                    </a:lnTo>
                    <a:lnTo>
                      <a:pt x="5264" y="5498"/>
                    </a:lnTo>
                    <a:lnTo>
                      <a:pt x="4744" y="5597"/>
                    </a:lnTo>
                    <a:lnTo>
                      <a:pt x="4247" y="5739"/>
                    </a:lnTo>
                    <a:lnTo>
                      <a:pt x="4202" y="5894"/>
                    </a:lnTo>
                    <a:lnTo>
                      <a:pt x="4202" y="6191"/>
                    </a:lnTo>
                    <a:lnTo>
                      <a:pt x="4202" y="6545"/>
                    </a:lnTo>
                    <a:lnTo>
                      <a:pt x="4225" y="6954"/>
                    </a:lnTo>
                    <a:lnTo>
                      <a:pt x="4315" y="7930"/>
                    </a:lnTo>
                    <a:lnTo>
                      <a:pt x="4394" y="9018"/>
                    </a:lnTo>
                    <a:lnTo>
                      <a:pt x="4439" y="9570"/>
                    </a:lnTo>
                    <a:lnTo>
                      <a:pt x="4462" y="10107"/>
                    </a:lnTo>
                    <a:lnTo>
                      <a:pt x="4484" y="10630"/>
                    </a:lnTo>
                    <a:lnTo>
                      <a:pt x="4507" y="11082"/>
                    </a:lnTo>
                    <a:lnTo>
                      <a:pt x="4484" y="11520"/>
                    </a:lnTo>
                    <a:lnTo>
                      <a:pt x="4439" y="11874"/>
                    </a:lnTo>
                    <a:lnTo>
                      <a:pt x="4394" y="12029"/>
                    </a:lnTo>
                    <a:lnTo>
                      <a:pt x="4349" y="12171"/>
                    </a:lnTo>
                    <a:lnTo>
                      <a:pt x="4315" y="12284"/>
                    </a:lnTo>
                    <a:lnTo>
                      <a:pt x="4247" y="12354"/>
                    </a:lnTo>
                    <a:close/>
                  </a:path>
                </a:pathLst>
              </a:custGeom>
              <a:solidFill>
                <a:schemeClr val="accent6">
                  <a:lumMod val="75000"/>
                </a:schemeClr>
              </a:solidFill>
              <a:ln w="28575">
                <a:solidFill>
                  <a:srgbClr val="000000"/>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srgbClr val="CC9900"/>
                  </a:solidFill>
                  <a:effectLst/>
                  <a:uLnTx/>
                  <a:uFillTx/>
                  <a:latin typeface="Arial" charset="0"/>
                  <a:ea typeface="+mn-ea"/>
                  <a:cs typeface="+mn-cs"/>
                </a:endParaRPr>
              </a:p>
            </p:txBody>
          </p:sp>
          <p:sp>
            <p:nvSpPr>
              <p:cNvPr id="16" name="Puzzle4">
                <a:extLst>
                  <a:ext uri="{FF2B5EF4-FFF2-40B4-BE49-F238E27FC236}">
                    <a16:creationId xmlns:a16="http://schemas.microsoft.com/office/drawing/2014/main" id="{B9AB8E69-EEE4-41C8-B61A-CD1D2ECD61BC}"/>
                  </a:ext>
                </a:extLst>
              </p:cNvPr>
              <p:cNvSpPr>
                <a:spLocks noEditPoints="1" noChangeArrowheads="1"/>
              </p:cNvSpPr>
              <p:nvPr/>
            </p:nvSpPr>
            <p:spPr bwMode="auto">
              <a:xfrm>
                <a:off x="2189" y="1714"/>
                <a:ext cx="1072" cy="1763"/>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2075 w 21600"/>
                  <a:gd name="T25" fmla="*/ 5660 h 21600"/>
                  <a:gd name="T26" fmla="*/ 20210 w 21600"/>
                  <a:gd name="T27" fmla="*/ 15976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3813" y="10590"/>
                    </a:moveTo>
                    <a:lnTo>
                      <a:pt x="3927" y="10513"/>
                    </a:lnTo>
                    <a:lnTo>
                      <a:pt x="4078" y="10425"/>
                    </a:lnTo>
                    <a:lnTo>
                      <a:pt x="4210" y="10359"/>
                    </a:lnTo>
                    <a:lnTo>
                      <a:pt x="4361" y="10315"/>
                    </a:lnTo>
                    <a:lnTo>
                      <a:pt x="4682" y="10237"/>
                    </a:lnTo>
                    <a:lnTo>
                      <a:pt x="5041" y="10193"/>
                    </a:lnTo>
                    <a:lnTo>
                      <a:pt x="5456" y="10171"/>
                    </a:lnTo>
                    <a:lnTo>
                      <a:pt x="5853" y="10193"/>
                    </a:lnTo>
                    <a:lnTo>
                      <a:pt x="6249" y="10260"/>
                    </a:lnTo>
                    <a:lnTo>
                      <a:pt x="6646" y="10337"/>
                    </a:lnTo>
                    <a:lnTo>
                      <a:pt x="7004" y="10469"/>
                    </a:lnTo>
                    <a:lnTo>
                      <a:pt x="7363" y="10612"/>
                    </a:lnTo>
                    <a:lnTo>
                      <a:pt x="7665" y="10788"/>
                    </a:lnTo>
                    <a:lnTo>
                      <a:pt x="7911" y="10998"/>
                    </a:lnTo>
                    <a:lnTo>
                      <a:pt x="8024" y="11097"/>
                    </a:lnTo>
                    <a:lnTo>
                      <a:pt x="8137" y="11207"/>
                    </a:lnTo>
                    <a:lnTo>
                      <a:pt x="8194" y="11340"/>
                    </a:lnTo>
                    <a:lnTo>
                      <a:pt x="8269" y="11461"/>
                    </a:lnTo>
                    <a:lnTo>
                      <a:pt x="8307" y="11593"/>
                    </a:lnTo>
                    <a:lnTo>
                      <a:pt x="8307" y="11714"/>
                    </a:lnTo>
                    <a:lnTo>
                      <a:pt x="8307" y="11868"/>
                    </a:lnTo>
                    <a:lnTo>
                      <a:pt x="8307" y="12012"/>
                    </a:lnTo>
                    <a:lnTo>
                      <a:pt x="8194" y="12265"/>
                    </a:lnTo>
                    <a:lnTo>
                      <a:pt x="8062" y="12519"/>
                    </a:lnTo>
                    <a:lnTo>
                      <a:pt x="7873" y="12706"/>
                    </a:lnTo>
                    <a:lnTo>
                      <a:pt x="7627" y="12904"/>
                    </a:lnTo>
                    <a:lnTo>
                      <a:pt x="7363" y="13048"/>
                    </a:lnTo>
                    <a:lnTo>
                      <a:pt x="7080" y="13180"/>
                    </a:lnTo>
                    <a:lnTo>
                      <a:pt x="6759" y="13257"/>
                    </a:lnTo>
                    <a:lnTo>
                      <a:pt x="6419" y="13345"/>
                    </a:lnTo>
                    <a:lnTo>
                      <a:pt x="6098" y="13389"/>
                    </a:lnTo>
                    <a:lnTo>
                      <a:pt x="5739" y="13389"/>
                    </a:lnTo>
                    <a:lnTo>
                      <a:pt x="5418" y="13389"/>
                    </a:lnTo>
                    <a:lnTo>
                      <a:pt x="5079" y="13345"/>
                    </a:lnTo>
                    <a:lnTo>
                      <a:pt x="4758" y="13301"/>
                    </a:lnTo>
                    <a:lnTo>
                      <a:pt x="4474" y="13213"/>
                    </a:lnTo>
                    <a:lnTo>
                      <a:pt x="4172" y="13114"/>
                    </a:lnTo>
                    <a:lnTo>
                      <a:pt x="3965" y="12982"/>
                    </a:lnTo>
                    <a:lnTo>
                      <a:pt x="3738" y="12838"/>
                    </a:lnTo>
                    <a:lnTo>
                      <a:pt x="3493" y="12706"/>
                    </a:lnTo>
                    <a:lnTo>
                      <a:pt x="3228" y="12607"/>
                    </a:lnTo>
                    <a:lnTo>
                      <a:pt x="2945" y="12519"/>
                    </a:lnTo>
                    <a:lnTo>
                      <a:pt x="2700" y="12431"/>
                    </a:lnTo>
                    <a:lnTo>
                      <a:pt x="2397" y="12375"/>
                    </a:lnTo>
                    <a:lnTo>
                      <a:pt x="2152" y="12331"/>
                    </a:lnTo>
                    <a:lnTo>
                      <a:pt x="1888" y="12309"/>
                    </a:lnTo>
                    <a:lnTo>
                      <a:pt x="1642" y="12309"/>
                    </a:lnTo>
                    <a:lnTo>
                      <a:pt x="1397" y="12331"/>
                    </a:lnTo>
                    <a:lnTo>
                      <a:pt x="1170" y="12397"/>
                    </a:lnTo>
                    <a:lnTo>
                      <a:pt x="962" y="12453"/>
                    </a:lnTo>
                    <a:lnTo>
                      <a:pt x="774" y="12563"/>
                    </a:lnTo>
                    <a:lnTo>
                      <a:pt x="623" y="12684"/>
                    </a:lnTo>
                    <a:lnTo>
                      <a:pt x="528" y="12838"/>
                    </a:lnTo>
                    <a:lnTo>
                      <a:pt x="453" y="13026"/>
                    </a:lnTo>
                    <a:lnTo>
                      <a:pt x="339" y="13477"/>
                    </a:lnTo>
                    <a:lnTo>
                      <a:pt x="226" y="13984"/>
                    </a:lnTo>
                    <a:lnTo>
                      <a:pt x="151" y="14535"/>
                    </a:lnTo>
                    <a:lnTo>
                      <a:pt x="113" y="15075"/>
                    </a:lnTo>
                    <a:lnTo>
                      <a:pt x="113" y="15626"/>
                    </a:lnTo>
                    <a:lnTo>
                      <a:pt x="151" y="16133"/>
                    </a:lnTo>
                    <a:lnTo>
                      <a:pt x="188" y="16376"/>
                    </a:lnTo>
                    <a:lnTo>
                      <a:pt x="264" y="16585"/>
                    </a:lnTo>
                    <a:lnTo>
                      <a:pt x="339" y="16773"/>
                    </a:lnTo>
                    <a:lnTo>
                      <a:pt x="453" y="16938"/>
                    </a:lnTo>
                    <a:lnTo>
                      <a:pt x="1095" y="16883"/>
                    </a:lnTo>
                    <a:lnTo>
                      <a:pt x="1963" y="16795"/>
                    </a:lnTo>
                    <a:lnTo>
                      <a:pt x="2945" y="16751"/>
                    </a:lnTo>
                    <a:lnTo>
                      <a:pt x="3965" y="16706"/>
                    </a:lnTo>
                    <a:lnTo>
                      <a:pt x="5022" y="16684"/>
                    </a:lnTo>
                    <a:lnTo>
                      <a:pt x="5947" y="16684"/>
                    </a:lnTo>
                    <a:lnTo>
                      <a:pt x="6759" y="16706"/>
                    </a:lnTo>
                    <a:lnTo>
                      <a:pt x="7363" y="16751"/>
                    </a:lnTo>
                    <a:lnTo>
                      <a:pt x="7948" y="16839"/>
                    </a:lnTo>
                    <a:lnTo>
                      <a:pt x="8458" y="16916"/>
                    </a:lnTo>
                    <a:lnTo>
                      <a:pt x="8893" y="17026"/>
                    </a:lnTo>
                    <a:lnTo>
                      <a:pt x="9289" y="17158"/>
                    </a:lnTo>
                    <a:lnTo>
                      <a:pt x="9572" y="17280"/>
                    </a:lnTo>
                    <a:lnTo>
                      <a:pt x="9799" y="17412"/>
                    </a:lnTo>
                    <a:lnTo>
                      <a:pt x="9969" y="17555"/>
                    </a:lnTo>
                    <a:lnTo>
                      <a:pt x="10120" y="17687"/>
                    </a:lnTo>
                    <a:lnTo>
                      <a:pt x="10158" y="17831"/>
                    </a:lnTo>
                    <a:lnTo>
                      <a:pt x="10195" y="17974"/>
                    </a:lnTo>
                    <a:lnTo>
                      <a:pt x="10158" y="18128"/>
                    </a:lnTo>
                    <a:lnTo>
                      <a:pt x="10082" y="18271"/>
                    </a:lnTo>
                    <a:lnTo>
                      <a:pt x="9969" y="18426"/>
                    </a:lnTo>
                    <a:lnTo>
                      <a:pt x="9837" y="18569"/>
                    </a:lnTo>
                    <a:lnTo>
                      <a:pt x="9648" y="18701"/>
                    </a:lnTo>
                    <a:lnTo>
                      <a:pt x="9440" y="18822"/>
                    </a:lnTo>
                    <a:lnTo>
                      <a:pt x="9213" y="18999"/>
                    </a:lnTo>
                    <a:lnTo>
                      <a:pt x="9044" y="19186"/>
                    </a:lnTo>
                    <a:lnTo>
                      <a:pt x="8893" y="19395"/>
                    </a:lnTo>
                    <a:lnTo>
                      <a:pt x="8817" y="19627"/>
                    </a:lnTo>
                    <a:lnTo>
                      <a:pt x="8779" y="19858"/>
                    </a:lnTo>
                    <a:lnTo>
                      <a:pt x="8779" y="20112"/>
                    </a:lnTo>
                    <a:lnTo>
                      <a:pt x="8855" y="20354"/>
                    </a:lnTo>
                    <a:lnTo>
                      <a:pt x="8968" y="20586"/>
                    </a:lnTo>
                    <a:lnTo>
                      <a:pt x="9138" y="20817"/>
                    </a:lnTo>
                    <a:lnTo>
                      <a:pt x="9365" y="21026"/>
                    </a:lnTo>
                    <a:lnTo>
                      <a:pt x="9610" y="21192"/>
                    </a:lnTo>
                    <a:lnTo>
                      <a:pt x="9950" y="21368"/>
                    </a:lnTo>
                    <a:lnTo>
                      <a:pt x="10120" y="21445"/>
                    </a:lnTo>
                    <a:lnTo>
                      <a:pt x="10346" y="21511"/>
                    </a:lnTo>
                    <a:lnTo>
                      <a:pt x="10516" y="21555"/>
                    </a:lnTo>
                    <a:lnTo>
                      <a:pt x="10743" y="21600"/>
                    </a:lnTo>
                    <a:lnTo>
                      <a:pt x="10988" y="21644"/>
                    </a:lnTo>
                    <a:lnTo>
                      <a:pt x="11215" y="21666"/>
                    </a:lnTo>
                    <a:lnTo>
                      <a:pt x="11498" y="21666"/>
                    </a:lnTo>
                    <a:lnTo>
                      <a:pt x="11762" y="21666"/>
                    </a:lnTo>
                    <a:lnTo>
                      <a:pt x="12253" y="21644"/>
                    </a:lnTo>
                    <a:lnTo>
                      <a:pt x="12763" y="21577"/>
                    </a:lnTo>
                    <a:lnTo>
                      <a:pt x="13197" y="21467"/>
                    </a:lnTo>
                    <a:lnTo>
                      <a:pt x="13556" y="21346"/>
                    </a:lnTo>
                    <a:lnTo>
                      <a:pt x="13896" y="21192"/>
                    </a:lnTo>
                    <a:lnTo>
                      <a:pt x="14179" y="21026"/>
                    </a:lnTo>
                    <a:lnTo>
                      <a:pt x="14444" y="20839"/>
                    </a:lnTo>
                    <a:lnTo>
                      <a:pt x="14576" y="20641"/>
                    </a:lnTo>
                    <a:lnTo>
                      <a:pt x="14727" y="20431"/>
                    </a:lnTo>
                    <a:lnTo>
                      <a:pt x="14765" y="20200"/>
                    </a:lnTo>
                    <a:lnTo>
                      <a:pt x="14802" y="19991"/>
                    </a:lnTo>
                    <a:lnTo>
                      <a:pt x="14727" y="19759"/>
                    </a:lnTo>
                    <a:lnTo>
                      <a:pt x="14613" y="19550"/>
                    </a:lnTo>
                    <a:lnTo>
                      <a:pt x="14444" y="19307"/>
                    </a:lnTo>
                    <a:lnTo>
                      <a:pt x="14217" y="19098"/>
                    </a:lnTo>
                    <a:lnTo>
                      <a:pt x="13934" y="18911"/>
                    </a:lnTo>
                    <a:lnTo>
                      <a:pt x="13669" y="18745"/>
                    </a:lnTo>
                    <a:lnTo>
                      <a:pt x="13462" y="18547"/>
                    </a:lnTo>
                    <a:lnTo>
                      <a:pt x="13311" y="18337"/>
                    </a:lnTo>
                    <a:lnTo>
                      <a:pt x="13197" y="18150"/>
                    </a:lnTo>
                    <a:lnTo>
                      <a:pt x="13122" y="17941"/>
                    </a:lnTo>
                    <a:lnTo>
                      <a:pt x="13122" y="17720"/>
                    </a:lnTo>
                    <a:lnTo>
                      <a:pt x="13122" y="17533"/>
                    </a:lnTo>
                    <a:lnTo>
                      <a:pt x="13197" y="17346"/>
                    </a:lnTo>
                    <a:lnTo>
                      <a:pt x="13273" y="17158"/>
                    </a:lnTo>
                    <a:lnTo>
                      <a:pt x="13386" y="16982"/>
                    </a:lnTo>
                    <a:lnTo>
                      <a:pt x="13537" y="16839"/>
                    </a:lnTo>
                    <a:lnTo>
                      <a:pt x="13707" y="16706"/>
                    </a:lnTo>
                    <a:lnTo>
                      <a:pt x="13896" y="16607"/>
                    </a:lnTo>
                    <a:lnTo>
                      <a:pt x="14104" y="16519"/>
                    </a:lnTo>
                    <a:lnTo>
                      <a:pt x="14330" y="16453"/>
                    </a:lnTo>
                    <a:lnTo>
                      <a:pt x="14538" y="16431"/>
                    </a:lnTo>
                    <a:lnTo>
                      <a:pt x="14897" y="16453"/>
                    </a:lnTo>
                    <a:lnTo>
                      <a:pt x="15406" y="16497"/>
                    </a:lnTo>
                    <a:lnTo>
                      <a:pt x="16105" y="16541"/>
                    </a:lnTo>
                    <a:lnTo>
                      <a:pt x="16898" y="16607"/>
                    </a:lnTo>
                    <a:lnTo>
                      <a:pt x="17804" y="16651"/>
                    </a:lnTo>
                    <a:lnTo>
                      <a:pt x="18786" y="16684"/>
                    </a:lnTo>
                    <a:lnTo>
                      <a:pt x="19844" y="16728"/>
                    </a:lnTo>
                    <a:lnTo>
                      <a:pt x="20920" y="16751"/>
                    </a:lnTo>
                    <a:lnTo>
                      <a:pt x="21109" y="16497"/>
                    </a:lnTo>
                    <a:lnTo>
                      <a:pt x="21241" y="16222"/>
                    </a:lnTo>
                    <a:lnTo>
                      <a:pt x="21392" y="15946"/>
                    </a:lnTo>
                    <a:lnTo>
                      <a:pt x="21467" y="15648"/>
                    </a:lnTo>
                    <a:lnTo>
                      <a:pt x="21543" y="15351"/>
                    </a:lnTo>
                    <a:lnTo>
                      <a:pt x="21618" y="15042"/>
                    </a:lnTo>
                    <a:lnTo>
                      <a:pt x="21618" y="14745"/>
                    </a:lnTo>
                    <a:lnTo>
                      <a:pt x="21618" y="14447"/>
                    </a:lnTo>
                    <a:lnTo>
                      <a:pt x="21618" y="14150"/>
                    </a:lnTo>
                    <a:lnTo>
                      <a:pt x="21581" y="13852"/>
                    </a:lnTo>
                    <a:lnTo>
                      <a:pt x="21505" y="13577"/>
                    </a:lnTo>
                    <a:lnTo>
                      <a:pt x="21430" y="13301"/>
                    </a:lnTo>
                    <a:lnTo>
                      <a:pt x="21354" y="13048"/>
                    </a:lnTo>
                    <a:lnTo>
                      <a:pt x="21241" y="12816"/>
                    </a:lnTo>
                    <a:lnTo>
                      <a:pt x="21146" y="12607"/>
                    </a:lnTo>
                    <a:lnTo>
                      <a:pt x="21033" y="12431"/>
                    </a:lnTo>
                    <a:lnTo>
                      <a:pt x="20920" y="12265"/>
                    </a:lnTo>
                    <a:lnTo>
                      <a:pt x="20769" y="12144"/>
                    </a:lnTo>
                    <a:lnTo>
                      <a:pt x="20637" y="12034"/>
                    </a:lnTo>
                    <a:lnTo>
                      <a:pt x="20486" y="11946"/>
                    </a:lnTo>
                    <a:lnTo>
                      <a:pt x="20297" y="11891"/>
                    </a:lnTo>
                    <a:lnTo>
                      <a:pt x="20165" y="11846"/>
                    </a:lnTo>
                    <a:lnTo>
                      <a:pt x="19976" y="11824"/>
                    </a:lnTo>
                    <a:lnTo>
                      <a:pt x="19806" y="11802"/>
                    </a:lnTo>
                    <a:lnTo>
                      <a:pt x="19390" y="11824"/>
                    </a:lnTo>
                    <a:lnTo>
                      <a:pt x="18956" y="11891"/>
                    </a:lnTo>
                    <a:lnTo>
                      <a:pt x="18503" y="11968"/>
                    </a:lnTo>
                    <a:lnTo>
                      <a:pt x="17993" y="12078"/>
                    </a:lnTo>
                    <a:lnTo>
                      <a:pt x="17653" y="12144"/>
                    </a:lnTo>
                    <a:lnTo>
                      <a:pt x="17332" y="12199"/>
                    </a:lnTo>
                    <a:lnTo>
                      <a:pt x="17049" y="12221"/>
                    </a:lnTo>
                    <a:lnTo>
                      <a:pt x="16747" y="12243"/>
                    </a:lnTo>
                    <a:lnTo>
                      <a:pt x="16464" y="12243"/>
                    </a:lnTo>
                    <a:lnTo>
                      <a:pt x="16218" y="12243"/>
                    </a:lnTo>
                    <a:lnTo>
                      <a:pt x="15992" y="12221"/>
                    </a:lnTo>
                    <a:lnTo>
                      <a:pt x="15746" y="12199"/>
                    </a:lnTo>
                    <a:lnTo>
                      <a:pt x="15520" y="12155"/>
                    </a:lnTo>
                    <a:lnTo>
                      <a:pt x="15350" y="12122"/>
                    </a:lnTo>
                    <a:lnTo>
                      <a:pt x="15161" y="12056"/>
                    </a:lnTo>
                    <a:lnTo>
                      <a:pt x="14972" y="11990"/>
                    </a:lnTo>
                    <a:lnTo>
                      <a:pt x="14689" y="11846"/>
                    </a:lnTo>
                    <a:lnTo>
                      <a:pt x="14444" y="11670"/>
                    </a:lnTo>
                    <a:lnTo>
                      <a:pt x="14255" y="11483"/>
                    </a:lnTo>
                    <a:lnTo>
                      <a:pt x="14104" y="11295"/>
                    </a:lnTo>
                    <a:lnTo>
                      <a:pt x="14028" y="11086"/>
                    </a:lnTo>
                    <a:lnTo>
                      <a:pt x="13972" y="10888"/>
                    </a:lnTo>
                    <a:lnTo>
                      <a:pt x="13972" y="10700"/>
                    </a:lnTo>
                    <a:lnTo>
                      <a:pt x="14009" y="10513"/>
                    </a:lnTo>
                    <a:lnTo>
                      <a:pt x="14066" y="10359"/>
                    </a:lnTo>
                    <a:lnTo>
                      <a:pt x="14179" y="10215"/>
                    </a:lnTo>
                    <a:lnTo>
                      <a:pt x="14406" y="10006"/>
                    </a:lnTo>
                    <a:lnTo>
                      <a:pt x="14651" y="9830"/>
                    </a:lnTo>
                    <a:lnTo>
                      <a:pt x="14878" y="9686"/>
                    </a:lnTo>
                    <a:lnTo>
                      <a:pt x="15123" y="9554"/>
                    </a:lnTo>
                    <a:lnTo>
                      <a:pt x="15350" y="9477"/>
                    </a:lnTo>
                    <a:lnTo>
                      <a:pt x="15558" y="9411"/>
                    </a:lnTo>
                    <a:lnTo>
                      <a:pt x="15803" y="9345"/>
                    </a:lnTo>
                    <a:lnTo>
                      <a:pt x="16030" y="9323"/>
                    </a:lnTo>
                    <a:lnTo>
                      <a:pt x="16256" y="9301"/>
                    </a:lnTo>
                    <a:lnTo>
                      <a:pt x="16464" y="9323"/>
                    </a:lnTo>
                    <a:lnTo>
                      <a:pt x="16690" y="9345"/>
                    </a:lnTo>
                    <a:lnTo>
                      <a:pt x="16898" y="9367"/>
                    </a:lnTo>
                    <a:lnTo>
                      <a:pt x="17332" y="9477"/>
                    </a:lnTo>
                    <a:lnTo>
                      <a:pt x="17767" y="9598"/>
                    </a:lnTo>
                    <a:lnTo>
                      <a:pt x="18163" y="9731"/>
                    </a:lnTo>
                    <a:lnTo>
                      <a:pt x="18597" y="9874"/>
                    </a:lnTo>
                    <a:lnTo>
                      <a:pt x="18994" y="10006"/>
                    </a:lnTo>
                    <a:lnTo>
                      <a:pt x="19428" y="10083"/>
                    </a:lnTo>
                    <a:lnTo>
                      <a:pt x="19617" y="10127"/>
                    </a:lnTo>
                    <a:lnTo>
                      <a:pt x="19844" y="10149"/>
                    </a:lnTo>
                    <a:lnTo>
                      <a:pt x="20013" y="10149"/>
                    </a:lnTo>
                    <a:lnTo>
                      <a:pt x="20240" y="10127"/>
                    </a:lnTo>
                    <a:lnTo>
                      <a:pt x="20410" y="10105"/>
                    </a:lnTo>
                    <a:lnTo>
                      <a:pt x="20637" y="10061"/>
                    </a:lnTo>
                    <a:lnTo>
                      <a:pt x="20844" y="9984"/>
                    </a:lnTo>
                    <a:lnTo>
                      <a:pt x="21033" y="9896"/>
                    </a:lnTo>
                    <a:lnTo>
                      <a:pt x="21146" y="9830"/>
                    </a:lnTo>
                    <a:lnTo>
                      <a:pt x="21203" y="9753"/>
                    </a:lnTo>
                    <a:lnTo>
                      <a:pt x="21279" y="9642"/>
                    </a:lnTo>
                    <a:lnTo>
                      <a:pt x="21354" y="9521"/>
                    </a:lnTo>
                    <a:lnTo>
                      <a:pt x="21430" y="9246"/>
                    </a:lnTo>
                    <a:lnTo>
                      <a:pt x="21430" y="8904"/>
                    </a:lnTo>
                    <a:lnTo>
                      <a:pt x="21430" y="8540"/>
                    </a:lnTo>
                    <a:lnTo>
                      <a:pt x="21392" y="8144"/>
                    </a:lnTo>
                    <a:lnTo>
                      <a:pt x="21354" y="7714"/>
                    </a:lnTo>
                    <a:lnTo>
                      <a:pt x="21279" y="7295"/>
                    </a:lnTo>
                    <a:lnTo>
                      <a:pt x="21146" y="6446"/>
                    </a:lnTo>
                    <a:lnTo>
                      <a:pt x="20995" y="5686"/>
                    </a:lnTo>
                    <a:lnTo>
                      <a:pt x="20958" y="5366"/>
                    </a:lnTo>
                    <a:lnTo>
                      <a:pt x="20958" y="5091"/>
                    </a:lnTo>
                    <a:lnTo>
                      <a:pt x="20958" y="4860"/>
                    </a:lnTo>
                    <a:lnTo>
                      <a:pt x="21033" y="4716"/>
                    </a:lnTo>
                    <a:lnTo>
                      <a:pt x="20637" y="4860"/>
                    </a:lnTo>
                    <a:lnTo>
                      <a:pt x="20127" y="4992"/>
                    </a:lnTo>
                    <a:lnTo>
                      <a:pt x="19617" y="5069"/>
                    </a:lnTo>
                    <a:lnTo>
                      <a:pt x="19032" y="5157"/>
                    </a:lnTo>
                    <a:lnTo>
                      <a:pt x="18465" y="5201"/>
                    </a:lnTo>
                    <a:lnTo>
                      <a:pt x="17842" y="5245"/>
                    </a:lnTo>
                    <a:lnTo>
                      <a:pt x="17219" y="5267"/>
                    </a:lnTo>
                    <a:lnTo>
                      <a:pt x="16615" y="5267"/>
                    </a:lnTo>
                    <a:lnTo>
                      <a:pt x="15992" y="5245"/>
                    </a:lnTo>
                    <a:lnTo>
                      <a:pt x="15369" y="5201"/>
                    </a:lnTo>
                    <a:lnTo>
                      <a:pt x="14840" y="5157"/>
                    </a:lnTo>
                    <a:lnTo>
                      <a:pt x="14293" y="5091"/>
                    </a:lnTo>
                    <a:lnTo>
                      <a:pt x="13783" y="5014"/>
                    </a:lnTo>
                    <a:lnTo>
                      <a:pt x="13386" y="4926"/>
                    </a:lnTo>
                    <a:lnTo>
                      <a:pt x="13027" y="4815"/>
                    </a:lnTo>
                    <a:lnTo>
                      <a:pt x="12725" y="4716"/>
                    </a:lnTo>
                    <a:lnTo>
                      <a:pt x="12480" y="4606"/>
                    </a:lnTo>
                    <a:lnTo>
                      <a:pt x="12291" y="4496"/>
                    </a:lnTo>
                    <a:lnTo>
                      <a:pt x="12197" y="4397"/>
                    </a:lnTo>
                    <a:lnTo>
                      <a:pt x="12083" y="4286"/>
                    </a:lnTo>
                    <a:lnTo>
                      <a:pt x="12046" y="4187"/>
                    </a:lnTo>
                    <a:lnTo>
                      <a:pt x="12008" y="4077"/>
                    </a:lnTo>
                    <a:lnTo>
                      <a:pt x="12046" y="3967"/>
                    </a:lnTo>
                    <a:lnTo>
                      <a:pt x="12121" y="3868"/>
                    </a:lnTo>
                    <a:lnTo>
                      <a:pt x="12197" y="3735"/>
                    </a:lnTo>
                    <a:lnTo>
                      <a:pt x="12291" y="3614"/>
                    </a:lnTo>
                    <a:lnTo>
                      <a:pt x="12442" y="3482"/>
                    </a:lnTo>
                    <a:lnTo>
                      <a:pt x="12631" y="3361"/>
                    </a:lnTo>
                    <a:lnTo>
                      <a:pt x="13065" y="3085"/>
                    </a:lnTo>
                    <a:lnTo>
                      <a:pt x="13537" y="2766"/>
                    </a:lnTo>
                    <a:lnTo>
                      <a:pt x="13783" y="2578"/>
                    </a:lnTo>
                    <a:lnTo>
                      <a:pt x="13934" y="2380"/>
                    </a:lnTo>
                    <a:lnTo>
                      <a:pt x="14028" y="2171"/>
                    </a:lnTo>
                    <a:lnTo>
                      <a:pt x="14104" y="1961"/>
                    </a:lnTo>
                    <a:lnTo>
                      <a:pt x="14104" y="1730"/>
                    </a:lnTo>
                    <a:lnTo>
                      <a:pt x="14066" y="1498"/>
                    </a:lnTo>
                    <a:lnTo>
                      <a:pt x="13972" y="1267"/>
                    </a:lnTo>
                    <a:lnTo>
                      <a:pt x="13820" y="1057"/>
                    </a:lnTo>
                    <a:lnTo>
                      <a:pt x="13594" y="837"/>
                    </a:lnTo>
                    <a:lnTo>
                      <a:pt x="13386" y="628"/>
                    </a:lnTo>
                    <a:lnTo>
                      <a:pt x="13103" y="462"/>
                    </a:lnTo>
                    <a:lnTo>
                      <a:pt x="12763" y="308"/>
                    </a:lnTo>
                    <a:lnTo>
                      <a:pt x="12404" y="187"/>
                    </a:lnTo>
                    <a:lnTo>
                      <a:pt x="12008" y="77"/>
                    </a:lnTo>
                    <a:lnTo>
                      <a:pt x="11574" y="33"/>
                    </a:lnTo>
                    <a:lnTo>
                      <a:pt x="11102" y="11"/>
                    </a:lnTo>
                    <a:lnTo>
                      <a:pt x="10667" y="11"/>
                    </a:lnTo>
                    <a:lnTo>
                      <a:pt x="10233" y="77"/>
                    </a:lnTo>
                    <a:lnTo>
                      <a:pt x="9837" y="187"/>
                    </a:lnTo>
                    <a:lnTo>
                      <a:pt x="9440" y="286"/>
                    </a:lnTo>
                    <a:lnTo>
                      <a:pt x="9062" y="462"/>
                    </a:lnTo>
                    <a:lnTo>
                      <a:pt x="8741" y="628"/>
                    </a:lnTo>
                    <a:lnTo>
                      <a:pt x="8458" y="815"/>
                    </a:lnTo>
                    <a:lnTo>
                      <a:pt x="8232" y="1035"/>
                    </a:lnTo>
                    <a:lnTo>
                      <a:pt x="8062" y="1245"/>
                    </a:lnTo>
                    <a:lnTo>
                      <a:pt x="7911" y="1476"/>
                    </a:lnTo>
                    <a:lnTo>
                      <a:pt x="7835" y="1708"/>
                    </a:lnTo>
                    <a:lnTo>
                      <a:pt x="7797" y="1961"/>
                    </a:lnTo>
                    <a:lnTo>
                      <a:pt x="7835" y="2193"/>
                    </a:lnTo>
                    <a:lnTo>
                      <a:pt x="7948" y="2402"/>
                    </a:lnTo>
                    <a:lnTo>
                      <a:pt x="8062" y="2534"/>
                    </a:lnTo>
                    <a:lnTo>
                      <a:pt x="8175" y="2644"/>
                    </a:lnTo>
                    <a:lnTo>
                      <a:pt x="8269" y="2744"/>
                    </a:lnTo>
                    <a:lnTo>
                      <a:pt x="8420" y="2832"/>
                    </a:lnTo>
                    <a:lnTo>
                      <a:pt x="8704" y="3019"/>
                    </a:lnTo>
                    <a:lnTo>
                      <a:pt x="8968" y="3206"/>
                    </a:lnTo>
                    <a:lnTo>
                      <a:pt x="9138" y="3405"/>
                    </a:lnTo>
                    <a:lnTo>
                      <a:pt x="9327" y="3570"/>
                    </a:lnTo>
                    <a:lnTo>
                      <a:pt x="9440" y="3735"/>
                    </a:lnTo>
                    <a:lnTo>
                      <a:pt x="9516" y="3890"/>
                    </a:lnTo>
                    <a:lnTo>
                      <a:pt x="9534" y="4033"/>
                    </a:lnTo>
                    <a:lnTo>
                      <a:pt x="9534" y="4165"/>
                    </a:lnTo>
                    <a:lnTo>
                      <a:pt x="9516" y="4286"/>
                    </a:lnTo>
                    <a:lnTo>
                      <a:pt x="9440" y="4397"/>
                    </a:lnTo>
                    <a:lnTo>
                      <a:pt x="9327" y="4496"/>
                    </a:lnTo>
                    <a:lnTo>
                      <a:pt x="9176" y="4562"/>
                    </a:lnTo>
                    <a:lnTo>
                      <a:pt x="9006" y="4628"/>
                    </a:lnTo>
                    <a:lnTo>
                      <a:pt x="8779" y="4694"/>
                    </a:lnTo>
                    <a:lnTo>
                      <a:pt x="8534" y="4716"/>
                    </a:lnTo>
                    <a:lnTo>
                      <a:pt x="8232" y="4716"/>
                    </a:lnTo>
                    <a:lnTo>
                      <a:pt x="7118" y="4738"/>
                    </a:lnTo>
                    <a:lnTo>
                      <a:pt x="5947" y="4771"/>
                    </a:lnTo>
                    <a:lnTo>
                      <a:pt x="4795" y="4815"/>
                    </a:lnTo>
                    <a:lnTo>
                      <a:pt x="3681" y="4860"/>
                    </a:lnTo>
                    <a:lnTo>
                      <a:pt x="2662" y="4882"/>
                    </a:lnTo>
                    <a:lnTo>
                      <a:pt x="1755" y="4882"/>
                    </a:lnTo>
                    <a:lnTo>
                      <a:pt x="1359" y="4860"/>
                    </a:lnTo>
                    <a:lnTo>
                      <a:pt x="981" y="4837"/>
                    </a:lnTo>
                    <a:lnTo>
                      <a:pt x="698" y="4771"/>
                    </a:lnTo>
                    <a:lnTo>
                      <a:pt x="453" y="4716"/>
                    </a:lnTo>
                    <a:lnTo>
                      <a:pt x="453" y="5322"/>
                    </a:lnTo>
                    <a:lnTo>
                      <a:pt x="453" y="6083"/>
                    </a:lnTo>
                    <a:lnTo>
                      <a:pt x="453" y="6909"/>
                    </a:lnTo>
                    <a:lnTo>
                      <a:pt x="453" y="7780"/>
                    </a:lnTo>
                    <a:lnTo>
                      <a:pt x="453" y="8606"/>
                    </a:lnTo>
                    <a:lnTo>
                      <a:pt x="453" y="9345"/>
                    </a:lnTo>
                    <a:lnTo>
                      <a:pt x="453" y="9918"/>
                    </a:lnTo>
                    <a:lnTo>
                      <a:pt x="453" y="10282"/>
                    </a:lnTo>
                    <a:lnTo>
                      <a:pt x="490" y="10381"/>
                    </a:lnTo>
                    <a:lnTo>
                      <a:pt x="547" y="10491"/>
                    </a:lnTo>
                    <a:lnTo>
                      <a:pt x="660" y="10590"/>
                    </a:lnTo>
                    <a:lnTo>
                      <a:pt x="811" y="10700"/>
                    </a:lnTo>
                    <a:lnTo>
                      <a:pt x="981" y="10811"/>
                    </a:lnTo>
                    <a:lnTo>
                      <a:pt x="1208" y="10888"/>
                    </a:lnTo>
                    <a:lnTo>
                      <a:pt x="1453" y="10954"/>
                    </a:lnTo>
                    <a:lnTo>
                      <a:pt x="1718" y="11020"/>
                    </a:lnTo>
                    <a:lnTo>
                      <a:pt x="1963" y="11064"/>
                    </a:lnTo>
                    <a:lnTo>
                      <a:pt x="2265" y="11086"/>
                    </a:lnTo>
                    <a:lnTo>
                      <a:pt x="2548" y="11064"/>
                    </a:lnTo>
                    <a:lnTo>
                      <a:pt x="2794" y="11042"/>
                    </a:lnTo>
                    <a:lnTo>
                      <a:pt x="3096" y="10976"/>
                    </a:lnTo>
                    <a:lnTo>
                      <a:pt x="3341" y="10888"/>
                    </a:lnTo>
                    <a:lnTo>
                      <a:pt x="3606" y="10766"/>
                    </a:lnTo>
                    <a:lnTo>
                      <a:pt x="3813" y="10590"/>
                    </a:lnTo>
                    <a:close/>
                  </a:path>
                </a:pathLst>
              </a:custGeom>
              <a:solidFill>
                <a:srgbClr val="008080"/>
              </a:solidFill>
              <a:ln w="28575">
                <a:solidFill>
                  <a:srgbClr val="000000"/>
                </a:solidFill>
                <a:miter lim="800000"/>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lang="en-US" altLang="en-US" sz="2000" b="1" i="0" u="none" strike="noStrike" kern="1200" cap="none" spc="0" normalizeH="0" baseline="0" noProof="0" dirty="0">
                    <a:ln>
                      <a:noFill/>
                    </a:ln>
                    <a:solidFill>
                      <a:srgbClr val="000324"/>
                    </a:solidFill>
                    <a:effectLst/>
                    <a:uLnTx/>
                    <a:uFillTx/>
                    <a:latin typeface="Arial" panose="020B0604020202020204" pitchFamily="34" charset="0"/>
                    <a:ea typeface="+mn-ea"/>
                    <a:cs typeface="Arial" panose="020B0604020202020204" pitchFamily="34" charset="0"/>
                  </a:rPr>
                  <a:t>OIG</a:t>
                </a: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000" b="1" i="0" u="none" strike="noStrike" kern="1200" cap="none" spc="0" normalizeH="0" baseline="0" noProof="0" dirty="0">
                  <a:ln>
                    <a:noFill/>
                  </a:ln>
                  <a:solidFill>
                    <a:srgbClr val="162839"/>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7" name="Puzzle1">
                <a:extLst>
                  <a:ext uri="{FF2B5EF4-FFF2-40B4-BE49-F238E27FC236}">
                    <a16:creationId xmlns:a16="http://schemas.microsoft.com/office/drawing/2014/main" id="{440ED167-85A4-4837-8630-3B8DB9C07B43}"/>
                  </a:ext>
                </a:extLst>
              </p:cNvPr>
              <p:cNvSpPr>
                <a:spLocks noEditPoints="1" noChangeArrowheads="1"/>
              </p:cNvSpPr>
              <p:nvPr/>
            </p:nvSpPr>
            <p:spPr bwMode="auto">
              <a:xfrm>
                <a:off x="1824" y="1092"/>
                <a:ext cx="1801" cy="1049"/>
              </a:xfrm>
              <a:custGeom>
                <a:avLst/>
                <a:gdLst>
                  <a:gd name="T0" fmla="*/ 116 w 21600"/>
                  <a:gd name="T1" fmla="*/ 50 h 21600"/>
                  <a:gd name="T2" fmla="*/ 118 w 21600"/>
                  <a:gd name="T3" fmla="*/ 1 h 21600"/>
                  <a:gd name="T4" fmla="*/ 33 w 21600"/>
                  <a:gd name="T5" fmla="*/ 2 h 21600"/>
                  <a:gd name="T6" fmla="*/ 35 w 21600"/>
                  <a:gd name="T7" fmla="*/ 50 h 21600"/>
                  <a:gd name="T8" fmla="*/ 75 w 21600"/>
                  <a:gd name="T9" fmla="*/ 31 h 21600"/>
                  <a:gd name="T10" fmla="*/ 75 w 21600"/>
                  <a:gd name="T11" fmla="*/ 21 h 21600"/>
                  <a:gd name="T12" fmla="*/ 150 w 21600"/>
                  <a:gd name="T13" fmla="*/ 24 h 21600"/>
                  <a:gd name="T14" fmla="*/ 0 w 21600"/>
                  <a:gd name="T15" fmla="*/ 24 h 21600"/>
                  <a:gd name="T16" fmla="*/ 0 60000 65536"/>
                  <a:gd name="T17" fmla="*/ 0 60000 65536"/>
                  <a:gd name="T18" fmla="*/ 0 60000 65536"/>
                  <a:gd name="T19" fmla="*/ 0 60000 65536"/>
                  <a:gd name="T20" fmla="*/ 0 60000 65536"/>
                  <a:gd name="T21" fmla="*/ 0 60000 65536"/>
                  <a:gd name="T22" fmla="*/ 0 60000 65536"/>
                  <a:gd name="T23" fmla="*/ 0 60000 65536"/>
                  <a:gd name="T24" fmla="*/ 6084 w 21600"/>
                  <a:gd name="T25" fmla="*/ 2569 h 21600"/>
                  <a:gd name="T26" fmla="*/ 16128 w 21600"/>
                  <a:gd name="T27" fmla="*/ 19545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0" y="20836"/>
                    </a:moveTo>
                    <a:lnTo>
                      <a:pt x="9528" y="20836"/>
                    </a:lnTo>
                    <a:lnTo>
                      <a:pt x="9686" y="20762"/>
                    </a:lnTo>
                    <a:lnTo>
                      <a:pt x="9810" y="20687"/>
                    </a:lnTo>
                    <a:lnTo>
                      <a:pt x="9922" y="20575"/>
                    </a:lnTo>
                    <a:lnTo>
                      <a:pt x="10012" y="20426"/>
                    </a:lnTo>
                    <a:lnTo>
                      <a:pt x="10068" y="20296"/>
                    </a:lnTo>
                    <a:lnTo>
                      <a:pt x="10113" y="20110"/>
                    </a:lnTo>
                    <a:lnTo>
                      <a:pt x="10136" y="19905"/>
                    </a:lnTo>
                    <a:lnTo>
                      <a:pt x="10136" y="19682"/>
                    </a:lnTo>
                    <a:lnTo>
                      <a:pt x="10113" y="19440"/>
                    </a:lnTo>
                    <a:lnTo>
                      <a:pt x="10068" y="19142"/>
                    </a:lnTo>
                    <a:lnTo>
                      <a:pt x="10012" y="18900"/>
                    </a:lnTo>
                    <a:lnTo>
                      <a:pt x="9900" y="18620"/>
                    </a:lnTo>
                    <a:lnTo>
                      <a:pt x="9787" y="18285"/>
                    </a:lnTo>
                    <a:lnTo>
                      <a:pt x="9641" y="17968"/>
                    </a:lnTo>
                    <a:lnTo>
                      <a:pt x="9472" y="17652"/>
                    </a:lnTo>
                    <a:lnTo>
                      <a:pt x="9382" y="17466"/>
                    </a:lnTo>
                    <a:lnTo>
                      <a:pt x="9315" y="17298"/>
                    </a:lnTo>
                    <a:lnTo>
                      <a:pt x="9258" y="17112"/>
                    </a:lnTo>
                    <a:lnTo>
                      <a:pt x="9191" y="16926"/>
                    </a:lnTo>
                    <a:lnTo>
                      <a:pt x="9123" y="16535"/>
                    </a:lnTo>
                    <a:lnTo>
                      <a:pt x="9101" y="16144"/>
                    </a:lnTo>
                    <a:lnTo>
                      <a:pt x="9101" y="15753"/>
                    </a:lnTo>
                    <a:lnTo>
                      <a:pt x="9168" y="15362"/>
                    </a:lnTo>
                    <a:lnTo>
                      <a:pt x="9236" y="14971"/>
                    </a:lnTo>
                    <a:lnTo>
                      <a:pt x="9360" y="14580"/>
                    </a:lnTo>
                    <a:lnTo>
                      <a:pt x="9495" y="14244"/>
                    </a:lnTo>
                    <a:lnTo>
                      <a:pt x="9663" y="13891"/>
                    </a:lnTo>
                    <a:lnTo>
                      <a:pt x="9855" y="13611"/>
                    </a:lnTo>
                    <a:lnTo>
                      <a:pt x="10068" y="13351"/>
                    </a:lnTo>
                    <a:lnTo>
                      <a:pt x="10293" y="13146"/>
                    </a:lnTo>
                    <a:lnTo>
                      <a:pt x="10552" y="12997"/>
                    </a:lnTo>
                    <a:lnTo>
                      <a:pt x="10811" y="12885"/>
                    </a:lnTo>
                    <a:lnTo>
                      <a:pt x="11069" y="12866"/>
                    </a:lnTo>
                    <a:lnTo>
                      <a:pt x="11351" y="12885"/>
                    </a:lnTo>
                    <a:lnTo>
                      <a:pt x="11610" y="12997"/>
                    </a:lnTo>
                    <a:lnTo>
                      <a:pt x="11846" y="13183"/>
                    </a:lnTo>
                    <a:lnTo>
                      <a:pt x="12060" y="13388"/>
                    </a:lnTo>
                    <a:lnTo>
                      <a:pt x="12251" y="13648"/>
                    </a:lnTo>
                    <a:lnTo>
                      <a:pt x="12419" y="13928"/>
                    </a:lnTo>
                    <a:lnTo>
                      <a:pt x="12555" y="14244"/>
                    </a:lnTo>
                    <a:lnTo>
                      <a:pt x="12690" y="14617"/>
                    </a:lnTo>
                    <a:lnTo>
                      <a:pt x="12768" y="15008"/>
                    </a:lnTo>
                    <a:lnTo>
                      <a:pt x="12836" y="15399"/>
                    </a:lnTo>
                    <a:lnTo>
                      <a:pt x="12858" y="15753"/>
                    </a:lnTo>
                    <a:lnTo>
                      <a:pt x="12858" y="16144"/>
                    </a:lnTo>
                    <a:lnTo>
                      <a:pt x="12813" y="16535"/>
                    </a:lnTo>
                    <a:lnTo>
                      <a:pt x="12746" y="16888"/>
                    </a:lnTo>
                    <a:lnTo>
                      <a:pt x="12667" y="17224"/>
                    </a:lnTo>
                    <a:lnTo>
                      <a:pt x="12510" y="17503"/>
                    </a:lnTo>
                    <a:lnTo>
                      <a:pt x="12228" y="18043"/>
                    </a:lnTo>
                    <a:lnTo>
                      <a:pt x="11970" y="18546"/>
                    </a:lnTo>
                    <a:lnTo>
                      <a:pt x="11868" y="18751"/>
                    </a:lnTo>
                    <a:lnTo>
                      <a:pt x="11778" y="18974"/>
                    </a:lnTo>
                    <a:lnTo>
                      <a:pt x="11711" y="19179"/>
                    </a:lnTo>
                    <a:lnTo>
                      <a:pt x="11666" y="19365"/>
                    </a:lnTo>
                    <a:lnTo>
                      <a:pt x="11632" y="19570"/>
                    </a:lnTo>
                    <a:lnTo>
                      <a:pt x="11632" y="19756"/>
                    </a:lnTo>
                    <a:lnTo>
                      <a:pt x="11632" y="19942"/>
                    </a:lnTo>
                    <a:lnTo>
                      <a:pt x="11643" y="20110"/>
                    </a:lnTo>
                    <a:lnTo>
                      <a:pt x="11711" y="20296"/>
                    </a:lnTo>
                    <a:lnTo>
                      <a:pt x="11801" y="20464"/>
                    </a:lnTo>
                    <a:lnTo>
                      <a:pt x="11891" y="20650"/>
                    </a:lnTo>
                    <a:lnTo>
                      <a:pt x="12037" y="20836"/>
                    </a:lnTo>
                    <a:lnTo>
                      <a:pt x="12206" y="21004"/>
                    </a:lnTo>
                    <a:lnTo>
                      <a:pt x="12419" y="21190"/>
                    </a:lnTo>
                    <a:lnTo>
                      <a:pt x="12667" y="21320"/>
                    </a:lnTo>
                    <a:lnTo>
                      <a:pt x="12960" y="21432"/>
                    </a:lnTo>
                    <a:lnTo>
                      <a:pt x="13286" y="21544"/>
                    </a:lnTo>
                    <a:lnTo>
                      <a:pt x="13612" y="21655"/>
                    </a:lnTo>
                    <a:lnTo>
                      <a:pt x="13983" y="21693"/>
                    </a:lnTo>
                    <a:lnTo>
                      <a:pt x="14343" y="21730"/>
                    </a:lnTo>
                    <a:lnTo>
                      <a:pt x="14715" y="21730"/>
                    </a:lnTo>
                    <a:lnTo>
                      <a:pt x="15075" y="21730"/>
                    </a:lnTo>
                    <a:lnTo>
                      <a:pt x="15446" y="21655"/>
                    </a:lnTo>
                    <a:lnTo>
                      <a:pt x="15794" y="21581"/>
                    </a:lnTo>
                    <a:lnTo>
                      <a:pt x="16132" y="21432"/>
                    </a:lnTo>
                    <a:lnTo>
                      <a:pt x="16458" y="21302"/>
                    </a:lnTo>
                    <a:lnTo>
                      <a:pt x="16740" y="21078"/>
                    </a:lnTo>
                    <a:lnTo>
                      <a:pt x="16976" y="20836"/>
                    </a:lnTo>
                    <a:lnTo>
                      <a:pt x="17043" y="20650"/>
                    </a:lnTo>
                    <a:lnTo>
                      <a:pt x="17088" y="20426"/>
                    </a:lnTo>
                    <a:lnTo>
                      <a:pt x="17133" y="20222"/>
                    </a:lnTo>
                    <a:lnTo>
                      <a:pt x="17156" y="19980"/>
                    </a:lnTo>
                    <a:lnTo>
                      <a:pt x="17167" y="19477"/>
                    </a:lnTo>
                    <a:lnTo>
                      <a:pt x="17167" y="18974"/>
                    </a:lnTo>
                    <a:lnTo>
                      <a:pt x="17156" y="18397"/>
                    </a:lnTo>
                    <a:lnTo>
                      <a:pt x="17111" y="17820"/>
                    </a:lnTo>
                    <a:lnTo>
                      <a:pt x="17066" y="17261"/>
                    </a:lnTo>
                    <a:lnTo>
                      <a:pt x="16998" y="16646"/>
                    </a:lnTo>
                    <a:lnTo>
                      <a:pt x="16852" y="15511"/>
                    </a:lnTo>
                    <a:lnTo>
                      <a:pt x="16740" y="14393"/>
                    </a:lnTo>
                    <a:lnTo>
                      <a:pt x="16717" y="13928"/>
                    </a:lnTo>
                    <a:lnTo>
                      <a:pt x="16695" y="13462"/>
                    </a:lnTo>
                    <a:lnTo>
                      <a:pt x="16717" y="13071"/>
                    </a:lnTo>
                    <a:lnTo>
                      <a:pt x="16785" y="12755"/>
                    </a:lnTo>
                    <a:lnTo>
                      <a:pt x="16852" y="12419"/>
                    </a:lnTo>
                    <a:lnTo>
                      <a:pt x="16953" y="12140"/>
                    </a:lnTo>
                    <a:lnTo>
                      <a:pt x="17088" y="11898"/>
                    </a:lnTo>
                    <a:lnTo>
                      <a:pt x="17212" y="11675"/>
                    </a:lnTo>
                    <a:lnTo>
                      <a:pt x="17370" y="11470"/>
                    </a:lnTo>
                    <a:lnTo>
                      <a:pt x="17516" y="11284"/>
                    </a:lnTo>
                    <a:lnTo>
                      <a:pt x="17696" y="11135"/>
                    </a:lnTo>
                    <a:lnTo>
                      <a:pt x="17865" y="11042"/>
                    </a:lnTo>
                    <a:lnTo>
                      <a:pt x="18033" y="10930"/>
                    </a:lnTo>
                    <a:lnTo>
                      <a:pt x="18213" y="10893"/>
                    </a:lnTo>
                    <a:lnTo>
                      <a:pt x="18382" y="10893"/>
                    </a:lnTo>
                    <a:lnTo>
                      <a:pt x="18551" y="10967"/>
                    </a:lnTo>
                    <a:lnTo>
                      <a:pt x="18708" y="11042"/>
                    </a:lnTo>
                    <a:lnTo>
                      <a:pt x="18855" y="11172"/>
                    </a:lnTo>
                    <a:lnTo>
                      <a:pt x="19012" y="11358"/>
                    </a:lnTo>
                    <a:lnTo>
                      <a:pt x="19136" y="11600"/>
                    </a:lnTo>
                    <a:lnTo>
                      <a:pt x="19271" y="11861"/>
                    </a:lnTo>
                    <a:lnTo>
                      <a:pt x="19440" y="12028"/>
                    </a:lnTo>
                    <a:lnTo>
                      <a:pt x="19608" y="12177"/>
                    </a:lnTo>
                    <a:lnTo>
                      <a:pt x="19822" y="12289"/>
                    </a:lnTo>
                    <a:lnTo>
                      <a:pt x="20025" y="12289"/>
                    </a:lnTo>
                    <a:lnTo>
                      <a:pt x="20238" y="12289"/>
                    </a:lnTo>
                    <a:lnTo>
                      <a:pt x="20452" y="12215"/>
                    </a:lnTo>
                    <a:lnTo>
                      <a:pt x="20643" y="12103"/>
                    </a:lnTo>
                    <a:lnTo>
                      <a:pt x="20846" y="11973"/>
                    </a:lnTo>
                    <a:lnTo>
                      <a:pt x="21037" y="11786"/>
                    </a:lnTo>
                    <a:lnTo>
                      <a:pt x="21206" y="11563"/>
                    </a:lnTo>
                    <a:lnTo>
                      <a:pt x="21363" y="11321"/>
                    </a:lnTo>
                    <a:lnTo>
                      <a:pt x="21465" y="11079"/>
                    </a:lnTo>
                    <a:lnTo>
                      <a:pt x="21577" y="10744"/>
                    </a:lnTo>
                    <a:lnTo>
                      <a:pt x="21622" y="10427"/>
                    </a:lnTo>
                    <a:lnTo>
                      <a:pt x="21645" y="10111"/>
                    </a:lnTo>
                    <a:lnTo>
                      <a:pt x="21622" y="9608"/>
                    </a:lnTo>
                    <a:lnTo>
                      <a:pt x="21577" y="9142"/>
                    </a:lnTo>
                    <a:lnTo>
                      <a:pt x="21465" y="8751"/>
                    </a:lnTo>
                    <a:lnTo>
                      <a:pt x="21363" y="8397"/>
                    </a:lnTo>
                    <a:lnTo>
                      <a:pt x="21206" y="8062"/>
                    </a:lnTo>
                    <a:lnTo>
                      <a:pt x="21037" y="7820"/>
                    </a:lnTo>
                    <a:lnTo>
                      <a:pt x="20846" y="7597"/>
                    </a:lnTo>
                    <a:lnTo>
                      <a:pt x="20643" y="7429"/>
                    </a:lnTo>
                    <a:lnTo>
                      <a:pt x="20452" y="7317"/>
                    </a:lnTo>
                    <a:lnTo>
                      <a:pt x="20238" y="7206"/>
                    </a:lnTo>
                    <a:lnTo>
                      <a:pt x="20025" y="7168"/>
                    </a:lnTo>
                    <a:lnTo>
                      <a:pt x="19822" y="7206"/>
                    </a:lnTo>
                    <a:lnTo>
                      <a:pt x="19608" y="7243"/>
                    </a:lnTo>
                    <a:lnTo>
                      <a:pt x="19440" y="7355"/>
                    </a:lnTo>
                    <a:lnTo>
                      <a:pt x="19271" y="7504"/>
                    </a:lnTo>
                    <a:lnTo>
                      <a:pt x="19136" y="7708"/>
                    </a:lnTo>
                    <a:lnTo>
                      <a:pt x="19012" y="7895"/>
                    </a:lnTo>
                    <a:lnTo>
                      <a:pt x="18832" y="8025"/>
                    </a:lnTo>
                    <a:lnTo>
                      <a:pt x="18663" y="8174"/>
                    </a:lnTo>
                    <a:lnTo>
                      <a:pt x="18472" y="8248"/>
                    </a:lnTo>
                    <a:lnTo>
                      <a:pt x="18270" y="8286"/>
                    </a:lnTo>
                    <a:lnTo>
                      <a:pt x="18078" y="8323"/>
                    </a:lnTo>
                    <a:lnTo>
                      <a:pt x="17887" y="8323"/>
                    </a:lnTo>
                    <a:lnTo>
                      <a:pt x="17696" y="8248"/>
                    </a:lnTo>
                    <a:lnTo>
                      <a:pt x="17493" y="8174"/>
                    </a:lnTo>
                    <a:lnTo>
                      <a:pt x="17302" y="8062"/>
                    </a:lnTo>
                    <a:lnTo>
                      <a:pt x="17133" y="7969"/>
                    </a:lnTo>
                    <a:lnTo>
                      <a:pt x="16976" y="7783"/>
                    </a:lnTo>
                    <a:lnTo>
                      <a:pt x="16852" y="7597"/>
                    </a:lnTo>
                    <a:lnTo>
                      <a:pt x="16740" y="7429"/>
                    </a:lnTo>
                    <a:lnTo>
                      <a:pt x="16672" y="7168"/>
                    </a:lnTo>
                    <a:lnTo>
                      <a:pt x="16638" y="6926"/>
                    </a:lnTo>
                    <a:lnTo>
                      <a:pt x="16616" y="6498"/>
                    </a:lnTo>
                    <a:lnTo>
                      <a:pt x="16616" y="5772"/>
                    </a:lnTo>
                    <a:lnTo>
                      <a:pt x="16650" y="4915"/>
                    </a:lnTo>
                    <a:lnTo>
                      <a:pt x="16695" y="3928"/>
                    </a:lnTo>
                    <a:lnTo>
                      <a:pt x="16762" y="2960"/>
                    </a:lnTo>
                    <a:lnTo>
                      <a:pt x="16830" y="1992"/>
                    </a:lnTo>
                    <a:lnTo>
                      <a:pt x="16908" y="1173"/>
                    </a:lnTo>
                    <a:lnTo>
                      <a:pt x="16976" y="521"/>
                    </a:lnTo>
                    <a:lnTo>
                      <a:pt x="16953" y="521"/>
                    </a:lnTo>
                    <a:lnTo>
                      <a:pt x="16931" y="521"/>
                    </a:lnTo>
                    <a:lnTo>
                      <a:pt x="16267" y="484"/>
                    </a:lnTo>
                    <a:lnTo>
                      <a:pt x="15637" y="428"/>
                    </a:lnTo>
                    <a:lnTo>
                      <a:pt x="15063" y="353"/>
                    </a:lnTo>
                    <a:lnTo>
                      <a:pt x="14523" y="279"/>
                    </a:lnTo>
                    <a:lnTo>
                      <a:pt x="14040" y="167"/>
                    </a:lnTo>
                    <a:lnTo>
                      <a:pt x="13635" y="93"/>
                    </a:lnTo>
                    <a:lnTo>
                      <a:pt x="13331" y="18"/>
                    </a:lnTo>
                    <a:lnTo>
                      <a:pt x="13117" y="18"/>
                    </a:lnTo>
                    <a:lnTo>
                      <a:pt x="12982" y="18"/>
                    </a:lnTo>
                    <a:lnTo>
                      <a:pt x="12858" y="130"/>
                    </a:lnTo>
                    <a:lnTo>
                      <a:pt x="12723" y="279"/>
                    </a:lnTo>
                    <a:lnTo>
                      <a:pt x="12622" y="446"/>
                    </a:lnTo>
                    <a:lnTo>
                      <a:pt x="12510" y="670"/>
                    </a:lnTo>
                    <a:lnTo>
                      <a:pt x="12419" y="912"/>
                    </a:lnTo>
                    <a:lnTo>
                      <a:pt x="12363" y="1210"/>
                    </a:lnTo>
                    <a:lnTo>
                      <a:pt x="12318" y="1526"/>
                    </a:lnTo>
                    <a:lnTo>
                      <a:pt x="12273" y="1843"/>
                    </a:lnTo>
                    <a:lnTo>
                      <a:pt x="12251" y="2215"/>
                    </a:lnTo>
                    <a:lnTo>
                      <a:pt x="12273" y="2532"/>
                    </a:lnTo>
                    <a:lnTo>
                      <a:pt x="12318" y="2886"/>
                    </a:lnTo>
                    <a:lnTo>
                      <a:pt x="12386" y="3240"/>
                    </a:lnTo>
                    <a:lnTo>
                      <a:pt x="12464" y="3556"/>
                    </a:lnTo>
                    <a:lnTo>
                      <a:pt x="12577" y="3891"/>
                    </a:lnTo>
                    <a:lnTo>
                      <a:pt x="12746" y="4171"/>
                    </a:lnTo>
                    <a:lnTo>
                      <a:pt x="12926" y="4487"/>
                    </a:lnTo>
                    <a:lnTo>
                      <a:pt x="13050" y="4860"/>
                    </a:lnTo>
                    <a:lnTo>
                      <a:pt x="13162" y="5251"/>
                    </a:lnTo>
                    <a:lnTo>
                      <a:pt x="13218" y="5604"/>
                    </a:lnTo>
                    <a:lnTo>
                      <a:pt x="13263" y="5995"/>
                    </a:lnTo>
                    <a:lnTo>
                      <a:pt x="13241" y="6386"/>
                    </a:lnTo>
                    <a:lnTo>
                      <a:pt x="13218" y="6740"/>
                    </a:lnTo>
                    <a:lnTo>
                      <a:pt x="13139" y="7094"/>
                    </a:lnTo>
                    <a:lnTo>
                      <a:pt x="13050" y="7429"/>
                    </a:lnTo>
                    <a:lnTo>
                      <a:pt x="12903" y="7746"/>
                    </a:lnTo>
                    <a:lnTo>
                      <a:pt x="12723" y="8025"/>
                    </a:lnTo>
                    <a:lnTo>
                      <a:pt x="12532" y="8286"/>
                    </a:lnTo>
                    <a:lnTo>
                      <a:pt x="12318" y="8491"/>
                    </a:lnTo>
                    <a:lnTo>
                      <a:pt x="12060" y="8677"/>
                    </a:lnTo>
                    <a:lnTo>
                      <a:pt x="11756" y="8788"/>
                    </a:lnTo>
                    <a:lnTo>
                      <a:pt x="11452" y="8826"/>
                    </a:lnTo>
                    <a:lnTo>
                      <a:pt x="11283" y="8826"/>
                    </a:lnTo>
                    <a:lnTo>
                      <a:pt x="11126" y="8826"/>
                    </a:lnTo>
                    <a:lnTo>
                      <a:pt x="11002" y="8788"/>
                    </a:lnTo>
                    <a:lnTo>
                      <a:pt x="10845" y="8714"/>
                    </a:lnTo>
                    <a:lnTo>
                      <a:pt x="10721" y="8640"/>
                    </a:lnTo>
                    <a:lnTo>
                      <a:pt x="10608" y="8565"/>
                    </a:lnTo>
                    <a:lnTo>
                      <a:pt x="10485" y="8453"/>
                    </a:lnTo>
                    <a:lnTo>
                      <a:pt x="10372" y="8323"/>
                    </a:lnTo>
                    <a:lnTo>
                      <a:pt x="10181" y="8062"/>
                    </a:lnTo>
                    <a:lnTo>
                      <a:pt x="10035" y="7746"/>
                    </a:lnTo>
                    <a:lnTo>
                      <a:pt x="9900" y="7392"/>
                    </a:lnTo>
                    <a:lnTo>
                      <a:pt x="9787" y="7001"/>
                    </a:lnTo>
                    <a:lnTo>
                      <a:pt x="9731" y="6610"/>
                    </a:lnTo>
                    <a:lnTo>
                      <a:pt x="9686" y="6219"/>
                    </a:lnTo>
                    <a:lnTo>
                      <a:pt x="9663" y="5772"/>
                    </a:lnTo>
                    <a:lnTo>
                      <a:pt x="9686" y="5381"/>
                    </a:lnTo>
                    <a:lnTo>
                      <a:pt x="9753" y="4990"/>
                    </a:lnTo>
                    <a:lnTo>
                      <a:pt x="9832" y="4636"/>
                    </a:lnTo>
                    <a:lnTo>
                      <a:pt x="9945" y="4320"/>
                    </a:lnTo>
                    <a:lnTo>
                      <a:pt x="10068" y="4022"/>
                    </a:lnTo>
                    <a:lnTo>
                      <a:pt x="10203" y="3817"/>
                    </a:lnTo>
                    <a:lnTo>
                      <a:pt x="10316" y="3593"/>
                    </a:lnTo>
                    <a:lnTo>
                      <a:pt x="10395" y="3351"/>
                    </a:lnTo>
                    <a:lnTo>
                      <a:pt x="10462" y="3109"/>
                    </a:lnTo>
                    <a:lnTo>
                      <a:pt x="10507" y="2848"/>
                    </a:lnTo>
                    <a:lnTo>
                      <a:pt x="10530" y="2606"/>
                    </a:lnTo>
                    <a:lnTo>
                      <a:pt x="10507" y="2346"/>
                    </a:lnTo>
                    <a:lnTo>
                      <a:pt x="10462" y="2141"/>
                    </a:lnTo>
                    <a:lnTo>
                      <a:pt x="10395" y="1880"/>
                    </a:lnTo>
                    <a:lnTo>
                      <a:pt x="10293" y="1638"/>
                    </a:lnTo>
                    <a:lnTo>
                      <a:pt x="10158" y="1415"/>
                    </a:lnTo>
                    <a:lnTo>
                      <a:pt x="9967" y="1210"/>
                    </a:lnTo>
                    <a:lnTo>
                      <a:pt x="9753" y="986"/>
                    </a:lnTo>
                    <a:lnTo>
                      <a:pt x="9495" y="819"/>
                    </a:lnTo>
                    <a:lnTo>
                      <a:pt x="9191" y="670"/>
                    </a:lnTo>
                    <a:lnTo>
                      <a:pt x="8842" y="521"/>
                    </a:lnTo>
                    <a:lnTo>
                      <a:pt x="8471" y="446"/>
                    </a:lnTo>
                    <a:lnTo>
                      <a:pt x="7998" y="428"/>
                    </a:lnTo>
                    <a:lnTo>
                      <a:pt x="7413" y="428"/>
                    </a:lnTo>
                    <a:lnTo>
                      <a:pt x="6817" y="446"/>
                    </a:lnTo>
                    <a:lnTo>
                      <a:pt x="6187" y="521"/>
                    </a:lnTo>
                    <a:lnTo>
                      <a:pt x="5602" y="633"/>
                    </a:lnTo>
                    <a:lnTo>
                      <a:pt x="5107" y="744"/>
                    </a:lnTo>
                    <a:lnTo>
                      <a:pt x="4725" y="856"/>
                    </a:lnTo>
                    <a:lnTo>
                      <a:pt x="4848" y="1564"/>
                    </a:lnTo>
                    <a:lnTo>
                      <a:pt x="5028" y="2495"/>
                    </a:lnTo>
                    <a:lnTo>
                      <a:pt x="5175" y="3556"/>
                    </a:lnTo>
                    <a:lnTo>
                      <a:pt x="5298" y="4673"/>
                    </a:lnTo>
                    <a:lnTo>
                      <a:pt x="5343" y="5213"/>
                    </a:lnTo>
                    <a:lnTo>
                      <a:pt x="5388" y="5753"/>
                    </a:lnTo>
                    <a:lnTo>
                      <a:pt x="5411" y="6275"/>
                    </a:lnTo>
                    <a:lnTo>
                      <a:pt x="5411" y="6740"/>
                    </a:lnTo>
                    <a:lnTo>
                      <a:pt x="5366" y="7168"/>
                    </a:lnTo>
                    <a:lnTo>
                      <a:pt x="5321" y="7541"/>
                    </a:lnTo>
                    <a:lnTo>
                      <a:pt x="5287" y="7708"/>
                    </a:lnTo>
                    <a:lnTo>
                      <a:pt x="5242" y="7857"/>
                    </a:lnTo>
                    <a:lnTo>
                      <a:pt x="5197" y="7969"/>
                    </a:lnTo>
                    <a:lnTo>
                      <a:pt x="5130" y="8062"/>
                    </a:lnTo>
                    <a:lnTo>
                      <a:pt x="5006" y="8248"/>
                    </a:lnTo>
                    <a:lnTo>
                      <a:pt x="4848" y="8397"/>
                    </a:lnTo>
                    <a:lnTo>
                      <a:pt x="4725" y="8528"/>
                    </a:lnTo>
                    <a:lnTo>
                      <a:pt x="4567" y="8640"/>
                    </a:lnTo>
                    <a:lnTo>
                      <a:pt x="4421" y="8714"/>
                    </a:lnTo>
                    <a:lnTo>
                      <a:pt x="4263" y="8751"/>
                    </a:lnTo>
                    <a:lnTo>
                      <a:pt x="4095" y="8788"/>
                    </a:lnTo>
                    <a:lnTo>
                      <a:pt x="3948" y="8788"/>
                    </a:lnTo>
                    <a:lnTo>
                      <a:pt x="3791" y="8751"/>
                    </a:lnTo>
                    <a:lnTo>
                      <a:pt x="3667" y="8714"/>
                    </a:lnTo>
                    <a:lnTo>
                      <a:pt x="3510" y="8677"/>
                    </a:lnTo>
                    <a:lnTo>
                      <a:pt x="3386" y="8602"/>
                    </a:lnTo>
                    <a:lnTo>
                      <a:pt x="3251" y="8491"/>
                    </a:lnTo>
                    <a:lnTo>
                      <a:pt x="3127" y="8360"/>
                    </a:lnTo>
                    <a:lnTo>
                      <a:pt x="3015" y="8248"/>
                    </a:lnTo>
                    <a:lnTo>
                      <a:pt x="2925" y="8062"/>
                    </a:lnTo>
                    <a:lnTo>
                      <a:pt x="2778" y="7857"/>
                    </a:lnTo>
                    <a:lnTo>
                      <a:pt x="2610" y="7671"/>
                    </a:lnTo>
                    <a:lnTo>
                      <a:pt x="2407" y="7541"/>
                    </a:lnTo>
                    <a:lnTo>
                      <a:pt x="2171" y="7466"/>
                    </a:lnTo>
                    <a:lnTo>
                      <a:pt x="1957" y="7429"/>
                    </a:lnTo>
                    <a:lnTo>
                      <a:pt x="1698" y="7429"/>
                    </a:lnTo>
                    <a:lnTo>
                      <a:pt x="1462" y="7466"/>
                    </a:lnTo>
                    <a:lnTo>
                      <a:pt x="1226" y="7559"/>
                    </a:lnTo>
                    <a:lnTo>
                      <a:pt x="989" y="7708"/>
                    </a:lnTo>
                    <a:lnTo>
                      <a:pt x="776" y="7932"/>
                    </a:lnTo>
                    <a:lnTo>
                      <a:pt x="551" y="8211"/>
                    </a:lnTo>
                    <a:lnTo>
                      <a:pt x="382" y="8528"/>
                    </a:lnTo>
                    <a:lnTo>
                      <a:pt x="315" y="8714"/>
                    </a:lnTo>
                    <a:lnTo>
                      <a:pt x="236" y="8919"/>
                    </a:lnTo>
                    <a:lnTo>
                      <a:pt x="191" y="9142"/>
                    </a:lnTo>
                    <a:lnTo>
                      <a:pt x="123" y="9347"/>
                    </a:lnTo>
                    <a:lnTo>
                      <a:pt x="78" y="9608"/>
                    </a:lnTo>
                    <a:lnTo>
                      <a:pt x="56" y="9887"/>
                    </a:lnTo>
                    <a:lnTo>
                      <a:pt x="33" y="10185"/>
                    </a:lnTo>
                    <a:lnTo>
                      <a:pt x="33" y="10464"/>
                    </a:lnTo>
                    <a:lnTo>
                      <a:pt x="33" y="10706"/>
                    </a:lnTo>
                    <a:lnTo>
                      <a:pt x="56" y="10967"/>
                    </a:lnTo>
                    <a:lnTo>
                      <a:pt x="78" y="11172"/>
                    </a:lnTo>
                    <a:lnTo>
                      <a:pt x="123" y="11395"/>
                    </a:lnTo>
                    <a:lnTo>
                      <a:pt x="168" y="11600"/>
                    </a:lnTo>
                    <a:lnTo>
                      <a:pt x="236" y="11786"/>
                    </a:lnTo>
                    <a:lnTo>
                      <a:pt x="292" y="11973"/>
                    </a:lnTo>
                    <a:lnTo>
                      <a:pt x="382" y="12140"/>
                    </a:lnTo>
                    <a:lnTo>
                      <a:pt x="540" y="12419"/>
                    </a:lnTo>
                    <a:lnTo>
                      <a:pt x="731" y="12680"/>
                    </a:lnTo>
                    <a:lnTo>
                      <a:pt x="944" y="12866"/>
                    </a:lnTo>
                    <a:lnTo>
                      <a:pt x="1158" y="12997"/>
                    </a:lnTo>
                    <a:lnTo>
                      <a:pt x="1395" y="13108"/>
                    </a:lnTo>
                    <a:lnTo>
                      <a:pt x="1608" y="13183"/>
                    </a:lnTo>
                    <a:lnTo>
                      <a:pt x="1856" y="13183"/>
                    </a:lnTo>
                    <a:lnTo>
                      <a:pt x="2070" y="13146"/>
                    </a:lnTo>
                    <a:lnTo>
                      <a:pt x="2261" y="13071"/>
                    </a:lnTo>
                    <a:lnTo>
                      <a:pt x="2430" y="12960"/>
                    </a:lnTo>
                    <a:lnTo>
                      <a:pt x="2587" y="12792"/>
                    </a:lnTo>
                    <a:lnTo>
                      <a:pt x="2688" y="12606"/>
                    </a:lnTo>
                    <a:lnTo>
                      <a:pt x="2801" y="12419"/>
                    </a:lnTo>
                    <a:lnTo>
                      <a:pt x="2925" y="12289"/>
                    </a:lnTo>
                    <a:lnTo>
                      <a:pt x="3082" y="12177"/>
                    </a:lnTo>
                    <a:lnTo>
                      <a:pt x="3228" y="12103"/>
                    </a:lnTo>
                    <a:lnTo>
                      <a:pt x="3408" y="12103"/>
                    </a:lnTo>
                    <a:lnTo>
                      <a:pt x="3577" y="12103"/>
                    </a:lnTo>
                    <a:lnTo>
                      <a:pt x="3723" y="12177"/>
                    </a:lnTo>
                    <a:lnTo>
                      <a:pt x="3903" y="12252"/>
                    </a:lnTo>
                    <a:lnTo>
                      <a:pt x="4072" y="12364"/>
                    </a:lnTo>
                    <a:lnTo>
                      <a:pt x="4230" y="12494"/>
                    </a:lnTo>
                    <a:lnTo>
                      <a:pt x="4353" y="12643"/>
                    </a:lnTo>
                    <a:lnTo>
                      <a:pt x="4488" y="12829"/>
                    </a:lnTo>
                    <a:lnTo>
                      <a:pt x="4567" y="13034"/>
                    </a:lnTo>
                    <a:lnTo>
                      <a:pt x="4657" y="13257"/>
                    </a:lnTo>
                    <a:lnTo>
                      <a:pt x="4702" y="13462"/>
                    </a:lnTo>
                    <a:lnTo>
                      <a:pt x="4725" y="13686"/>
                    </a:lnTo>
                    <a:lnTo>
                      <a:pt x="4702" y="14282"/>
                    </a:lnTo>
                    <a:lnTo>
                      <a:pt x="4657" y="15045"/>
                    </a:lnTo>
                    <a:lnTo>
                      <a:pt x="4612" y="15976"/>
                    </a:lnTo>
                    <a:lnTo>
                      <a:pt x="4590" y="16926"/>
                    </a:lnTo>
                    <a:lnTo>
                      <a:pt x="4567" y="17968"/>
                    </a:lnTo>
                    <a:lnTo>
                      <a:pt x="4567" y="19011"/>
                    </a:lnTo>
                    <a:lnTo>
                      <a:pt x="4590" y="19514"/>
                    </a:lnTo>
                    <a:lnTo>
                      <a:pt x="4612" y="19980"/>
                    </a:lnTo>
                    <a:lnTo>
                      <a:pt x="4657" y="20426"/>
                    </a:lnTo>
                    <a:lnTo>
                      <a:pt x="4725" y="20836"/>
                    </a:lnTo>
                    <a:lnTo>
                      <a:pt x="4848" y="20929"/>
                    </a:lnTo>
                    <a:lnTo>
                      <a:pt x="5040" y="21004"/>
                    </a:lnTo>
                    <a:lnTo>
                      <a:pt x="5265" y="21078"/>
                    </a:lnTo>
                    <a:lnTo>
                      <a:pt x="5478" y="21115"/>
                    </a:lnTo>
                    <a:lnTo>
                      <a:pt x="6041" y="21115"/>
                    </a:lnTo>
                    <a:lnTo>
                      <a:pt x="6637" y="21078"/>
                    </a:lnTo>
                    <a:lnTo>
                      <a:pt x="7312" y="21004"/>
                    </a:lnTo>
                    <a:lnTo>
                      <a:pt x="7998" y="20929"/>
                    </a:lnTo>
                    <a:lnTo>
                      <a:pt x="8696" y="20855"/>
                    </a:lnTo>
                    <a:lnTo>
                      <a:pt x="9360" y="20836"/>
                    </a:lnTo>
                    <a:close/>
                  </a:path>
                </a:pathLst>
              </a:custGeom>
              <a:solidFill>
                <a:schemeClr val="bg1">
                  <a:lumMod val="85000"/>
                </a:schemeClr>
              </a:solidFill>
              <a:ln w="28575">
                <a:solidFill>
                  <a:srgbClr val="000000"/>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charset="0"/>
                  <a:ea typeface="+mn-ea"/>
                  <a:cs typeface="+mn-cs"/>
                </a:endParaRPr>
              </a:p>
            </p:txBody>
          </p:sp>
        </p:grpSp>
        <p:sp>
          <p:nvSpPr>
            <p:cNvPr id="11" name="TextBox 10">
              <a:extLst>
                <a:ext uri="{FF2B5EF4-FFF2-40B4-BE49-F238E27FC236}">
                  <a16:creationId xmlns:a16="http://schemas.microsoft.com/office/drawing/2014/main" id="{25E82DDE-BD51-4508-90CE-0710C85BFDA2}"/>
                </a:ext>
              </a:extLst>
            </p:cNvPr>
            <p:cNvSpPr txBox="1"/>
            <p:nvPr/>
          </p:nvSpPr>
          <p:spPr>
            <a:xfrm>
              <a:off x="7005614" y="3370109"/>
              <a:ext cx="1543865" cy="58915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324"/>
                  </a:solidFill>
                  <a:effectLst/>
                  <a:uLnTx/>
                  <a:uFillTx/>
                  <a:latin typeface="Arial" panose="020B0604020202020204" pitchFamily="34" charset="0"/>
                  <a:ea typeface="+mn-ea"/>
                  <a:cs typeface="Arial" panose="020B0604020202020204" pitchFamily="34" charset="0"/>
                </a:rPr>
                <a:t>LEA PARTNER</a:t>
              </a:r>
            </a:p>
          </p:txBody>
        </p:sp>
        <p:sp>
          <p:nvSpPr>
            <p:cNvPr id="12" name="TextBox 11">
              <a:extLst>
                <a:ext uri="{FF2B5EF4-FFF2-40B4-BE49-F238E27FC236}">
                  <a16:creationId xmlns:a16="http://schemas.microsoft.com/office/drawing/2014/main" id="{AC6F2B87-B4E8-4225-AAC4-34FDF414FB4E}"/>
                </a:ext>
              </a:extLst>
            </p:cNvPr>
            <p:cNvSpPr txBox="1"/>
            <p:nvPr/>
          </p:nvSpPr>
          <p:spPr>
            <a:xfrm>
              <a:off x="7312816" y="2370240"/>
              <a:ext cx="895045" cy="400127"/>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324"/>
                  </a:solidFill>
                  <a:effectLst/>
                  <a:uLnTx/>
                  <a:uFillTx/>
                  <a:latin typeface="Arial" panose="020B0604020202020204" pitchFamily="34" charset="0"/>
                  <a:ea typeface="+mn-ea"/>
                  <a:cs typeface="Arial" panose="020B0604020202020204" pitchFamily="34" charset="0"/>
                </a:rPr>
                <a:t>DDS</a:t>
              </a:r>
            </a:p>
          </p:txBody>
        </p:sp>
        <p:sp>
          <p:nvSpPr>
            <p:cNvPr id="13" name="TextBox 12">
              <a:extLst>
                <a:ext uri="{FF2B5EF4-FFF2-40B4-BE49-F238E27FC236}">
                  <a16:creationId xmlns:a16="http://schemas.microsoft.com/office/drawing/2014/main" id="{7839058B-DA78-49CC-91D6-36A359747170}"/>
                </a:ext>
              </a:extLst>
            </p:cNvPr>
            <p:cNvSpPr txBox="1"/>
            <p:nvPr/>
          </p:nvSpPr>
          <p:spPr>
            <a:xfrm>
              <a:off x="6021125" y="2751858"/>
              <a:ext cx="1050567" cy="400127"/>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324"/>
                  </a:solidFill>
                  <a:effectLst/>
                  <a:uLnTx/>
                  <a:uFillTx/>
                  <a:latin typeface="Arial" panose="020B0604020202020204" pitchFamily="34" charset="0"/>
                  <a:ea typeface="+mn-ea"/>
                  <a:cs typeface="Arial" panose="020B0604020202020204" pitchFamily="34" charset="0"/>
                </a:rPr>
                <a:t>SSA</a:t>
              </a:r>
            </a:p>
          </p:txBody>
        </p:sp>
      </p:grpSp>
      <p:sp>
        <p:nvSpPr>
          <p:cNvPr id="2" name="Date Placeholder 1">
            <a:extLst>
              <a:ext uri="{FF2B5EF4-FFF2-40B4-BE49-F238E27FC236}">
                <a16:creationId xmlns:a16="http://schemas.microsoft.com/office/drawing/2014/main" id="{4EB47012-6050-4D9D-96A7-2E60C851A069}"/>
              </a:ext>
            </a:extLst>
          </p:cNvPr>
          <p:cNvSpPr>
            <a:spLocks noGrp="1"/>
          </p:cNvSpPr>
          <p:nvPr>
            <p:ph type="dt" sz="half" idx="10"/>
          </p:nvPr>
        </p:nvSpPr>
        <p:spPr/>
        <p:txBody>
          <a:bodyPr/>
          <a:lstStyle/>
          <a:p>
            <a:r>
              <a:rPr lang="en-US" dirty="0"/>
              <a:t>August 2, 2022</a:t>
            </a:r>
          </a:p>
        </p:txBody>
      </p:sp>
      <p:sp>
        <p:nvSpPr>
          <p:cNvPr id="3" name="Footer Placeholder 2">
            <a:extLst>
              <a:ext uri="{FF2B5EF4-FFF2-40B4-BE49-F238E27FC236}">
                <a16:creationId xmlns:a16="http://schemas.microsoft.com/office/drawing/2014/main" id="{24D66C4F-AEA8-4903-AD17-9BCAFACD98FF}"/>
              </a:ext>
            </a:extLst>
          </p:cNvPr>
          <p:cNvSpPr>
            <a:spLocks noGrp="1"/>
          </p:cNvSpPr>
          <p:nvPr>
            <p:ph type="ftr" sz="quarter" idx="11"/>
          </p:nvPr>
        </p:nvSpPr>
        <p:spPr/>
        <p:txBody>
          <a:bodyPr/>
          <a:lstStyle/>
          <a:p>
            <a:r>
              <a:rPr lang="en-US" dirty="0"/>
              <a:t>SSA OIG    NADE   CDI Fraud Investigations   </a:t>
            </a:r>
          </a:p>
        </p:txBody>
      </p:sp>
      <p:sp>
        <p:nvSpPr>
          <p:cNvPr id="4" name="Slide Number Placeholder 3">
            <a:extLst>
              <a:ext uri="{FF2B5EF4-FFF2-40B4-BE49-F238E27FC236}">
                <a16:creationId xmlns:a16="http://schemas.microsoft.com/office/drawing/2014/main" id="{306EA661-AA3B-4964-919F-98FDCA369375}"/>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800" b="0" i="0" u="none" strike="noStrike" kern="1200" cap="none" spc="0" normalizeH="0" baseline="0" noProof="0" smtClean="0">
                <a:ln>
                  <a:noFill/>
                </a:ln>
                <a:solidFill>
                  <a:srgbClr val="000324"/>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3</a:t>
            </a:fld>
            <a:endParaRPr kumimoji="0" lang="en-US" sz="800" b="0" i="0" u="none" strike="noStrike" kern="1200" cap="none" spc="0" normalizeH="0" baseline="0" noProof="0" dirty="0">
              <a:ln>
                <a:noFill/>
              </a:ln>
              <a:solidFill>
                <a:srgbClr val="000324"/>
              </a:solidFill>
              <a:effectLst/>
              <a:uLnTx/>
              <a:uFillTx/>
              <a:latin typeface="Arial" panose="020B0604020202020204" pitchFamily="34" charset="0"/>
              <a:ea typeface="+mn-ea"/>
              <a:cs typeface="Arial" panose="020B0604020202020204" pitchFamily="34"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E2236C0E-4741-4D2B-9ED5-E2D288E18E92}"/>
              </a:ext>
            </a:extLst>
          </p:cNvPr>
          <p:cNvSpPr>
            <a:spLocks noGrp="1"/>
          </p:cNvSpPr>
          <p:nvPr>
            <p:ph type="dt" sz="half" idx="10"/>
          </p:nvPr>
        </p:nvSpPr>
        <p:spPr/>
        <p:txBody>
          <a:bodyPr/>
          <a:lstStyle/>
          <a:p>
            <a:r>
              <a:rPr lang="en-US" dirty="0"/>
              <a:t>August 2, 2022</a:t>
            </a:r>
          </a:p>
        </p:txBody>
      </p:sp>
      <p:sp>
        <p:nvSpPr>
          <p:cNvPr id="6" name="Slide Number Placeholder 5">
            <a:extLst>
              <a:ext uri="{FF2B5EF4-FFF2-40B4-BE49-F238E27FC236}">
                <a16:creationId xmlns:a16="http://schemas.microsoft.com/office/drawing/2014/main" id="{2886087A-7395-44CC-9AE4-69FFFEC0C4AC}"/>
              </a:ext>
            </a:extLst>
          </p:cNvPr>
          <p:cNvSpPr>
            <a:spLocks noGrp="1"/>
          </p:cNvSpPr>
          <p:nvPr>
            <p:ph type="sldNum" sz="quarter" idx="12"/>
          </p:nvPr>
        </p:nvSpPr>
        <p:spPr/>
        <p:txBody>
          <a:bodyPr/>
          <a:lstStyle/>
          <a:p>
            <a:fld id="{3A98EE3D-8CD1-4C3F-BD1C-C98C9596463C}" type="slidenum">
              <a:rPr lang="en-US" smtClean="0"/>
              <a:pPr/>
              <a:t>4</a:t>
            </a:fld>
            <a:endParaRPr lang="en-US" dirty="0"/>
          </a:p>
        </p:txBody>
      </p:sp>
      <p:pic>
        <p:nvPicPr>
          <p:cNvPr id="7" name="Content Placeholder 6">
            <a:extLst>
              <a:ext uri="{FF2B5EF4-FFF2-40B4-BE49-F238E27FC236}">
                <a16:creationId xmlns:a16="http://schemas.microsoft.com/office/drawing/2014/main" id="{D6637E39-2747-4552-ABF1-E37BDFB700B0}"/>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936" r="6251"/>
          <a:stretch/>
        </p:blipFill>
        <p:spPr>
          <a:xfrm>
            <a:off x="895969" y="1096278"/>
            <a:ext cx="7133844" cy="3856560"/>
          </a:xfrm>
          <a:prstGeom prst="rect">
            <a:avLst/>
          </a:prstGeom>
        </p:spPr>
      </p:pic>
      <p:sp>
        <p:nvSpPr>
          <p:cNvPr id="8" name="Footer Placeholder 4">
            <a:extLst>
              <a:ext uri="{FF2B5EF4-FFF2-40B4-BE49-F238E27FC236}">
                <a16:creationId xmlns:a16="http://schemas.microsoft.com/office/drawing/2014/main" id="{46DCEA31-3ED9-41A7-A84E-8163E99825C6}"/>
              </a:ext>
            </a:extLst>
          </p:cNvPr>
          <p:cNvSpPr>
            <a:spLocks noGrp="1"/>
          </p:cNvSpPr>
          <p:nvPr>
            <p:ph type="ftr" sz="quarter" idx="11"/>
          </p:nvPr>
        </p:nvSpPr>
        <p:spPr>
          <a:xfrm>
            <a:off x="254089" y="6516175"/>
            <a:ext cx="5547144" cy="314020"/>
          </a:xfrm>
        </p:spPr>
        <p:txBody>
          <a:bodyPr/>
          <a:lstStyle/>
          <a:p>
            <a:r>
              <a:rPr lang="en-US" dirty="0"/>
              <a:t>SSA OIG    NADE   CDI Fraud Investigations   </a:t>
            </a:r>
          </a:p>
        </p:txBody>
      </p:sp>
      <p:sp>
        <p:nvSpPr>
          <p:cNvPr id="10" name="Title 1">
            <a:extLst>
              <a:ext uri="{FF2B5EF4-FFF2-40B4-BE49-F238E27FC236}">
                <a16:creationId xmlns:a16="http://schemas.microsoft.com/office/drawing/2014/main" id="{69ABAC9D-0D38-4C3C-89EE-7DB1178C6882}"/>
              </a:ext>
            </a:extLst>
          </p:cNvPr>
          <p:cNvSpPr>
            <a:spLocks noGrp="1"/>
          </p:cNvSpPr>
          <p:nvPr>
            <p:ph type="title"/>
          </p:nvPr>
        </p:nvSpPr>
        <p:spPr>
          <a:xfrm>
            <a:off x="363196" y="323396"/>
            <a:ext cx="8417607" cy="772882"/>
          </a:xfrm>
        </p:spPr>
        <p:txBody>
          <a:bodyPr/>
          <a:lstStyle/>
          <a:p>
            <a:r>
              <a:rPr lang="en-US" sz="4000" dirty="0"/>
              <a:t>Coverage &amp; Expansion</a:t>
            </a:r>
          </a:p>
        </p:txBody>
      </p:sp>
      <p:sp>
        <p:nvSpPr>
          <p:cNvPr id="9" name="TextBox 8">
            <a:extLst>
              <a:ext uri="{FF2B5EF4-FFF2-40B4-BE49-F238E27FC236}">
                <a16:creationId xmlns:a16="http://schemas.microsoft.com/office/drawing/2014/main" id="{AA33879B-E952-40C8-AD77-3A6CBABA0323}"/>
              </a:ext>
            </a:extLst>
          </p:cNvPr>
          <p:cNvSpPr txBox="1"/>
          <p:nvPr/>
        </p:nvSpPr>
        <p:spPr>
          <a:xfrm>
            <a:off x="0" y="5146234"/>
            <a:ext cx="8417607" cy="1158972"/>
          </a:xfrm>
          <a:prstGeom prst="rect">
            <a:avLst/>
          </a:prstGeom>
          <a:noFill/>
        </p:spPr>
        <p:txBody>
          <a:bodyPr wrap="square">
            <a:spAutoFit/>
          </a:bodyPr>
          <a:lstStyle/>
          <a:p>
            <a:pPr marL="342900" marR="0" indent="-342900">
              <a:lnSpc>
                <a:spcPct val="107000"/>
              </a:lnSpc>
              <a:spcBef>
                <a:spcPts val="0"/>
              </a:spcBef>
              <a:spcAft>
                <a:spcPts val="800"/>
              </a:spcAft>
              <a:buFont typeface="Wingdings" panose="05000000000000000000" pitchFamily="2" charset="2"/>
              <a:buChar char="§"/>
            </a:pPr>
            <a:r>
              <a:rPr lang="en-US" sz="2000" dirty="0">
                <a:solidFill>
                  <a:srgbClr val="162839"/>
                </a:solidFill>
                <a:effectLst/>
                <a:latin typeface="Arial" panose="020B0604020202020204" pitchFamily="34" charset="0"/>
                <a:ea typeface="Calibri" panose="020F0502020204030204" pitchFamily="34" charset="0"/>
                <a:cs typeface="Arial" panose="020B0604020202020204" pitchFamily="34" charset="0"/>
              </a:rPr>
              <a:t>49 units, covering 47 states, District of Columbia, Puerto Rico, Guam, American Samoa, Northern Mariana Islands, and U.S. Virgin Islands</a:t>
            </a:r>
          </a:p>
          <a:p>
            <a:pPr marL="342900" marR="0" indent="-342900">
              <a:lnSpc>
                <a:spcPct val="107000"/>
              </a:lnSpc>
              <a:spcBef>
                <a:spcPts val="0"/>
              </a:spcBef>
              <a:spcAft>
                <a:spcPts val="800"/>
              </a:spcAft>
              <a:buFont typeface="Wingdings" panose="05000000000000000000" pitchFamily="2" charset="2"/>
              <a:buChar char="§"/>
            </a:pPr>
            <a:r>
              <a:rPr lang="en-US" sz="2000" dirty="0">
                <a:solidFill>
                  <a:srgbClr val="162839"/>
                </a:solidFill>
                <a:latin typeface="Arial" panose="020B0604020202020204" pitchFamily="34" charset="0"/>
                <a:ea typeface="Calibri" panose="020F0502020204030204" pitchFamily="34" charset="0"/>
                <a:cs typeface="Arial" panose="020B0604020202020204" pitchFamily="34" charset="0"/>
              </a:rPr>
              <a:t>Expanding to PA, DE, and AK  </a:t>
            </a:r>
            <a:r>
              <a:rPr lang="en-US" sz="2000" dirty="0">
                <a:solidFill>
                  <a:srgbClr val="162839"/>
                </a:solidFill>
                <a:effectLst/>
                <a:latin typeface="Arial" panose="020B0604020202020204" pitchFamily="34" charset="0"/>
                <a:ea typeface="Calibri" panose="020F0502020204030204" pitchFamily="34" charset="0"/>
                <a:cs typeface="Arial" panose="020B0604020202020204" pitchFamily="34" charset="0"/>
              </a:rPr>
              <a:t> </a:t>
            </a:r>
            <a:endParaRPr lang="en-US" sz="20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7033595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E00725-03AC-4AF3-AB36-C5A922B5FD15}"/>
              </a:ext>
            </a:extLst>
          </p:cNvPr>
          <p:cNvSpPr>
            <a:spLocks noGrp="1"/>
          </p:cNvSpPr>
          <p:nvPr>
            <p:ph type="title"/>
          </p:nvPr>
        </p:nvSpPr>
        <p:spPr>
          <a:xfrm>
            <a:off x="239367" y="281471"/>
            <a:ext cx="8414521" cy="772882"/>
          </a:xfrm>
        </p:spPr>
        <p:txBody>
          <a:bodyPr/>
          <a:lstStyle/>
          <a:p>
            <a:r>
              <a:rPr lang="en-US" sz="4000" dirty="0"/>
              <a:t>Monetary Accomplishments </a:t>
            </a:r>
          </a:p>
        </p:txBody>
      </p:sp>
      <p:sp>
        <p:nvSpPr>
          <p:cNvPr id="3" name="Date Placeholder 2">
            <a:extLst>
              <a:ext uri="{FF2B5EF4-FFF2-40B4-BE49-F238E27FC236}">
                <a16:creationId xmlns:a16="http://schemas.microsoft.com/office/drawing/2014/main" id="{662C576E-9ECD-474B-9C6D-485000D8B15F}"/>
              </a:ext>
            </a:extLst>
          </p:cNvPr>
          <p:cNvSpPr>
            <a:spLocks noGrp="1"/>
          </p:cNvSpPr>
          <p:nvPr>
            <p:ph type="dt" sz="half" idx="10"/>
          </p:nvPr>
        </p:nvSpPr>
        <p:spPr/>
        <p:txBody>
          <a:bodyPr/>
          <a:lstStyle/>
          <a:p>
            <a:r>
              <a:rPr lang="en-US" dirty="0"/>
              <a:t>August 2, 2022</a:t>
            </a:r>
          </a:p>
        </p:txBody>
      </p:sp>
      <p:sp>
        <p:nvSpPr>
          <p:cNvPr id="4" name="Footer Placeholder 3">
            <a:extLst>
              <a:ext uri="{FF2B5EF4-FFF2-40B4-BE49-F238E27FC236}">
                <a16:creationId xmlns:a16="http://schemas.microsoft.com/office/drawing/2014/main" id="{4D71CD7F-CA16-4311-9049-1221CCC85BAA}"/>
              </a:ext>
            </a:extLst>
          </p:cNvPr>
          <p:cNvSpPr>
            <a:spLocks noGrp="1"/>
          </p:cNvSpPr>
          <p:nvPr>
            <p:ph type="ftr" sz="quarter" idx="11"/>
          </p:nvPr>
        </p:nvSpPr>
        <p:spPr/>
        <p:txBody>
          <a:bodyPr/>
          <a:lstStyle/>
          <a:p>
            <a:r>
              <a:rPr lang="en-US" dirty="0"/>
              <a:t>SSA OIG    NADE   CDI Fraud Investigations   </a:t>
            </a:r>
          </a:p>
        </p:txBody>
      </p:sp>
      <p:sp>
        <p:nvSpPr>
          <p:cNvPr id="5" name="Slide Number Placeholder 4">
            <a:extLst>
              <a:ext uri="{FF2B5EF4-FFF2-40B4-BE49-F238E27FC236}">
                <a16:creationId xmlns:a16="http://schemas.microsoft.com/office/drawing/2014/main" id="{005D2964-5B91-4D68-99D1-35267A4FFB2F}"/>
              </a:ext>
            </a:extLst>
          </p:cNvPr>
          <p:cNvSpPr>
            <a:spLocks noGrp="1"/>
          </p:cNvSpPr>
          <p:nvPr>
            <p:ph type="sldNum" sz="quarter" idx="12"/>
          </p:nvPr>
        </p:nvSpPr>
        <p:spPr/>
        <p:txBody>
          <a:bodyPr/>
          <a:lstStyle/>
          <a:p>
            <a:fld id="{3A98EE3D-8CD1-4C3F-BD1C-C98C9596463C}" type="slidenum">
              <a:rPr lang="en-US" smtClean="0"/>
              <a:t>5</a:t>
            </a:fld>
            <a:endParaRPr lang="en-US" dirty="0"/>
          </a:p>
        </p:txBody>
      </p:sp>
      <p:sp>
        <p:nvSpPr>
          <p:cNvPr id="145" name="TextBox 144">
            <a:extLst>
              <a:ext uri="{FF2B5EF4-FFF2-40B4-BE49-F238E27FC236}">
                <a16:creationId xmlns:a16="http://schemas.microsoft.com/office/drawing/2014/main" id="{2D59D662-FEF6-4890-934B-9E3B0D910362}"/>
              </a:ext>
            </a:extLst>
          </p:cNvPr>
          <p:cNvSpPr txBox="1"/>
          <p:nvPr/>
        </p:nvSpPr>
        <p:spPr>
          <a:xfrm>
            <a:off x="4126491" y="4872750"/>
            <a:ext cx="4778141" cy="923330"/>
          </a:xfrm>
          <a:prstGeom prst="rect">
            <a:avLst/>
          </a:prstGeom>
          <a:noFill/>
        </p:spPr>
        <p:txBody>
          <a:bodyPr wrap="square">
            <a:spAutoFit/>
          </a:bodyPr>
          <a:lstStyle/>
          <a:p>
            <a:pPr marL="0" marR="0">
              <a:spcBef>
                <a:spcPts val="0"/>
              </a:spcBef>
            </a:pPr>
            <a:r>
              <a:rPr lang="en-US" sz="1800" b="1" u="sng" dirty="0">
                <a:solidFill>
                  <a:srgbClr val="162839"/>
                </a:solidFill>
                <a:effectLst/>
                <a:latin typeface="Arial" panose="020B0604020202020204" pitchFamily="34" charset="0"/>
                <a:ea typeface="Calibri" panose="020F0502020204030204" pitchFamily="34" charset="0"/>
                <a:cs typeface="Arial" panose="020B0604020202020204" pitchFamily="34" charset="0"/>
              </a:rPr>
              <a:t>Inception to FY 2021: $7.7 billion</a:t>
            </a:r>
            <a:endParaRPr lang="en-US" b="1" u="sng" dirty="0">
              <a:solidFill>
                <a:srgbClr val="162839"/>
              </a:solidFill>
              <a:latin typeface="Arial" panose="020B0604020202020204" pitchFamily="34" charset="0"/>
              <a:ea typeface="Calibri" panose="020F0502020204030204" pitchFamily="34" charset="0"/>
              <a:cs typeface="Arial" panose="020B0604020202020204" pitchFamily="34" charset="0"/>
            </a:endParaRPr>
          </a:p>
          <a:p>
            <a:pPr marR="0">
              <a:spcBef>
                <a:spcPts val="0"/>
              </a:spcBef>
            </a:pPr>
            <a:r>
              <a:rPr lang="en-US" sz="1800" dirty="0">
                <a:solidFill>
                  <a:srgbClr val="162839"/>
                </a:solidFill>
                <a:effectLst/>
                <a:latin typeface="Arial" panose="020B0604020202020204" pitchFamily="34" charset="0"/>
                <a:ea typeface="Calibri" panose="020F0502020204030204" pitchFamily="34" charset="0"/>
                <a:cs typeface="Arial" panose="020B0604020202020204" pitchFamily="34" charset="0"/>
              </a:rPr>
              <a:t>$4.3 billion SSA’s disability programs  </a:t>
            </a:r>
          </a:p>
          <a:p>
            <a:pPr marR="0">
              <a:spcBef>
                <a:spcPts val="0"/>
              </a:spcBef>
            </a:pPr>
            <a:r>
              <a:rPr lang="en-US" sz="1800" dirty="0">
                <a:solidFill>
                  <a:srgbClr val="162839"/>
                </a:solidFill>
                <a:effectLst/>
                <a:latin typeface="Arial" panose="020B0604020202020204" pitchFamily="34" charset="0"/>
                <a:ea typeface="Calibri" panose="020F0502020204030204" pitchFamily="34" charset="0"/>
                <a:cs typeface="Arial" panose="020B0604020202020204" pitchFamily="34" charset="0"/>
              </a:rPr>
              <a:t>$3.4 billion Federal and State programs</a:t>
            </a:r>
          </a:p>
        </p:txBody>
      </p:sp>
      <p:sp>
        <p:nvSpPr>
          <p:cNvPr id="147" name="TextBox 146">
            <a:extLst>
              <a:ext uri="{FF2B5EF4-FFF2-40B4-BE49-F238E27FC236}">
                <a16:creationId xmlns:a16="http://schemas.microsoft.com/office/drawing/2014/main" id="{166676BF-D7A0-42B5-9B0B-92979A9C45B8}"/>
              </a:ext>
            </a:extLst>
          </p:cNvPr>
          <p:cNvSpPr txBox="1"/>
          <p:nvPr/>
        </p:nvSpPr>
        <p:spPr>
          <a:xfrm>
            <a:off x="239367" y="4868523"/>
            <a:ext cx="3974349" cy="923330"/>
          </a:xfrm>
          <a:prstGeom prst="rect">
            <a:avLst/>
          </a:prstGeom>
          <a:noFill/>
        </p:spPr>
        <p:txBody>
          <a:bodyPr wrap="square">
            <a:spAutoFit/>
          </a:bodyPr>
          <a:lstStyle/>
          <a:p>
            <a:r>
              <a:rPr lang="en-US" b="1" u="sng" dirty="0">
                <a:solidFill>
                  <a:srgbClr val="162839"/>
                </a:solidFill>
                <a:effectLst/>
                <a:latin typeface="Arial" panose="020B0604020202020204" pitchFamily="34" charset="0"/>
                <a:ea typeface="Calibri" panose="020F0502020204030204" pitchFamily="34" charset="0"/>
                <a:cs typeface="Arial" panose="020B0604020202020204" pitchFamily="34" charset="0"/>
              </a:rPr>
              <a:t>FY 2021: </a:t>
            </a:r>
          </a:p>
          <a:p>
            <a:r>
              <a:rPr lang="en-US" dirty="0">
                <a:solidFill>
                  <a:srgbClr val="162839"/>
                </a:solidFill>
                <a:effectLst/>
                <a:latin typeface="Arial" panose="020B0604020202020204" pitchFamily="34" charset="0"/>
                <a:ea typeface="Calibri" panose="020F0502020204030204" pitchFamily="34" charset="0"/>
                <a:cs typeface="Arial" panose="020B0604020202020204" pitchFamily="34" charset="0"/>
              </a:rPr>
              <a:t>$86 million SSA’s disability programs  </a:t>
            </a:r>
          </a:p>
          <a:p>
            <a:r>
              <a:rPr lang="en-US" dirty="0">
                <a:solidFill>
                  <a:srgbClr val="162839"/>
                </a:solidFill>
                <a:effectLst/>
                <a:latin typeface="Arial" panose="020B0604020202020204" pitchFamily="34" charset="0"/>
                <a:ea typeface="Calibri" panose="020F0502020204030204" pitchFamily="34" charset="0"/>
                <a:cs typeface="Arial" panose="020B0604020202020204" pitchFamily="34" charset="0"/>
              </a:rPr>
              <a:t>$76.5 million to non-SSA programs </a:t>
            </a:r>
            <a:endParaRPr lang="en-US" dirty="0">
              <a:solidFill>
                <a:srgbClr val="162839"/>
              </a:solidFill>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E9375ADF-51C2-4805-A954-43583BF96985}"/>
              </a:ext>
            </a:extLst>
          </p:cNvPr>
          <p:cNvPicPr>
            <a:picLocks noChangeAspect="1"/>
          </p:cNvPicPr>
          <p:nvPr/>
        </p:nvPicPr>
        <p:blipFill>
          <a:blip r:embed="rId3"/>
          <a:stretch>
            <a:fillRect/>
          </a:stretch>
        </p:blipFill>
        <p:spPr>
          <a:xfrm>
            <a:off x="550842" y="1054353"/>
            <a:ext cx="7062091" cy="3814170"/>
          </a:xfrm>
          <a:prstGeom prst="rect">
            <a:avLst/>
          </a:prstGeom>
        </p:spPr>
      </p:pic>
    </p:spTree>
    <p:extLst>
      <p:ext uri="{BB962C8B-B14F-4D97-AF65-F5344CB8AC3E}">
        <p14:creationId xmlns:p14="http://schemas.microsoft.com/office/powerpoint/2010/main" val="12391179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C71D51-8F14-4646-9AC3-1676D3F82613}"/>
              </a:ext>
            </a:extLst>
          </p:cNvPr>
          <p:cNvSpPr>
            <a:spLocks noGrp="1"/>
          </p:cNvSpPr>
          <p:nvPr>
            <p:ph type="title"/>
          </p:nvPr>
        </p:nvSpPr>
        <p:spPr>
          <a:xfrm>
            <a:off x="254087" y="297997"/>
            <a:ext cx="8414521" cy="772882"/>
          </a:xfrm>
        </p:spPr>
        <p:txBody>
          <a:bodyPr/>
          <a:lstStyle/>
          <a:p>
            <a:r>
              <a:rPr lang="en-US" sz="4000" dirty="0"/>
              <a:t>Roles &amp; Responsibilities</a:t>
            </a:r>
          </a:p>
        </p:txBody>
      </p:sp>
      <p:sp>
        <p:nvSpPr>
          <p:cNvPr id="4" name="Date Placeholder 3">
            <a:extLst>
              <a:ext uri="{FF2B5EF4-FFF2-40B4-BE49-F238E27FC236}">
                <a16:creationId xmlns:a16="http://schemas.microsoft.com/office/drawing/2014/main" id="{80FA914B-AC65-4A01-A635-3E10848DBB8F}"/>
              </a:ext>
            </a:extLst>
          </p:cNvPr>
          <p:cNvSpPr>
            <a:spLocks noGrp="1"/>
          </p:cNvSpPr>
          <p:nvPr>
            <p:ph type="dt" sz="half" idx="10"/>
          </p:nvPr>
        </p:nvSpPr>
        <p:spPr/>
        <p:txBody>
          <a:bodyPr/>
          <a:lstStyle/>
          <a:p>
            <a:r>
              <a:rPr lang="en-US" dirty="0"/>
              <a:t>August 2, 2022</a:t>
            </a:r>
          </a:p>
        </p:txBody>
      </p:sp>
      <p:sp>
        <p:nvSpPr>
          <p:cNvPr id="6" name="Slide Number Placeholder 5">
            <a:extLst>
              <a:ext uri="{FF2B5EF4-FFF2-40B4-BE49-F238E27FC236}">
                <a16:creationId xmlns:a16="http://schemas.microsoft.com/office/drawing/2014/main" id="{AEF31BEA-A591-4B20-9B99-BB442935E320}"/>
              </a:ext>
            </a:extLst>
          </p:cNvPr>
          <p:cNvSpPr>
            <a:spLocks noGrp="1"/>
          </p:cNvSpPr>
          <p:nvPr>
            <p:ph type="sldNum" sz="quarter" idx="12"/>
          </p:nvPr>
        </p:nvSpPr>
        <p:spPr/>
        <p:txBody>
          <a:bodyPr/>
          <a:lstStyle/>
          <a:p>
            <a:fld id="{3A98EE3D-8CD1-4C3F-BD1C-C98C9596463C}" type="slidenum">
              <a:rPr lang="en-US" smtClean="0"/>
              <a:pPr/>
              <a:t>6</a:t>
            </a:fld>
            <a:endParaRPr lang="en-US" dirty="0"/>
          </a:p>
        </p:txBody>
      </p:sp>
      <p:graphicFrame>
        <p:nvGraphicFramePr>
          <p:cNvPr id="18" name="Table 7">
            <a:extLst>
              <a:ext uri="{FF2B5EF4-FFF2-40B4-BE49-F238E27FC236}">
                <a16:creationId xmlns:a16="http://schemas.microsoft.com/office/drawing/2014/main" id="{97179957-DAD2-4756-ABC7-635533D10793}"/>
              </a:ext>
            </a:extLst>
          </p:cNvPr>
          <p:cNvGraphicFramePr>
            <a:graphicFrameLocks noGrp="1"/>
          </p:cNvGraphicFramePr>
          <p:nvPr>
            <p:extLst>
              <p:ext uri="{D42A27DB-BD31-4B8C-83A1-F6EECF244321}">
                <p14:modId xmlns:p14="http://schemas.microsoft.com/office/powerpoint/2010/main" val="1786988255"/>
              </p:ext>
            </p:extLst>
          </p:nvPr>
        </p:nvGraphicFramePr>
        <p:xfrm>
          <a:off x="259545" y="1267066"/>
          <a:ext cx="8635826" cy="4981334"/>
        </p:xfrm>
        <a:graphic>
          <a:graphicData uri="http://schemas.openxmlformats.org/drawingml/2006/table">
            <a:tbl>
              <a:tblPr firstRow="1" bandRow="1">
                <a:tableStyleId>{6E25E649-3F16-4E02-A733-19D2CDBF48F0}</a:tableStyleId>
              </a:tblPr>
              <a:tblGrid>
                <a:gridCol w="3522746">
                  <a:extLst>
                    <a:ext uri="{9D8B030D-6E8A-4147-A177-3AD203B41FA5}">
                      <a16:colId xmlns:a16="http://schemas.microsoft.com/office/drawing/2014/main" val="2947390826"/>
                    </a:ext>
                  </a:extLst>
                </a:gridCol>
                <a:gridCol w="5113080">
                  <a:extLst>
                    <a:ext uri="{9D8B030D-6E8A-4147-A177-3AD203B41FA5}">
                      <a16:colId xmlns:a16="http://schemas.microsoft.com/office/drawing/2014/main" val="3414469832"/>
                    </a:ext>
                  </a:extLst>
                </a:gridCol>
              </a:tblGrid>
              <a:tr h="406692">
                <a:tc>
                  <a:txBody>
                    <a:bodyPr/>
                    <a:lstStyle/>
                    <a:p>
                      <a:r>
                        <a:rPr lang="en-US" sz="2000" dirty="0">
                          <a:latin typeface="Arial" panose="020B0604020202020204" pitchFamily="34" charset="0"/>
                          <a:cs typeface="Arial" panose="020B0604020202020204" pitchFamily="34" charset="0"/>
                        </a:rPr>
                        <a:t>CDI Team Member</a:t>
                      </a:r>
                    </a:p>
                  </a:txBody>
                  <a:tcPr/>
                </a:tc>
                <a:tc>
                  <a:txBody>
                    <a:bodyPr/>
                    <a:lstStyle/>
                    <a:p>
                      <a:r>
                        <a:rPr lang="en-US" sz="2000" dirty="0">
                          <a:latin typeface="Arial" panose="020B0604020202020204" pitchFamily="34" charset="0"/>
                          <a:cs typeface="Arial" panose="020B0604020202020204" pitchFamily="34" charset="0"/>
                        </a:rPr>
                        <a:t>Roles and Responsibilities</a:t>
                      </a:r>
                    </a:p>
                  </a:txBody>
                  <a:tcPr/>
                </a:tc>
                <a:extLst>
                  <a:ext uri="{0D108BD9-81ED-4DB2-BD59-A6C34878D82A}">
                    <a16:rowId xmlns:a16="http://schemas.microsoft.com/office/drawing/2014/main" val="3325436034"/>
                  </a:ext>
                </a:extLst>
              </a:tr>
              <a:tr h="851841">
                <a:tc>
                  <a:txBody>
                    <a:bodyPr/>
                    <a:lstStyle/>
                    <a:p>
                      <a:r>
                        <a:rPr lang="en-US" sz="2000" b="0" dirty="0">
                          <a:solidFill>
                            <a:schemeClr val="bg2">
                              <a:lumMod val="10000"/>
                            </a:schemeClr>
                          </a:solidFill>
                          <a:latin typeface="Arial" panose="020B0604020202020204" pitchFamily="34" charset="0"/>
                          <a:cs typeface="Arial" panose="020B0604020202020204" pitchFamily="34" charset="0"/>
                        </a:rPr>
                        <a:t>OIG Special Agent (team leader) </a:t>
                      </a:r>
                    </a:p>
                  </a:txBody>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2000" dirty="0">
                          <a:solidFill>
                            <a:schemeClr val="bg2">
                              <a:lumMod val="10000"/>
                            </a:schemeClr>
                          </a:solidFill>
                          <a:latin typeface="Arial" panose="020B0604020202020204" pitchFamily="34" charset="0"/>
                          <a:cs typeface="Arial" panose="020B0604020202020204" pitchFamily="34" charset="0"/>
                        </a:rPr>
                        <a:t>Provides investigative oversight, including prosecution and Civil Monetary Penalties</a:t>
                      </a:r>
                    </a:p>
                  </a:txBody>
                  <a:tcPr/>
                </a:tc>
                <a:extLst>
                  <a:ext uri="{0D108BD9-81ED-4DB2-BD59-A6C34878D82A}">
                    <a16:rowId xmlns:a16="http://schemas.microsoft.com/office/drawing/2014/main" val="3448048074"/>
                  </a:ext>
                </a:extLst>
              </a:tr>
              <a:tr h="1032373">
                <a:tc>
                  <a:txBody>
                    <a:bodyPr/>
                    <a:lstStyle/>
                    <a:p>
                      <a:r>
                        <a:rPr lang="en-US" sz="2000" b="0" dirty="0">
                          <a:solidFill>
                            <a:schemeClr val="bg2">
                              <a:lumMod val="10000"/>
                            </a:schemeClr>
                          </a:solidFill>
                          <a:latin typeface="Arial" panose="020B0604020202020204" pitchFamily="34" charset="0"/>
                          <a:cs typeface="Arial" panose="020B0604020202020204" pitchFamily="34" charset="0"/>
                        </a:rPr>
                        <a:t>SSA Program Specialist</a:t>
                      </a:r>
                    </a:p>
                  </a:txBody>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2000" dirty="0">
                          <a:solidFill>
                            <a:schemeClr val="bg2">
                              <a:lumMod val="10000"/>
                            </a:schemeClr>
                          </a:solidFill>
                          <a:latin typeface="Arial" panose="020B0604020202020204" pitchFamily="34" charset="0"/>
                          <a:cs typeface="Arial" panose="020B0604020202020204" pitchFamily="34" charset="0"/>
                        </a:rPr>
                        <a:t>Provides technical support for claims development, policy issues, and liaison to SSA</a:t>
                      </a:r>
                    </a:p>
                  </a:txBody>
                  <a:tcPr/>
                </a:tc>
                <a:extLst>
                  <a:ext uri="{0D108BD9-81ED-4DB2-BD59-A6C34878D82A}">
                    <a16:rowId xmlns:a16="http://schemas.microsoft.com/office/drawing/2014/main" val="511742656"/>
                  </a:ext>
                </a:extLst>
              </a:tr>
              <a:tr h="1345214">
                <a:tc>
                  <a:txBody>
                    <a:bodyPr/>
                    <a:lstStyle/>
                    <a:p>
                      <a:r>
                        <a:rPr lang="en-US" sz="2000" b="0" dirty="0">
                          <a:solidFill>
                            <a:schemeClr val="bg2">
                              <a:lumMod val="10000"/>
                            </a:schemeClr>
                          </a:solidFill>
                          <a:latin typeface="Arial" panose="020B0604020202020204" pitchFamily="34" charset="0"/>
                          <a:cs typeface="Arial" panose="020B0604020202020204" pitchFamily="34" charset="0"/>
                        </a:rPr>
                        <a:t>DDS Disability Examiner</a:t>
                      </a:r>
                    </a:p>
                  </a:txBody>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2000" dirty="0">
                          <a:solidFill>
                            <a:schemeClr val="bg2">
                              <a:lumMod val="10000"/>
                            </a:schemeClr>
                          </a:solidFill>
                          <a:latin typeface="Arial" panose="020B0604020202020204" pitchFamily="34" charset="0"/>
                          <a:cs typeface="Arial" panose="020B0604020202020204" pitchFamily="34" charset="0"/>
                        </a:rPr>
                        <a:t>Provides technical support for disability related development, makes assessment on referred cases to CDI, and primary liaison to DDS offices</a:t>
                      </a:r>
                    </a:p>
                  </a:txBody>
                  <a:tcPr/>
                </a:tc>
                <a:extLst>
                  <a:ext uri="{0D108BD9-81ED-4DB2-BD59-A6C34878D82A}">
                    <a16:rowId xmlns:a16="http://schemas.microsoft.com/office/drawing/2014/main" val="502187396"/>
                  </a:ext>
                </a:extLst>
              </a:tr>
              <a:tr h="1345214">
                <a:tc>
                  <a:txBody>
                    <a:bodyPr/>
                    <a:lstStyle/>
                    <a:p>
                      <a:r>
                        <a:rPr lang="en-US" sz="2000" b="0" dirty="0">
                          <a:solidFill>
                            <a:schemeClr val="bg2">
                              <a:lumMod val="10000"/>
                            </a:schemeClr>
                          </a:solidFill>
                          <a:latin typeface="Arial" panose="020B0604020202020204" pitchFamily="34" charset="0"/>
                          <a:cs typeface="Arial" panose="020B0604020202020204" pitchFamily="34" charset="0"/>
                        </a:rPr>
                        <a:t>State or local law enforcement partner </a:t>
                      </a:r>
                    </a:p>
                  </a:txBody>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2000" dirty="0">
                          <a:solidFill>
                            <a:schemeClr val="bg2">
                              <a:lumMod val="10000"/>
                            </a:schemeClr>
                          </a:solidFill>
                          <a:latin typeface="Arial" panose="020B0604020202020204" pitchFamily="34" charset="0"/>
                          <a:cs typeface="Arial" panose="020B0604020202020204" pitchFamily="34" charset="0"/>
                        </a:rPr>
                        <a:t>Provides investigative support, such as suspect and witness interviews, surveillance, and enforcement operations. </a:t>
                      </a:r>
                    </a:p>
                    <a:p>
                      <a:pPr marL="0" marR="0" lvl="0" indent="0" algn="l" defTabSz="914377" rtl="0" eaLnBrk="1" fontAlgn="auto" latinLnBrk="0" hangingPunct="1">
                        <a:lnSpc>
                          <a:spcPct val="100000"/>
                        </a:lnSpc>
                        <a:spcBef>
                          <a:spcPts val="0"/>
                        </a:spcBef>
                        <a:spcAft>
                          <a:spcPts val="0"/>
                        </a:spcAft>
                        <a:buClrTx/>
                        <a:buSzTx/>
                        <a:buFontTx/>
                        <a:buNone/>
                        <a:tabLst/>
                        <a:defRPr/>
                      </a:pPr>
                      <a:endParaRPr lang="en-US" sz="2000" dirty="0">
                        <a:solidFill>
                          <a:schemeClr val="bg2">
                            <a:lumMod val="10000"/>
                          </a:schemeClr>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980027402"/>
                  </a:ext>
                </a:extLst>
              </a:tr>
            </a:tbl>
          </a:graphicData>
        </a:graphic>
      </p:graphicFrame>
      <p:sp>
        <p:nvSpPr>
          <p:cNvPr id="7" name="Footer Placeholder 4">
            <a:extLst>
              <a:ext uri="{FF2B5EF4-FFF2-40B4-BE49-F238E27FC236}">
                <a16:creationId xmlns:a16="http://schemas.microsoft.com/office/drawing/2014/main" id="{0CF42EA6-9C1B-4503-BDF6-5FD8A44CA56A}"/>
              </a:ext>
            </a:extLst>
          </p:cNvPr>
          <p:cNvSpPr>
            <a:spLocks noGrp="1"/>
          </p:cNvSpPr>
          <p:nvPr>
            <p:ph type="ftr" sz="quarter" idx="11"/>
          </p:nvPr>
        </p:nvSpPr>
        <p:spPr>
          <a:xfrm>
            <a:off x="254089" y="6516175"/>
            <a:ext cx="5547144" cy="314020"/>
          </a:xfrm>
        </p:spPr>
        <p:txBody>
          <a:bodyPr/>
          <a:lstStyle/>
          <a:p>
            <a:r>
              <a:rPr lang="en-US" dirty="0"/>
              <a:t>SSA OIG    NADE   CDI Fraud Investigations   </a:t>
            </a:r>
          </a:p>
        </p:txBody>
      </p:sp>
    </p:spTree>
    <p:extLst>
      <p:ext uri="{BB962C8B-B14F-4D97-AF65-F5344CB8AC3E}">
        <p14:creationId xmlns:p14="http://schemas.microsoft.com/office/powerpoint/2010/main" val="17588266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6C9AD-0594-4F94-AB72-B755AE9F53EC}"/>
              </a:ext>
            </a:extLst>
          </p:cNvPr>
          <p:cNvSpPr>
            <a:spLocks noGrp="1"/>
          </p:cNvSpPr>
          <p:nvPr>
            <p:ph type="title"/>
          </p:nvPr>
        </p:nvSpPr>
        <p:spPr>
          <a:xfrm>
            <a:off x="254089" y="274768"/>
            <a:ext cx="8414521" cy="772882"/>
          </a:xfrm>
        </p:spPr>
        <p:txBody>
          <a:bodyPr/>
          <a:lstStyle/>
          <a:p>
            <a:r>
              <a:rPr lang="en-US" sz="4000" dirty="0"/>
              <a:t>Types of Disability Fraud</a:t>
            </a:r>
          </a:p>
        </p:txBody>
      </p:sp>
      <p:sp>
        <p:nvSpPr>
          <p:cNvPr id="3" name="Content Placeholder 2">
            <a:extLst>
              <a:ext uri="{FF2B5EF4-FFF2-40B4-BE49-F238E27FC236}">
                <a16:creationId xmlns:a16="http://schemas.microsoft.com/office/drawing/2014/main" id="{966F918E-02CC-4E0D-9DC0-89A0F1A1EF2C}"/>
              </a:ext>
            </a:extLst>
          </p:cNvPr>
          <p:cNvSpPr>
            <a:spLocks noGrp="1"/>
          </p:cNvSpPr>
          <p:nvPr>
            <p:ph idx="1"/>
          </p:nvPr>
        </p:nvSpPr>
        <p:spPr>
          <a:xfrm>
            <a:off x="254089" y="1153682"/>
            <a:ext cx="4945708" cy="4718275"/>
          </a:xfrm>
        </p:spPr>
        <p:txBody>
          <a:bodyPr>
            <a:noAutofit/>
          </a:bodyPr>
          <a:lstStyle/>
          <a:p>
            <a:pPr marL="457200" lvl="1" indent="-342900">
              <a:lnSpc>
                <a:spcPct val="100000"/>
              </a:lnSpc>
            </a:pPr>
            <a:r>
              <a:rPr lang="en-US" sz="2000" dirty="0"/>
              <a:t>Feigning impairments, false statements</a:t>
            </a:r>
          </a:p>
          <a:p>
            <a:pPr marL="457200" lvl="1" indent="-342900">
              <a:lnSpc>
                <a:spcPct val="100000"/>
              </a:lnSpc>
            </a:pPr>
            <a:r>
              <a:rPr lang="en-US" sz="2000" dirty="0"/>
              <a:t>Concealing medical improvement</a:t>
            </a:r>
          </a:p>
          <a:p>
            <a:pPr marL="457200" lvl="1" indent="-342900">
              <a:lnSpc>
                <a:spcPct val="100000"/>
              </a:lnSpc>
            </a:pPr>
            <a:r>
              <a:rPr lang="en-US" sz="2000" dirty="0"/>
              <a:t>Concealing work</a:t>
            </a:r>
          </a:p>
          <a:p>
            <a:pPr marL="457200" lvl="1" indent="-342900">
              <a:lnSpc>
                <a:spcPct val="100000"/>
              </a:lnSpc>
            </a:pPr>
            <a:r>
              <a:rPr lang="en-US" sz="2000" dirty="0"/>
              <a:t>Inconsistent statements/facts</a:t>
            </a:r>
          </a:p>
          <a:p>
            <a:pPr marL="457200" lvl="1" indent="-342900">
              <a:lnSpc>
                <a:spcPct val="100000"/>
              </a:lnSpc>
            </a:pPr>
            <a:r>
              <a:rPr lang="en-US" sz="2000" dirty="0"/>
              <a:t>Third party facilitators</a:t>
            </a:r>
          </a:p>
          <a:p>
            <a:pPr marL="457200" lvl="1" indent="-342900">
              <a:lnSpc>
                <a:spcPct val="100000"/>
              </a:lnSpc>
            </a:pPr>
            <a:r>
              <a:rPr lang="en-US" sz="2000" dirty="0"/>
              <a:t>Unreported workers’ compensation benefits </a:t>
            </a:r>
          </a:p>
        </p:txBody>
      </p:sp>
      <p:sp>
        <p:nvSpPr>
          <p:cNvPr id="4" name="Date Placeholder 3">
            <a:extLst>
              <a:ext uri="{FF2B5EF4-FFF2-40B4-BE49-F238E27FC236}">
                <a16:creationId xmlns:a16="http://schemas.microsoft.com/office/drawing/2014/main" id="{D3003C51-004B-4D41-97B1-7641A9AD59C7}"/>
              </a:ext>
            </a:extLst>
          </p:cNvPr>
          <p:cNvSpPr>
            <a:spLocks noGrp="1"/>
          </p:cNvSpPr>
          <p:nvPr>
            <p:ph type="dt" sz="half" idx="10"/>
          </p:nvPr>
        </p:nvSpPr>
        <p:spPr/>
        <p:txBody>
          <a:bodyPr/>
          <a:lstStyle/>
          <a:p>
            <a:r>
              <a:rPr lang="en-US" dirty="0"/>
              <a:t>August 2, 2022</a:t>
            </a:r>
          </a:p>
        </p:txBody>
      </p:sp>
      <p:sp>
        <p:nvSpPr>
          <p:cNvPr id="6" name="Slide Number Placeholder 5">
            <a:extLst>
              <a:ext uri="{FF2B5EF4-FFF2-40B4-BE49-F238E27FC236}">
                <a16:creationId xmlns:a16="http://schemas.microsoft.com/office/drawing/2014/main" id="{48FEDC51-947D-40B5-8E0E-16AFCCD0A51A}"/>
              </a:ext>
            </a:extLst>
          </p:cNvPr>
          <p:cNvSpPr>
            <a:spLocks noGrp="1"/>
          </p:cNvSpPr>
          <p:nvPr>
            <p:ph type="sldNum" sz="quarter" idx="12"/>
          </p:nvPr>
        </p:nvSpPr>
        <p:spPr/>
        <p:txBody>
          <a:bodyPr/>
          <a:lstStyle/>
          <a:p>
            <a:fld id="{3A98EE3D-8CD1-4C3F-BD1C-C98C9596463C}" type="slidenum">
              <a:rPr lang="en-US" smtClean="0"/>
              <a:pPr/>
              <a:t>7</a:t>
            </a:fld>
            <a:endParaRPr lang="en-US" dirty="0"/>
          </a:p>
        </p:txBody>
      </p:sp>
      <p:sp>
        <p:nvSpPr>
          <p:cNvPr id="7" name="Footer Placeholder 4">
            <a:extLst>
              <a:ext uri="{FF2B5EF4-FFF2-40B4-BE49-F238E27FC236}">
                <a16:creationId xmlns:a16="http://schemas.microsoft.com/office/drawing/2014/main" id="{279018BF-3799-4420-B786-192B03B8E678}"/>
              </a:ext>
            </a:extLst>
          </p:cNvPr>
          <p:cNvSpPr>
            <a:spLocks noGrp="1"/>
          </p:cNvSpPr>
          <p:nvPr>
            <p:ph type="ftr" sz="quarter" idx="11"/>
          </p:nvPr>
        </p:nvSpPr>
        <p:spPr>
          <a:xfrm>
            <a:off x="254089" y="6516175"/>
            <a:ext cx="5547144" cy="314020"/>
          </a:xfrm>
        </p:spPr>
        <p:txBody>
          <a:bodyPr/>
          <a:lstStyle/>
          <a:p>
            <a:r>
              <a:rPr lang="en-US" dirty="0"/>
              <a:t>SSA OIG    NADE   CDI Fraud Investigations   </a:t>
            </a:r>
          </a:p>
        </p:txBody>
      </p:sp>
      <p:pic>
        <p:nvPicPr>
          <p:cNvPr id="8" name="Picture 7" descr="A digital clock showing the time&#10;&#10;Description automatically generated with low confidence">
            <a:extLst>
              <a:ext uri="{FF2B5EF4-FFF2-40B4-BE49-F238E27FC236}">
                <a16:creationId xmlns:a16="http://schemas.microsoft.com/office/drawing/2014/main" id="{74ECF478-DEED-46B6-9CD2-F5EEFECE50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53750" y="1153682"/>
            <a:ext cx="3225881" cy="2825751"/>
          </a:xfrm>
          <a:prstGeom prst="rect">
            <a:avLst/>
          </a:prstGeom>
          <a:solidFill>
            <a:schemeClr val="accent2"/>
          </a:solidFill>
          <a:ln>
            <a:solidFill>
              <a:schemeClr val="accent1"/>
            </a:solidFill>
          </a:ln>
        </p:spPr>
      </p:pic>
    </p:spTree>
    <p:extLst>
      <p:ext uri="{BB962C8B-B14F-4D97-AF65-F5344CB8AC3E}">
        <p14:creationId xmlns:p14="http://schemas.microsoft.com/office/powerpoint/2010/main" val="4117687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CEF6E1-BD04-4B81-9439-0784D8E408FB}"/>
              </a:ext>
            </a:extLst>
          </p:cNvPr>
          <p:cNvSpPr>
            <a:spLocks noGrp="1"/>
          </p:cNvSpPr>
          <p:nvPr>
            <p:ph type="title"/>
          </p:nvPr>
        </p:nvSpPr>
        <p:spPr>
          <a:xfrm>
            <a:off x="257175" y="297996"/>
            <a:ext cx="8414521" cy="772882"/>
          </a:xfrm>
        </p:spPr>
        <p:txBody>
          <a:bodyPr/>
          <a:lstStyle/>
          <a:p>
            <a:r>
              <a:rPr lang="en-US" sz="4000" dirty="0"/>
              <a:t>Investigative Outcomes</a:t>
            </a:r>
          </a:p>
        </p:txBody>
      </p:sp>
      <p:sp>
        <p:nvSpPr>
          <p:cNvPr id="3" name="Content Placeholder 2">
            <a:extLst>
              <a:ext uri="{FF2B5EF4-FFF2-40B4-BE49-F238E27FC236}">
                <a16:creationId xmlns:a16="http://schemas.microsoft.com/office/drawing/2014/main" id="{3D70108C-F6F9-4277-A081-4445603FBA86}"/>
              </a:ext>
            </a:extLst>
          </p:cNvPr>
          <p:cNvSpPr>
            <a:spLocks noGrp="1"/>
          </p:cNvSpPr>
          <p:nvPr>
            <p:ph idx="1"/>
          </p:nvPr>
        </p:nvSpPr>
        <p:spPr>
          <a:xfrm>
            <a:off x="254089" y="1256497"/>
            <a:ext cx="4317911" cy="3720618"/>
          </a:xfrm>
        </p:spPr>
        <p:txBody>
          <a:bodyPr>
            <a:normAutofit/>
          </a:bodyPr>
          <a:lstStyle/>
          <a:p>
            <a:pPr marL="457200" lvl="1" indent="-342900">
              <a:lnSpc>
                <a:spcPct val="100000"/>
              </a:lnSpc>
              <a:spcAft>
                <a:spcPts val="1200"/>
              </a:spcAft>
            </a:pPr>
            <a:r>
              <a:rPr lang="en-US" sz="2000" dirty="0"/>
              <a:t>Criminal prosecution</a:t>
            </a:r>
          </a:p>
          <a:p>
            <a:pPr marL="457200" lvl="1" indent="-342900">
              <a:lnSpc>
                <a:spcPct val="100000"/>
              </a:lnSpc>
              <a:spcAft>
                <a:spcPts val="1200"/>
              </a:spcAft>
            </a:pPr>
            <a:r>
              <a:rPr lang="en-US" sz="2000" dirty="0"/>
              <a:t>Civil judgments</a:t>
            </a:r>
          </a:p>
          <a:p>
            <a:pPr marL="457200" lvl="1" indent="-342900">
              <a:lnSpc>
                <a:spcPct val="100000"/>
              </a:lnSpc>
              <a:spcAft>
                <a:spcPts val="1200"/>
              </a:spcAft>
            </a:pPr>
            <a:r>
              <a:rPr lang="en-US" sz="2000" dirty="0"/>
              <a:t>Administrative sanctions</a:t>
            </a:r>
          </a:p>
          <a:p>
            <a:pPr marL="457200" lvl="1" indent="-342900">
              <a:lnSpc>
                <a:spcPct val="100000"/>
              </a:lnSpc>
              <a:spcAft>
                <a:spcPts val="1200"/>
              </a:spcAft>
            </a:pPr>
            <a:r>
              <a:rPr lang="en-US" sz="2000" dirty="0"/>
              <a:t>Denial of claim</a:t>
            </a:r>
          </a:p>
          <a:p>
            <a:pPr marL="457200" lvl="1" indent="-342900">
              <a:lnSpc>
                <a:spcPct val="100000"/>
              </a:lnSpc>
              <a:spcAft>
                <a:spcPts val="1200"/>
              </a:spcAft>
            </a:pPr>
            <a:r>
              <a:rPr lang="en-US" sz="2000" dirty="0"/>
              <a:t>Cessation of disability</a:t>
            </a:r>
          </a:p>
          <a:p>
            <a:pPr marL="457200" lvl="1" indent="-342900">
              <a:lnSpc>
                <a:spcPct val="100000"/>
              </a:lnSpc>
              <a:spcAft>
                <a:spcPts val="1200"/>
              </a:spcAft>
            </a:pPr>
            <a:r>
              <a:rPr lang="en-US" sz="2000" dirty="0"/>
              <a:t>Adverse reopening</a:t>
            </a:r>
          </a:p>
          <a:p>
            <a:pPr marL="457200" lvl="1" indent="-342900">
              <a:lnSpc>
                <a:spcPct val="100000"/>
              </a:lnSpc>
              <a:spcAft>
                <a:spcPts val="1200"/>
              </a:spcAft>
            </a:pPr>
            <a:r>
              <a:rPr lang="en-US" sz="2000" dirty="0"/>
              <a:t>Approval of claim</a:t>
            </a:r>
          </a:p>
        </p:txBody>
      </p:sp>
      <p:sp>
        <p:nvSpPr>
          <p:cNvPr id="4" name="Date Placeholder 3">
            <a:extLst>
              <a:ext uri="{FF2B5EF4-FFF2-40B4-BE49-F238E27FC236}">
                <a16:creationId xmlns:a16="http://schemas.microsoft.com/office/drawing/2014/main" id="{84F6DE56-A574-486E-B04A-DECE9B484634}"/>
              </a:ext>
            </a:extLst>
          </p:cNvPr>
          <p:cNvSpPr>
            <a:spLocks noGrp="1"/>
          </p:cNvSpPr>
          <p:nvPr>
            <p:ph type="dt" sz="half" idx="10"/>
          </p:nvPr>
        </p:nvSpPr>
        <p:spPr/>
        <p:txBody>
          <a:bodyPr/>
          <a:lstStyle/>
          <a:p>
            <a:r>
              <a:rPr lang="en-US" dirty="0"/>
              <a:t>August 2, 2022</a:t>
            </a:r>
          </a:p>
        </p:txBody>
      </p:sp>
      <p:sp>
        <p:nvSpPr>
          <p:cNvPr id="6" name="Slide Number Placeholder 5">
            <a:extLst>
              <a:ext uri="{FF2B5EF4-FFF2-40B4-BE49-F238E27FC236}">
                <a16:creationId xmlns:a16="http://schemas.microsoft.com/office/drawing/2014/main" id="{0FDAABB2-BC3E-459B-8937-F30C90CC2059}"/>
              </a:ext>
            </a:extLst>
          </p:cNvPr>
          <p:cNvSpPr>
            <a:spLocks noGrp="1"/>
          </p:cNvSpPr>
          <p:nvPr>
            <p:ph type="sldNum" sz="quarter" idx="12"/>
          </p:nvPr>
        </p:nvSpPr>
        <p:spPr/>
        <p:txBody>
          <a:bodyPr/>
          <a:lstStyle/>
          <a:p>
            <a:fld id="{3A98EE3D-8CD1-4C3F-BD1C-C98C9596463C}" type="slidenum">
              <a:rPr lang="en-US" smtClean="0"/>
              <a:pPr/>
              <a:t>8</a:t>
            </a:fld>
            <a:endParaRPr lang="en-US" dirty="0"/>
          </a:p>
        </p:txBody>
      </p:sp>
      <p:sp>
        <p:nvSpPr>
          <p:cNvPr id="7" name="Footer Placeholder 4">
            <a:extLst>
              <a:ext uri="{FF2B5EF4-FFF2-40B4-BE49-F238E27FC236}">
                <a16:creationId xmlns:a16="http://schemas.microsoft.com/office/drawing/2014/main" id="{A8463BC1-997E-4ABD-9DC2-713A47770799}"/>
              </a:ext>
            </a:extLst>
          </p:cNvPr>
          <p:cNvSpPr>
            <a:spLocks noGrp="1"/>
          </p:cNvSpPr>
          <p:nvPr>
            <p:ph type="ftr" sz="quarter" idx="11"/>
          </p:nvPr>
        </p:nvSpPr>
        <p:spPr>
          <a:xfrm>
            <a:off x="254089" y="6516175"/>
            <a:ext cx="5547144" cy="314020"/>
          </a:xfrm>
        </p:spPr>
        <p:txBody>
          <a:bodyPr/>
          <a:lstStyle/>
          <a:p>
            <a:r>
              <a:rPr lang="en-US" dirty="0"/>
              <a:t>SSA OIG    NADE   CDI Fraud Investigations   </a:t>
            </a:r>
          </a:p>
        </p:txBody>
      </p:sp>
      <p:pic>
        <p:nvPicPr>
          <p:cNvPr id="9" name="Picture 8" descr="Text&#10;&#10;Description automatically generated">
            <a:extLst>
              <a:ext uri="{FF2B5EF4-FFF2-40B4-BE49-F238E27FC236}">
                <a16:creationId xmlns:a16="http://schemas.microsoft.com/office/drawing/2014/main" id="{8D94A4B2-A2C8-4EE0-B3DB-322C636A28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1265872"/>
            <a:ext cx="4099696" cy="3837069"/>
          </a:xfrm>
          <a:prstGeom prst="rect">
            <a:avLst/>
          </a:prstGeom>
          <a:ln>
            <a:solidFill>
              <a:schemeClr val="accent1"/>
            </a:solidFill>
          </a:ln>
        </p:spPr>
      </p:pic>
    </p:spTree>
    <p:extLst>
      <p:ext uri="{BB962C8B-B14F-4D97-AF65-F5344CB8AC3E}">
        <p14:creationId xmlns:p14="http://schemas.microsoft.com/office/powerpoint/2010/main" val="5056537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666E75-6FC7-44A2-86C3-C1B483E4CEBD}"/>
              </a:ext>
            </a:extLst>
          </p:cNvPr>
          <p:cNvSpPr>
            <a:spLocks noGrp="1"/>
          </p:cNvSpPr>
          <p:nvPr>
            <p:ph type="title"/>
          </p:nvPr>
        </p:nvSpPr>
        <p:spPr>
          <a:xfrm>
            <a:off x="254089" y="313067"/>
            <a:ext cx="8414521" cy="772882"/>
          </a:xfrm>
        </p:spPr>
        <p:txBody>
          <a:bodyPr/>
          <a:lstStyle/>
          <a:p>
            <a:r>
              <a:rPr lang="en-US" sz="4000" dirty="0">
                <a:solidFill>
                  <a:srgbClr val="17283A"/>
                </a:solidFill>
              </a:rPr>
              <a:t>Investigative Process: Potential Steps</a:t>
            </a:r>
          </a:p>
        </p:txBody>
      </p:sp>
      <p:sp>
        <p:nvSpPr>
          <p:cNvPr id="3" name="Content Placeholder 2">
            <a:extLst>
              <a:ext uri="{FF2B5EF4-FFF2-40B4-BE49-F238E27FC236}">
                <a16:creationId xmlns:a16="http://schemas.microsoft.com/office/drawing/2014/main" id="{61B684AA-569F-4558-A5D5-BDE072050158}"/>
              </a:ext>
            </a:extLst>
          </p:cNvPr>
          <p:cNvSpPr>
            <a:spLocks noGrp="1"/>
          </p:cNvSpPr>
          <p:nvPr>
            <p:ph idx="1"/>
          </p:nvPr>
        </p:nvSpPr>
        <p:spPr>
          <a:xfrm>
            <a:off x="254090" y="1153682"/>
            <a:ext cx="4868244" cy="5123293"/>
          </a:xfrm>
        </p:spPr>
        <p:txBody>
          <a:bodyPr>
            <a:normAutofit/>
          </a:bodyPr>
          <a:lstStyle/>
          <a:p>
            <a:pPr lvl="1">
              <a:lnSpc>
                <a:spcPct val="100000"/>
              </a:lnSpc>
              <a:spcBef>
                <a:spcPts val="600"/>
              </a:spcBef>
              <a:spcAft>
                <a:spcPts val="0"/>
              </a:spcAft>
            </a:pPr>
            <a:r>
              <a:rPr lang="en-US" sz="2000" dirty="0">
                <a:solidFill>
                  <a:srgbClr val="17283A"/>
                </a:solidFill>
              </a:rPr>
              <a:t>Referral received and assessed to determine if investigation is warranted.</a:t>
            </a:r>
          </a:p>
          <a:p>
            <a:pPr lvl="1">
              <a:lnSpc>
                <a:spcPct val="100000"/>
              </a:lnSpc>
              <a:spcBef>
                <a:spcPts val="600"/>
              </a:spcBef>
              <a:spcAft>
                <a:spcPts val="0"/>
              </a:spcAft>
            </a:pPr>
            <a:r>
              <a:rPr lang="en-US" sz="2000" dirty="0">
                <a:solidFill>
                  <a:srgbClr val="17283A"/>
                </a:solidFill>
              </a:rPr>
              <a:t>OIG determines if case meets guidelines.</a:t>
            </a:r>
          </a:p>
          <a:p>
            <a:pPr lvl="1">
              <a:lnSpc>
                <a:spcPct val="100000"/>
              </a:lnSpc>
              <a:spcBef>
                <a:spcPts val="600"/>
              </a:spcBef>
              <a:spcAft>
                <a:spcPts val="0"/>
              </a:spcAft>
            </a:pPr>
            <a:r>
              <a:rPr lang="en-US" sz="2000" dirty="0">
                <a:solidFill>
                  <a:srgbClr val="17283A"/>
                </a:solidFill>
              </a:rPr>
              <a:t>If investigation reveals fraud, outcomes include:</a:t>
            </a:r>
          </a:p>
          <a:p>
            <a:pPr lvl="4">
              <a:lnSpc>
                <a:spcPct val="100000"/>
              </a:lnSpc>
              <a:spcBef>
                <a:spcPts val="600"/>
              </a:spcBef>
              <a:spcAft>
                <a:spcPts val="0"/>
              </a:spcAft>
            </a:pPr>
            <a:r>
              <a:rPr lang="en-US" sz="2000" dirty="0">
                <a:solidFill>
                  <a:srgbClr val="17283A"/>
                </a:solidFill>
              </a:rPr>
              <a:t>Criminal prosecution (OIG), or</a:t>
            </a:r>
          </a:p>
          <a:p>
            <a:pPr lvl="4">
              <a:lnSpc>
                <a:spcPct val="100000"/>
              </a:lnSpc>
              <a:spcBef>
                <a:spcPts val="600"/>
              </a:spcBef>
              <a:spcAft>
                <a:spcPts val="0"/>
              </a:spcAft>
            </a:pPr>
            <a:r>
              <a:rPr lang="en-US" sz="2000" dirty="0">
                <a:solidFill>
                  <a:srgbClr val="17283A"/>
                </a:solidFill>
              </a:rPr>
              <a:t>Administrative actions (SSA).</a:t>
            </a:r>
            <a:endParaRPr lang="en-US" dirty="0"/>
          </a:p>
        </p:txBody>
      </p:sp>
      <p:sp>
        <p:nvSpPr>
          <p:cNvPr id="4" name="Date Placeholder 3">
            <a:extLst>
              <a:ext uri="{FF2B5EF4-FFF2-40B4-BE49-F238E27FC236}">
                <a16:creationId xmlns:a16="http://schemas.microsoft.com/office/drawing/2014/main" id="{ABABD1FD-C496-4B1F-AC9A-E7C81A125B80}"/>
              </a:ext>
            </a:extLst>
          </p:cNvPr>
          <p:cNvSpPr>
            <a:spLocks noGrp="1"/>
          </p:cNvSpPr>
          <p:nvPr>
            <p:ph type="dt" sz="half" idx="10"/>
          </p:nvPr>
        </p:nvSpPr>
        <p:spPr/>
        <p:txBody>
          <a:bodyPr/>
          <a:lstStyle/>
          <a:p>
            <a:r>
              <a:rPr lang="en-US" dirty="0"/>
              <a:t>August 2, 2022</a:t>
            </a:r>
          </a:p>
        </p:txBody>
      </p:sp>
      <p:sp>
        <p:nvSpPr>
          <p:cNvPr id="5" name="Footer Placeholder 4">
            <a:extLst>
              <a:ext uri="{FF2B5EF4-FFF2-40B4-BE49-F238E27FC236}">
                <a16:creationId xmlns:a16="http://schemas.microsoft.com/office/drawing/2014/main" id="{8F0F41FD-08D4-46BB-BA8C-174E82878323}"/>
              </a:ext>
            </a:extLst>
          </p:cNvPr>
          <p:cNvSpPr>
            <a:spLocks noGrp="1"/>
          </p:cNvSpPr>
          <p:nvPr>
            <p:ph type="ftr" sz="quarter" idx="11"/>
          </p:nvPr>
        </p:nvSpPr>
        <p:spPr>
          <a:xfrm>
            <a:off x="254089" y="6544750"/>
            <a:ext cx="4966493" cy="314020"/>
          </a:xfrm>
        </p:spPr>
        <p:txBody>
          <a:bodyPr/>
          <a:lstStyle/>
          <a:p>
            <a:r>
              <a:rPr lang="en-US" dirty="0"/>
              <a:t>SSA OIG    NADE   CDI Fraud Investigations   </a:t>
            </a:r>
          </a:p>
        </p:txBody>
      </p:sp>
      <p:sp>
        <p:nvSpPr>
          <p:cNvPr id="6" name="Slide Number Placeholder 5">
            <a:extLst>
              <a:ext uri="{FF2B5EF4-FFF2-40B4-BE49-F238E27FC236}">
                <a16:creationId xmlns:a16="http://schemas.microsoft.com/office/drawing/2014/main" id="{6A8792A2-6855-4AD4-BC12-7B371BF4E1EB}"/>
              </a:ext>
            </a:extLst>
          </p:cNvPr>
          <p:cNvSpPr>
            <a:spLocks noGrp="1"/>
          </p:cNvSpPr>
          <p:nvPr>
            <p:ph type="sldNum" sz="quarter" idx="12"/>
          </p:nvPr>
        </p:nvSpPr>
        <p:spPr/>
        <p:txBody>
          <a:bodyPr/>
          <a:lstStyle/>
          <a:p>
            <a:fld id="{3A98EE3D-8CD1-4C3F-BD1C-C98C9596463C}" type="slidenum">
              <a:rPr lang="en-US" smtClean="0"/>
              <a:pPr/>
              <a:t>9</a:t>
            </a:fld>
            <a:endParaRPr lang="en-US" dirty="0"/>
          </a:p>
        </p:txBody>
      </p:sp>
      <p:pic>
        <p:nvPicPr>
          <p:cNvPr id="7" name="Picture 5" descr="OIG_cap_badge_cuffs">
            <a:extLst>
              <a:ext uri="{FF2B5EF4-FFF2-40B4-BE49-F238E27FC236}">
                <a16:creationId xmlns:a16="http://schemas.microsoft.com/office/drawing/2014/main" id="{18BF9371-BA5F-42A0-A3C5-510C3BA1C2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0200" y="1760538"/>
            <a:ext cx="3252788" cy="3149600"/>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5613435"/>
      </p:ext>
    </p:extLst>
  </p:cSld>
  <p:clrMapOvr>
    <a:masterClrMapping/>
  </p:clrMapOvr>
</p:sld>
</file>

<file path=ppt/theme/theme1.xml><?xml version="1.0" encoding="utf-8"?>
<a:theme xmlns:a="http://schemas.openxmlformats.org/drawingml/2006/main" name="1_RetrospectVTI">
  <a:themeElements>
    <a:clrScheme name="OIG">
      <a:dk1>
        <a:srgbClr val="C2C2C2"/>
      </a:dk1>
      <a:lt1>
        <a:srgbClr val="FFFFFF"/>
      </a:lt1>
      <a:dk2>
        <a:srgbClr val="17283A"/>
      </a:dk2>
      <a:lt2>
        <a:srgbClr val="F2F2F2"/>
      </a:lt2>
      <a:accent1>
        <a:srgbClr val="CA9B40"/>
      </a:accent1>
      <a:accent2>
        <a:srgbClr val="9BAFB5"/>
      </a:accent2>
      <a:accent3>
        <a:srgbClr val="845305"/>
      </a:accent3>
      <a:accent4>
        <a:srgbClr val="C00000"/>
      </a:accent4>
      <a:accent5>
        <a:srgbClr val="006982"/>
      </a:accent5>
      <a:accent6>
        <a:srgbClr val="A0988C"/>
      </a:accent6>
      <a:hlink>
        <a:srgbClr val="93E2FF"/>
      </a:hlink>
      <a:folHlink>
        <a:srgbClr val="738F97"/>
      </a:folHlink>
    </a:clrScheme>
    <a:fontScheme name="Custom 1">
      <a:majorFont>
        <a:latin typeface="Lucida Sans"/>
        <a:ea typeface=""/>
        <a:cs typeface=""/>
      </a:majorFont>
      <a:minorFont>
        <a:latin typeface="Georgia"/>
        <a:ea typeface=""/>
        <a:cs typeface=""/>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Presentation1" id="{716B2909-4D2B-4A4B-9BF7-9E3360BBD989}" vid="{C5FF61B0-CBB2-4414-A869-3B3C7EEBC7A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0BACDC9D772EDB4C8A9D4B09A41B0581" ma:contentTypeVersion="1" ma:contentTypeDescription="Create a new document." ma:contentTypeScope="" ma:versionID="cc557816011c7943cb9dc3b87fc9eedf">
  <xsd:schema xmlns:xsd="http://www.w3.org/2001/XMLSchema" xmlns:xs="http://www.w3.org/2001/XMLSchema" xmlns:p="http://schemas.microsoft.com/office/2006/metadata/properties" targetNamespace="http://schemas.microsoft.com/office/2006/metadata/properties" ma:root="true" ma:fieldsID="81ed251056e4bb5490090c89f65c250a">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7"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B2C8B64-C482-4868-A49A-9C7FFE876899}">
  <ds:schemaRefs>
    <ds:schemaRef ds:uri="http://schemas.microsoft.com/office/2006/documentManagement/types"/>
    <ds:schemaRef ds:uri="http://purl.org/dc/terms/"/>
    <ds:schemaRef ds:uri="http://schemas.openxmlformats.org/package/2006/metadata/core-properties"/>
    <ds:schemaRef ds:uri="http://purl.org/dc/dcmitype/"/>
    <ds:schemaRef ds:uri="http://schemas.microsoft.com/office/infopath/2007/PartnerControls"/>
    <ds:schemaRef ds:uri="http://purl.org/dc/elements/1.1/"/>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4BE81EBA-1EBE-4396-9B00-604E68F29E9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3.xml><?xml version="1.0" encoding="utf-8"?>
<ds:datastoreItem xmlns:ds="http://schemas.openxmlformats.org/officeDocument/2006/customXml" ds:itemID="{3755813E-1D1C-4F97-A1EA-5B1D35318DD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SSA OIG PPT Template</Template>
  <TotalTime>0</TotalTime>
  <Words>2139</Words>
  <Application>Microsoft Office PowerPoint</Application>
  <PresentationFormat>On-screen Show (4:3)</PresentationFormat>
  <Paragraphs>317</Paragraphs>
  <Slides>27</Slides>
  <Notes>27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27</vt:i4>
      </vt:variant>
    </vt:vector>
  </HeadingPairs>
  <TitlesOfParts>
    <vt:vector size="34" baseType="lpstr">
      <vt:lpstr>Arial</vt:lpstr>
      <vt:lpstr>Calibri</vt:lpstr>
      <vt:lpstr>Franklin Gothic Book</vt:lpstr>
      <vt:lpstr>Georgia</vt:lpstr>
      <vt:lpstr>Times New Roman</vt:lpstr>
      <vt:lpstr>Wingdings</vt:lpstr>
      <vt:lpstr>1_RetrospectVTI</vt:lpstr>
      <vt:lpstr>PowerPoint Presentation</vt:lpstr>
      <vt:lpstr>SSA OIG Overview</vt:lpstr>
      <vt:lpstr>PowerPoint Presentation</vt:lpstr>
      <vt:lpstr>Coverage &amp; Expansion</vt:lpstr>
      <vt:lpstr>Monetary Accomplishments </vt:lpstr>
      <vt:lpstr>Roles &amp; Responsibilities</vt:lpstr>
      <vt:lpstr>Types of Disability Fraud</vt:lpstr>
      <vt:lpstr>Investigative Outcomes</vt:lpstr>
      <vt:lpstr>Investigative Process: Potential Steps</vt:lpstr>
      <vt:lpstr>PowerPoint Presentation</vt:lpstr>
      <vt:lpstr>Functional Report</vt:lpstr>
      <vt:lpstr>Evidence: Social Media</vt:lpstr>
      <vt:lpstr>Evidence: Surveillance</vt:lpstr>
      <vt:lpstr>Employment Records</vt:lpstr>
      <vt:lpstr>Medical Records</vt:lpstr>
      <vt:lpstr>Witness/Subject Interviews</vt:lpstr>
      <vt:lpstr>Judicial Actions: Indictment &amp; Arrest </vt:lpstr>
      <vt:lpstr>Judicial Actions: Trial &amp; Sentence </vt:lpstr>
      <vt:lpstr>Case #2: Attorney to Criminal </vt:lpstr>
      <vt:lpstr>Benefits Awarded </vt:lpstr>
      <vt:lpstr>False Statements</vt:lpstr>
      <vt:lpstr>Undisputed Earnings</vt:lpstr>
      <vt:lpstr>Indictment, Plea, Restitution</vt:lpstr>
      <vt:lpstr>Mounting Evidence </vt:lpstr>
      <vt:lpstr>Bond Revoked</vt:lpstr>
      <vt:lpstr>Visit: OIG.SSA.GOV</vt:lpstr>
      <vt:lpstr>PowerPoint Presentation</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2020-04-21T16:14:44Z</dcterms:created>
  <dcterms:modified xsi:type="dcterms:W3CDTF">2022-08-29T20:43:21Z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AdHocReviewCycleID">
    <vt:i4>930475405</vt:i4>
  </property>
  <property fmtid="{D5CDD505-2E9C-101B-9397-08002B2CF9AE}" pid="3" name="_NewReviewCycle">
    <vt:lpwstr/>
  </property>
  <property fmtid="{D5CDD505-2E9C-101B-9397-08002B2CF9AE}" pid="4" name="_PreviousAdHocReviewCycleID">
    <vt:i4>-1150534145</vt:i4>
  </property>
  <property fmtid="{D5CDD505-2E9C-101B-9397-08002B2CF9AE}" pid="5" name="ContentTypeId">
    <vt:lpwstr>0x0101000BACDC9D772EDB4C8A9D4B09A41B0581</vt:lpwstr>
  </property>
</Properties>
</file>