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82" r:id="rId9"/>
    <p:sldId id="283" r:id="rId10"/>
    <p:sldId id="285" r:id="rId11"/>
    <p:sldId id="286" r:id="rId12"/>
    <p:sldId id="261" r:id="rId13"/>
    <p:sldId id="274" r:id="rId14"/>
    <p:sldId id="265" r:id="rId15"/>
    <p:sldId id="260" r:id="rId16"/>
    <p:sldId id="262" r:id="rId17"/>
    <p:sldId id="263" r:id="rId18"/>
    <p:sldId id="266" r:id="rId19"/>
    <p:sldId id="264" r:id="rId20"/>
    <p:sldId id="275" r:id="rId21"/>
    <p:sldId id="284" r:id="rId22"/>
    <p:sldId id="267" r:id="rId23"/>
    <p:sldId id="268" r:id="rId24"/>
    <p:sldId id="270" r:id="rId25"/>
    <p:sldId id="269" r:id="rId26"/>
    <p:sldId id="271" r:id="rId27"/>
    <p:sldId id="272" r:id="rId28"/>
    <p:sldId id="287" r:id="rId29"/>
    <p:sldId id="273" r:id="rId30"/>
    <p:sldId id="276" r:id="rId31"/>
    <p:sldId id="277" r:id="rId32"/>
    <p:sldId id="278" r:id="rId33"/>
    <p:sldId id="279" r:id="rId34"/>
    <p:sldId id="281" r:id="rId35"/>
    <p:sldId id="28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70" autoAdjust="0"/>
    <p:restoredTop sz="94660"/>
  </p:normalViewPr>
  <p:slideViewPr>
    <p:cSldViewPr snapToGrid="0">
      <p:cViewPr varScale="1">
        <p:scale>
          <a:sx n="63" d="100"/>
          <a:sy n="63" d="100"/>
        </p:scale>
        <p:origin x="72" y="39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10/20/2022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10/20/2022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10/20/2022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10/20/2022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10/20/2022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10/20/2022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f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6462" y="-629093"/>
            <a:ext cx="8825658" cy="3329581"/>
          </a:xfrm>
        </p:spPr>
        <p:txBody>
          <a:bodyPr/>
          <a:lstStyle/>
          <a:p>
            <a:pPr algn="ctr"/>
            <a:r>
              <a:rPr lang="en-US" sz="4400" dirty="0">
                <a:solidFill>
                  <a:schemeClr val="tx1"/>
                </a:solidFill>
              </a:rPr>
              <a:t>COVID 19 - LONG HAUL</a:t>
            </a:r>
          </a:p>
        </p:txBody>
      </p:sp>
      <p:sp>
        <p:nvSpPr>
          <p:cNvPr id="3" name="Subtitle 2"/>
          <p:cNvSpPr>
            <a:spLocks noGrp="1"/>
          </p:cNvSpPr>
          <p:nvPr>
            <p:ph type="subTitle" idx="1"/>
          </p:nvPr>
        </p:nvSpPr>
        <p:spPr>
          <a:xfrm>
            <a:off x="1594434" y="2700488"/>
            <a:ext cx="8825658" cy="3501838"/>
          </a:xfrm>
        </p:spPr>
        <p:txBody>
          <a:bodyPr>
            <a:normAutofit lnSpcReduction="10000"/>
          </a:bodyPr>
          <a:lstStyle/>
          <a:p>
            <a:pPr algn="ctr"/>
            <a:r>
              <a:rPr lang="en-US" sz="3200" u="sng" dirty="0">
                <a:solidFill>
                  <a:schemeClr val="tx1"/>
                </a:solidFill>
              </a:rPr>
              <a:t>A TWENTY FIRST CENTURY POST-VIRAL SYNDROME</a:t>
            </a:r>
          </a:p>
          <a:p>
            <a:pPr algn="ctr"/>
            <a:endParaRPr lang="en-US" sz="3200" u="sng" dirty="0">
              <a:solidFill>
                <a:schemeClr val="tx1"/>
              </a:solidFill>
            </a:endParaRPr>
          </a:p>
          <a:p>
            <a:pPr algn="ctr"/>
            <a:r>
              <a:rPr lang="en-US" sz="3200" dirty="0">
                <a:solidFill>
                  <a:schemeClr val="tx1"/>
                </a:solidFill>
              </a:rPr>
              <a:t>J. Scott Pritchard, Do</a:t>
            </a:r>
          </a:p>
          <a:p>
            <a:pPr algn="ctr"/>
            <a:r>
              <a:rPr lang="en-US" sz="3200" dirty="0">
                <a:solidFill>
                  <a:schemeClr val="tx1"/>
                </a:solidFill>
              </a:rPr>
              <a:t>Lead medical consultant</a:t>
            </a:r>
          </a:p>
          <a:p>
            <a:pPr algn="ctr"/>
            <a:r>
              <a:rPr lang="en-US" sz="3200" dirty="0">
                <a:solidFill>
                  <a:schemeClr val="tx1"/>
                </a:solidFill>
              </a:rPr>
              <a:t>DDS - Oregon</a:t>
            </a:r>
          </a:p>
          <a:p>
            <a:pPr algn="ctr"/>
            <a:endParaRPr lang="en-US" sz="3200" dirty="0">
              <a:solidFill>
                <a:schemeClr val="tx1"/>
              </a:solidFill>
            </a:endParaRPr>
          </a:p>
          <a:p>
            <a:pPr algn="ctr"/>
            <a:endParaRPr lang="en-US" sz="3200" dirty="0">
              <a:solidFill>
                <a:schemeClr val="tx1"/>
              </a:solidFill>
            </a:endParaRPr>
          </a:p>
        </p:txBody>
      </p:sp>
    </p:spTree>
    <p:extLst>
      <p:ext uri="{BB962C8B-B14F-4D97-AF65-F5344CB8AC3E}">
        <p14:creationId xmlns:p14="http://schemas.microsoft.com/office/powerpoint/2010/main" val="185167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76" y="0"/>
            <a:ext cx="12183843" cy="6731347"/>
          </a:xfrm>
        </p:spPr>
        <p:txBody>
          <a:bodyPr/>
          <a:lstStyle/>
          <a:p>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06940" cy="6925340"/>
          </a:xfrm>
          <a:prstGeom prst="rect">
            <a:avLst/>
          </a:prstGeom>
        </p:spPr>
      </p:pic>
    </p:spTree>
    <p:extLst>
      <p:ext uri="{BB962C8B-B14F-4D97-AF65-F5344CB8AC3E}">
        <p14:creationId xmlns:p14="http://schemas.microsoft.com/office/powerpoint/2010/main" val="2165524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9" y="0"/>
            <a:ext cx="11993525" cy="6786755"/>
          </a:xfrm>
        </p:spPr>
        <p:txBody>
          <a:bodyPr/>
          <a:lstStyle/>
          <a:p>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Who is likely to get long COVID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The true frequency and severity is unknown</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occurs with mild acute illness or even those</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that were asymptomatic</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All ages – Most common – age 35 – 69</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women &gt; men</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The risk factors and biological associations are not</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well understood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SARS – CoV – 2, EBV viremia, autoantibodies,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T2DM, reactivation of other viruses, CAD</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&gt; 5 symptoms during acute infection or severity</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of infection</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p>
        </p:txBody>
      </p:sp>
    </p:spTree>
    <p:extLst>
      <p:ext uri="{BB962C8B-B14F-4D97-AF65-F5344CB8AC3E}">
        <p14:creationId xmlns:p14="http://schemas.microsoft.com/office/powerpoint/2010/main" val="1633261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79" y="-141768"/>
            <a:ext cx="9404723" cy="6999767"/>
          </a:xfrm>
        </p:spPr>
        <p:txBody>
          <a:bodyPr/>
          <a:lstStyle/>
          <a:p>
            <a:r>
              <a:rPr lang="en-US" dirty="0"/>
              <a:t> </a:t>
            </a:r>
            <a:br>
              <a:rPr lang="en-US" dirty="0"/>
            </a:br>
            <a:r>
              <a:rPr lang="en-US" dirty="0"/>
              <a:t>     </a:t>
            </a:r>
            <a:r>
              <a:rPr lang="en-US" sz="2800" dirty="0">
                <a:solidFill>
                  <a:schemeClr val="tx1"/>
                </a:solidFill>
                <a:latin typeface="Bookman Old Style" panose="02050604050505020204" pitchFamily="18" charset="0"/>
              </a:rPr>
              <a:t>Pathophysiology –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persistent virus or viral remnants causing</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chronic inflammation.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autoimmunity – an acute respiratory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infection(s) can induce autoimmunity</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in some. This difficult to reduce.</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dysregulated gut microbiome, dysbiosis</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and latent reactivation of viruses such as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Epstein-Barr(ME/CFS). SSR 14-1p.</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persistent viral replication</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residual organ damage from acute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infection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post-hospital or ICU syndromes</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mitochondrial disease impact</a:t>
            </a:r>
            <a:endParaRPr lang="en-US" dirty="0"/>
          </a:p>
        </p:txBody>
      </p:sp>
    </p:spTree>
    <p:extLst>
      <p:ext uri="{BB962C8B-B14F-4D97-AF65-F5344CB8AC3E}">
        <p14:creationId xmlns:p14="http://schemas.microsoft.com/office/powerpoint/2010/main" val="2672763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380" y="0"/>
            <a:ext cx="9404723" cy="6818653"/>
          </a:xfrm>
        </p:spPr>
        <p:txBody>
          <a:bodyPr/>
          <a:lstStyle/>
          <a:p>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Characteristic Symptoms –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Post-exertional malaise/fatigue</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pain with breathing</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brain fog</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palpitations/tachycardia</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sleep disruption</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GI problems</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Depression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anosmia</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headache</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nerve abnormalities</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myalgias</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hair loss</a:t>
            </a:r>
          </a:p>
        </p:txBody>
      </p:sp>
    </p:spTree>
    <p:extLst>
      <p:ext uri="{BB962C8B-B14F-4D97-AF65-F5344CB8AC3E}">
        <p14:creationId xmlns:p14="http://schemas.microsoft.com/office/powerpoint/2010/main" val="676907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42" y="49619"/>
            <a:ext cx="10313581" cy="6712687"/>
          </a:xfrm>
          <a:prstGeom prst="rect">
            <a:avLst/>
          </a:prstGeom>
        </p:spPr>
      </p:pic>
    </p:spTree>
    <p:extLst>
      <p:ext uri="{BB962C8B-B14F-4D97-AF65-F5344CB8AC3E}">
        <p14:creationId xmlns:p14="http://schemas.microsoft.com/office/powerpoint/2010/main" val="4158479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51" y="-63795"/>
            <a:ext cx="11752045" cy="7382539"/>
          </a:xfrm>
        </p:spPr>
        <p:txBody>
          <a:bodyPr/>
          <a:lstStyle/>
          <a:p>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Epidemiology –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COVID -19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US – 80 million infected.        1 million deaths</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World – 500 million infected.  6 million deaths</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Long COVID prevalence – 10 – 30% of COVID cases</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US – 8 – 24 million</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World – 50 – 150 million</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Relative small number of COVID infections worldwide</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(7.9 billion) with significant public health impact.</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1918 – H1N1 pandemic – Spanish flu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500 million infected.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50 million deaths(~675000 – US)</a:t>
            </a:r>
          </a:p>
        </p:txBody>
      </p:sp>
    </p:spTree>
    <p:extLst>
      <p:ext uri="{BB962C8B-B14F-4D97-AF65-F5344CB8AC3E}">
        <p14:creationId xmlns:p14="http://schemas.microsoft.com/office/powerpoint/2010/main" val="3337760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560" y="0"/>
            <a:ext cx="8092440" cy="6801293"/>
          </a:xfrm>
          <a:prstGeom prst="rect">
            <a:avLst/>
          </a:prstGeom>
        </p:spPr>
      </p:pic>
    </p:spTree>
    <p:extLst>
      <p:ext uri="{BB962C8B-B14F-4D97-AF65-F5344CB8AC3E}">
        <p14:creationId xmlns:p14="http://schemas.microsoft.com/office/powerpoint/2010/main" val="1258048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942055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0"/>
            <a:ext cx="8602980" cy="6858000"/>
          </a:xfrm>
          <a:prstGeom prst="rect">
            <a:avLst/>
          </a:prstGeom>
        </p:spPr>
      </p:pic>
    </p:spTree>
    <p:extLst>
      <p:ext uri="{BB962C8B-B14F-4D97-AF65-F5344CB8AC3E}">
        <p14:creationId xmlns:p14="http://schemas.microsoft.com/office/powerpoint/2010/main" val="3625763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884"/>
            <a:ext cx="12191999" cy="6644988"/>
          </a:xfrm>
        </p:spPr>
        <p:txBody>
          <a:bodyPr/>
          <a:lstStyle/>
          <a:p>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COVID Vaccination – </a:t>
            </a:r>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The risk of long haul COVID is 50% less in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individuals who are fully vaccinated</a:t>
            </a:r>
            <a:br>
              <a:rPr lang="en-US" dirty="0"/>
            </a:br>
            <a:r>
              <a:rPr lang="en-US" dirty="0"/>
              <a:t>             - </a:t>
            </a:r>
            <a:r>
              <a:rPr lang="en-US" sz="2800" dirty="0">
                <a:solidFill>
                  <a:schemeClr val="tx1"/>
                </a:solidFill>
                <a:latin typeface="Bookman Old Style" panose="02050604050505020204" pitchFamily="18" charset="0"/>
              </a:rPr>
              <a:t>Side effects are typically more pronounced and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last longer than the general population.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After vaccination –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Most report no change in symptoms</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Minority of those receiving the vaccine improve</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Smaller minority get worse</a:t>
            </a:r>
            <a:br>
              <a:rPr lang="en-US" sz="2800" dirty="0">
                <a:solidFill>
                  <a:schemeClr val="tx1"/>
                </a:solidFill>
                <a:latin typeface="Bookman Old Style" panose="02050604050505020204" pitchFamily="18" charset="0"/>
              </a:rPr>
            </a:br>
            <a:r>
              <a:rPr lang="en-US" dirty="0"/>
              <a:t> </a:t>
            </a:r>
            <a:br>
              <a:rPr lang="en-US" dirty="0"/>
            </a:br>
            <a:r>
              <a:rPr lang="en-US" dirty="0"/>
              <a:t>        </a:t>
            </a:r>
          </a:p>
        </p:txBody>
      </p:sp>
    </p:spTree>
    <p:extLst>
      <p:ext uri="{BB962C8B-B14F-4D97-AF65-F5344CB8AC3E}">
        <p14:creationId xmlns:p14="http://schemas.microsoft.com/office/powerpoint/2010/main" val="375993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0883"/>
            <a:ext cx="8825659" cy="6982046"/>
          </a:xfrm>
        </p:spPr>
        <p:txBody>
          <a:bodyPr/>
          <a:lstStyle/>
          <a:p>
            <a:br>
              <a:rPr lang="en-US" dirty="0"/>
            </a:br>
            <a:r>
              <a:rPr lang="en-US" dirty="0"/>
              <a:t>   </a:t>
            </a:r>
            <a:r>
              <a:rPr lang="en-US" sz="2800" dirty="0">
                <a:solidFill>
                  <a:schemeClr val="tx1"/>
                </a:solidFill>
                <a:latin typeface="Bookman Old Style" panose="02050604050505020204" pitchFamily="18" charset="0"/>
              </a:rPr>
              <a:t>What is COVID – 19?</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Novel (Co)rona (Vi)rus – (ID) in 2019</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SARS-CoV– 2  - a family of Coronavirus</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typically present with upper respiratory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symptoms including sore throat, sinus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infections, mild cough to severe PNA and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respiratory failure. Coronavirus is a large</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family of viruses that infect specifically</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humans or animals. They are named for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their corona-like(crown) appearance.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CoV – 1 &amp;2 are pathogenic and cause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Severe Acute Respiratory Syndromes.</a:t>
            </a:r>
            <a:endParaRPr lang="en-US" dirty="0"/>
          </a:p>
        </p:txBody>
      </p:sp>
      <p:sp>
        <p:nvSpPr>
          <p:cNvPr id="3" name="Text Placeholder 2"/>
          <p:cNvSpPr>
            <a:spLocks noGrp="1"/>
          </p:cNvSpPr>
          <p:nvPr>
            <p:ph type="body" sz="half" idx="2"/>
          </p:nvPr>
        </p:nvSpPr>
        <p:spPr>
          <a:xfrm>
            <a:off x="1154954" y="7088372"/>
            <a:ext cx="8825659" cy="602512"/>
          </a:xfrm>
        </p:spPr>
        <p:txBody>
          <a:bodyPr/>
          <a:lstStyle/>
          <a:p>
            <a:endParaRPr lang="en-US" dirty="0"/>
          </a:p>
        </p:txBody>
      </p:sp>
    </p:spTree>
    <p:extLst>
      <p:ext uri="{BB962C8B-B14F-4D97-AF65-F5344CB8AC3E}">
        <p14:creationId xmlns:p14="http://schemas.microsoft.com/office/powerpoint/2010/main" val="1167370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742" y="177570"/>
            <a:ext cx="10873084" cy="6921434"/>
          </a:xfrm>
        </p:spPr>
        <p:txBody>
          <a:bodyPr/>
          <a:lstStyle/>
          <a:p>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Post-exertional malaise (PEM)</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Hallmark symptoms of syndrome</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increased or mental exertion on a “good day”</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followed by severe exhaustion or worsening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requiring several days/weeks to recover</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disabling exhaustion out or proportion to the</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effort exerted</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triggered by physical activity(bathing, stress,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cognitive activities</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onset delayed by 12 to 72 hours. Severity</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unpredictable.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Not fatigue – feeling of weariness, tiredness or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lack of energy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individuals can meet criteria for CFS                      </a:t>
            </a:r>
          </a:p>
        </p:txBody>
      </p:sp>
    </p:spTree>
    <p:extLst>
      <p:ext uri="{BB962C8B-B14F-4D97-AF65-F5344CB8AC3E}">
        <p14:creationId xmlns:p14="http://schemas.microsoft.com/office/powerpoint/2010/main" val="3638853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28" y="0"/>
            <a:ext cx="10859386" cy="6786755"/>
          </a:xfrm>
        </p:spPr>
        <p:txBody>
          <a:bodyPr/>
          <a:lstStyle/>
          <a:p>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Cognitive Impairment(brain fog)</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primary cognitive symptoms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word retrieval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working memory</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reasoning</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problem solving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attention</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executive functioning</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spatial planning.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presentation similar to post-concussion</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syndrome</a:t>
            </a:r>
          </a:p>
        </p:txBody>
      </p:sp>
    </p:spTree>
    <p:extLst>
      <p:ext uri="{BB962C8B-B14F-4D97-AF65-F5344CB8AC3E}">
        <p14:creationId xmlns:p14="http://schemas.microsoft.com/office/powerpoint/2010/main" val="4160216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73" y="0"/>
            <a:ext cx="11894288" cy="6967870"/>
          </a:xfrm>
        </p:spPr>
        <p:txBody>
          <a:bodyPr/>
          <a:lstStyle/>
          <a:p>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Dysautonomia –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dysfunction of the autonomic nervous system.</a:t>
            </a:r>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POTS(Postural Orthostatic Tachycardia Syndrome)</a:t>
            </a:r>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lightheadedness, chest pain, dyspnea, shaking</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heart increases &gt; 30 beats per minute or &gt;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120 beats per minute within the first 10 minutes</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of standing(tilt table test).</a:t>
            </a:r>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individuals with long haul COVID often have</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symptoms suggestive of dysautonomia. </a:t>
            </a:r>
          </a:p>
        </p:txBody>
      </p:sp>
    </p:spTree>
    <p:extLst>
      <p:ext uri="{BB962C8B-B14F-4D97-AF65-F5344CB8AC3E}">
        <p14:creationId xmlns:p14="http://schemas.microsoft.com/office/powerpoint/2010/main" val="1278658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91" y="170121"/>
            <a:ext cx="11439563" cy="6858000"/>
          </a:xfrm>
        </p:spPr>
        <p:txBody>
          <a:bodyPr/>
          <a:lstStyle/>
          <a:p>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Small Fiber Neuropathy(SFN)</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small unmyelinated C fibers and thinly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myelinated A-delta fibers.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mediate pain, thermal sensation, autonomic</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burning, prickling, shooting/aching pain</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autonomic – dizzy when standing, abnormal</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sweating, palpitations, dry mouth and urinary</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dysfunction</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p>
        </p:txBody>
      </p:sp>
    </p:spTree>
    <p:extLst>
      <p:ext uri="{BB962C8B-B14F-4D97-AF65-F5344CB8AC3E}">
        <p14:creationId xmlns:p14="http://schemas.microsoft.com/office/powerpoint/2010/main" val="4179108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37" y="0"/>
            <a:ext cx="11802140" cy="6978141"/>
          </a:xfrm>
        </p:spPr>
        <p:txBody>
          <a:bodyPr/>
          <a:lstStyle/>
          <a:p>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Mast cell activation syndrome</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irregular mast cell activation w/episodic symptoms</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hives and flushing</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non-pitting and angioedema</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nausea, vomiting, diarrhea and abdominal pain</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conjunctivitis, runny nose, sore throat</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wheezing</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palpitations and anxiety</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hypotension</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headache and brain fog          </a:t>
            </a:r>
          </a:p>
        </p:txBody>
      </p:sp>
    </p:spTree>
    <p:extLst>
      <p:ext uri="{BB962C8B-B14F-4D97-AF65-F5344CB8AC3E}">
        <p14:creationId xmlns:p14="http://schemas.microsoft.com/office/powerpoint/2010/main" val="525747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 y="0"/>
            <a:ext cx="12260580" cy="6730048"/>
          </a:xfrm>
        </p:spPr>
        <p:txBody>
          <a:bodyPr/>
          <a:lstStyle/>
          <a:p>
            <a:br>
              <a:rPr lang="en-US" dirty="0"/>
            </a:br>
            <a:r>
              <a:rPr lang="en-US" sz="2800" dirty="0">
                <a:latin typeface="Bookman Old Style" panose="02050604050505020204" pitchFamily="18" charset="0"/>
              </a:rPr>
              <a:t>        Mitochondrial Dysfunction – </a:t>
            </a:r>
            <a:br>
              <a:rPr lang="en-US" sz="2800" dirty="0">
                <a:latin typeface="Bookman Old Style" panose="02050604050505020204" pitchFamily="18" charset="0"/>
              </a:rPr>
            </a:br>
            <a:br>
              <a:rPr lang="en-US" sz="2800" dirty="0">
                <a:latin typeface="Bookman Old Style" panose="02050604050505020204" pitchFamily="18" charset="0"/>
              </a:rPr>
            </a:br>
            <a:r>
              <a:rPr lang="en-US" sz="2800" dirty="0">
                <a:latin typeface="Bookman Old Style" panose="02050604050505020204" pitchFamily="18" charset="0"/>
              </a:rPr>
              <a:t>             SARS CoV -2  RNA targets the mitochondrial</a:t>
            </a:r>
            <a:br>
              <a:rPr lang="en-US" sz="2800" dirty="0">
                <a:latin typeface="Bookman Old Style" panose="02050604050505020204" pitchFamily="18" charset="0"/>
              </a:rPr>
            </a:br>
            <a:r>
              <a:rPr lang="en-US" sz="2800" dirty="0">
                <a:latin typeface="Bookman Old Style" panose="02050604050505020204" pitchFamily="18" charset="0"/>
              </a:rPr>
              <a:t>             matrix and disrupts normal function. </a:t>
            </a:r>
            <a:br>
              <a:rPr lang="en-US" sz="2800" dirty="0">
                <a:latin typeface="Bookman Old Style" panose="02050604050505020204" pitchFamily="18" charset="0"/>
              </a:rPr>
            </a:br>
            <a:r>
              <a:rPr lang="en-US" sz="2800" dirty="0">
                <a:latin typeface="Bookman Old Style" panose="02050604050505020204" pitchFamily="18" charset="0"/>
              </a:rPr>
              <a:t>                 </a:t>
            </a:r>
            <a:br>
              <a:rPr lang="en-US" sz="2800" dirty="0">
                <a:latin typeface="Bookman Old Style" panose="02050604050505020204" pitchFamily="18" charset="0"/>
              </a:rPr>
            </a:br>
            <a:r>
              <a:rPr lang="en-US" sz="2800" dirty="0">
                <a:latin typeface="Bookman Old Style" panose="02050604050505020204" pitchFamily="18" charset="0"/>
              </a:rPr>
              <a:t>                   - decreased energy production</a:t>
            </a:r>
            <a:br>
              <a:rPr lang="en-US" sz="2800" dirty="0">
                <a:latin typeface="Bookman Old Style" panose="02050604050505020204" pitchFamily="18" charset="0"/>
              </a:rPr>
            </a:br>
            <a:r>
              <a:rPr lang="en-US" sz="2800" dirty="0">
                <a:latin typeface="Bookman Old Style" panose="02050604050505020204" pitchFamily="18" charset="0"/>
              </a:rPr>
              <a:t>                   - decreased anti-viral signaling and immune</a:t>
            </a:r>
            <a:br>
              <a:rPr lang="en-US" sz="2800" dirty="0">
                <a:latin typeface="Bookman Old Style" panose="02050604050505020204" pitchFamily="18" charset="0"/>
              </a:rPr>
            </a:br>
            <a:r>
              <a:rPr lang="en-US" sz="2800" dirty="0">
                <a:latin typeface="Bookman Old Style" panose="02050604050505020204" pitchFamily="18" charset="0"/>
              </a:rPr>
              <a:t>                     response</a:t>
            </a:r>
            <a:br>
              <a:rPr lang="en-US" sz="2800" dirty="0">
                <a:latin typeface="Bookman Old Style" panose="02050604050505020204" pitchFamily="18" charset="0"/>
              </a:rPr>
            </a:br>
            <a:r>
              <a:rPr lang="en-US" sz="2800" dirty="0">
                <a:latin typeface="Bookman Old Style" panose="02050604050505020204" pitchFamily="18" charset="0"/>
              </a:rPr>
              <a:t>                   - hijacked for viral replication</a:t>
            </a:r>
            <a:br>
              <a:rPr lang="en-US" sz="2800" dirty="0">
                <a:latin typeface="Bookman Old Style" panose="02050604050505020204" pitchFamily="18" charset="0"/>
              </a:rPr>
            </a:br>
            <a:r>
              <a:rPr lang="en-US" sz="2800" dirty="0">
                <a:latin typeface="Bookman Old Style" panose="02050604050505020204" pitchFamily="18" charset="0"/>
              </a:rPr>
              <a:t>                   - increases inflammatory responses</a:t>
            </a:r>
            <a:br>
              <a:rPr lang="en-US" sz="2800" dirty="0">
                <a:latin typeface="Bookman Old Style" panose="02050604050505020204" pitchFamily="18" charset="0"/>
              </a:rPr>
            </a:br>
            <a:r>
              <a:rPr lang="en-US" sz="2800" dirty="0">
                <a:latin typeface="Bookman Old Style" panose="02050604050505020204" pitchFamily="18" charset="0"/>
              </a:rPr>
              <a:t>                   - impairs the ability to support immune response</a:t>
            </a:r>
            <a:br>
              <a:rPr lang="en-US" sz="2800" dirty="0">
                <a:latin typeface="Bookman Old Style" panose="02050604050505020204" pitchFamily="18" charset="0"/>
              </a:rPr>
            </a:br>
            <a:r>
              <a:rPr lang="en-US" sz="2800" dirty="0">
                <a:latin typeface="Bookman Old Style" panose="02050604050505020204" pitchFamily="18" charset="0"/>
              </a:rPr>
              <a:t>                   - loss of mitochondrial integrity and death</a:t>
            </a:r>
            <a:endParaRPr lang="en-US" dirty="0"/>
          </a:p>
        </p:txBody>
      </p:sp>
    </p:spTree>
    <p:extLst>
      <p:ext uri="{BB962C8B-B14F-4D97-AF65-F5344CB8AC3E}">
        <p14:creationId xmlns:p14="http://schemas.microsoft.com/office/powerpoint/2010/main" val="2511251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41" y="-134318"/>
            <a:ext cx="12020810" cy="6992318"/>
          </a:xfrm>
        </p:spPr>
        <p:txBody>
          <a:bodyPr/>
          <a:lstStyle/>
          <a:p>
            <a:br>
              <a:rPr lang="en-US" sz="2800" dirty="0">
                <a:latin typeface="Bookman Old Style" panose="02050604050505020204" pitchFamily="18" charset="0"/>
              </a:rPr>
            </a:br>
            <a:br>
              <a:rPr lang="en-US" sz="2800" dirty="0">
                <a:latin typeface="Bookman Old Style" panose="02050604050505020204" pitchFamily="18" charset="0"/>
              </a:rPr>
            </a:br>
            <a:br>
              <a:rPr lang="en-US" sz="2800" dirty="0">
                <a:latin typeface="Bookman Old Style" panose="02050604050505020204" pitchFamily="18" charset="0"/>
              </a:rPr>
            </a:br>
            <a:r>
              <a:rPr lang="en-US" sz="2800" dirty="0">
                <a:latin typeface="Bookman Old Style" panose="02050604050505020204" pitchFamily="18" charset="0"/>
              </a:rPr>
              <a:t>           Symptoms are intermittent in nature. </a:t>
            </a:r>
            <a:br>
              <a:rPr lang="en-US" sz="2800" dirty="0">
                <a:latin typeface="Bookman Old Style" panose="02050604050505020204" pitchFamily="18" charset="0"/>
              </a:rPr>
            </a:br>
            <a:r>
              <a:rPr lang="en-US" sz="2800" dirty="0">
                <a:latin typeface="Bookman Old Style" panose="02050604050505020204" pitchFamily="18" charset="0"/>
              </a:rPr>
              <a:t>             - Symptoms tend to cluster during periods of </a:t>
            </a:r>
            <a:br>
              <a:rPr lang="en-US" sz="2800" dirty="0">
                <a:latin typeface="Bookman Old Style" panose="02050604050505020204" pitchFamily="18" charset="0"/>
              </a:rPr>
            </a:br>
            <a:r>
              <a:rPr lang="en-US" sz="2800" dirty="0">
                <a:latin typeface="Bookman Old Style" panose="02050604050505020204" pitchFamily="18" charset="0"/>
              </a:rPr>
              <a:t>               improvement or worsening. </a:t>
            </a:r>
            <a:br>
              <a:rPr lang="en-US" sz="2800" dirty="0">
                <a:latin typeface="Bookman Old Style" panose="02050604050505020204" pitchFamily="18" charset="0"/>
              </a:rPr>
            </a:br>
            <a:r>
              <a:rPr lang="en-US" sz="2800" dirty="0">
                <a:latin typeface="Bookman Old Style" panose="02050604050505020204" pitchFamily="18" charset="0"/>
              </a:rPr>
              <a:t>             - worsening of symptoms typically occur after</a:t>
            </a:r>
            <a:br>
              <a:rPr lang="en-US" sz="2800" dirty="0">
                <a:latin typeface="Bookman Old Style" panose="02050604050505020204" pitchFamily="18" charset="0"/>
              </a:rPr>
            </a:br>
            <a:r>
              <a:rPr lang="en-US" sz="2800" dirty="0">
                <a:latin typeface="Bookman Old Style" panose="02050604050505020204" pitchFamily="18" charset="0"/>
              </a:rPr>
              <a:t>               periods of PEM(post-exertional malaise) and stress.</a:t>
            </a:r>
            <a:br>
              <a:rPr lang="en-US" sz="2800" dirty="0">
                <a:latin typeface="Bookman Old Style" panose="02050604050505020204" pitchFamily="18" charset="0"/>
              </a:rPr>
            </a:br>
            <a:r>
              <a:rPr lang="en-US" sz="2800" dirty="0">
                <a:latin typeface="Bookman Old Style" panose="02050604050505020204" pitchFamily="18" charset="0"/>
              </a:rPr>
              <a:t>               (malaise – feeling uncomfortable, ill or lack of energy</a:t>
            </a:r>
            <a:br>
              <a:rPr lang="en-US" sz="2800" dirty="0">
                <a:latin typeface="Bookman Old Style" panose="02050604050505020204" pitchFamily="18" charset="0"/>
              </a:rPr>
            </a:br>
            <a:r>
              <a:rPr lang="en-US" sz="2800" dirty="0">
                <a:latin typeface="Bookman Old Style" panose="02050604050505020204" pitchFamily="18" charset="0"/>
              </a:rPr>
              <a:t>               that can’t be explained).</a:t>
            </a:r>
            <a:br>
              <a:rPr lang="en-US" sz="2800" dirty="0">
                <a:latin typeface="Bookman Old Style" panose="02050604050505020204" pitchFamily="18" charset="0"/>
              </a:rPr>
            </a:br>
            <a:r>
              <a:rPr lang="en-US" sz="2800" dirty="0">
                <a:latin typeface="Bookman Old Style" panose="02050604050505020204" pitchFamily="18" charset="0"/>
              </a:rPr>
              <a:t>               </a:t>
            </a:r>
            <a:br>
              <a:rPr lang="en-US" sz="2800" dirty="0">
                <a:latin typeface="Bookman Old Style" panose="02050604050505020204" pitchFamily="18" charset="0"/>
              </a:rPr>
            </a:br>
            <a:r>
              <a:rPr lang="en-US" sz="2800" dirty="0">
                <a:latin typeface="Bookman Old Style" panose="02050604050505020204" pitchFamily="18" charset="0"/>
              </a:rPr>
              <a:t>           Often very difficult to discern the complex of overlapping</a:t>
            </a:r>
            <a:br>
              <a:rPr lang="en-US" sz="2800" dirty="0">
                <a:latin typeface="Bookman Old Style" panose="02050604050505020204" pitchFamily="18" charset="0"/>
              </a:rPr>
            </a:br>
            <a:r>
              <a:rPr lang="en-US" sz="2800" dirty="0">
                <a:latin typeface="Bookman Old Style" panose="02050604050505020204" pitchFamily="18" charset="0"/>
              </a:rPr>
              <a:t>           symptoms from other impairments. </a:t>
            </a:r>
          </a:p>
        </p:txBody>
      </p:sp>
    </p:spTree>
    <p:extLst>
      <p:ext uri="{BB962C8B-B14F-4D97-AF65-F5344CB8AC3E}">
        <p14:creationId xmlns:p14="http://schemas.microsoft.com/office/powerpoint/2010/main" val="3158262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08" y="0"/>
            <a:ext cx="12135292" cy="7208874"/>
          </a:xfrm>
        </p:spPr>
        <p:txBody>
          <a:bodyPr/>
          <a:lstStyle/>
          <a:p>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SSA - Emergency message – 21032</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Evaluating cases with coronavirus disease 2019. </a:t>
            </a:r>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Establishing an Impairment –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A report of a + viral test for SARS-CoV – 2.</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A diagnostic test with findings consistent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with COVID – 19. E.g. chest XR w/lung abnormalities</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A diagnosis of COVID-19 with signs consistent with</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COVID – 19. E.g. fever, cough</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 + antibody test </a:t>
            </a:r>
            <a:r>
              <a:rPr lang="en-US" sz="2800" b="1" dirty="0">
                <a:solidFill>
                  <a:schemeClr val="tx1"/>
                </a:solidFill>
                <a:latin typeface="Bookman Old Style" panose="02050604050505020204" pitchFamily="18" charset="0"/>
              </a:rPr>
              <a:t>does not </a:t>
            </a:r>
            <a:r>
              <a:rPr lang="en-US" sz="2800" dirty="0">
                <a:solidFill>
                  <a:schemeClr val="tx1"/>
                </a:solidFill>
                <a:latin typeface="Bookman Old Style" panose="02050604050505020204" pitchFamily="18" charset="0"/>
              </a:rPr>
              <a:t>establish COVID-19 as an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impairment. A + test could reflect other infections</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w/Coronavirus or a prior vaccination</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p>
        </p:txBody>
      </p:sp>
    </p:spTree>
    <p:extLst>
      <p:ext uri="{BB962C8B-B14F-4D97-AF65-F5344CB8AC3E}">
        <p14:creationId xmlns:p14="http://schemas.microsoft.com/office/powerpoint/2010/main" val="2634406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95" y="0"/>
            <a:ext cx="11901377" cy="6858000"/>
          </a:xfrm>
        </p:spPr>
        <p:txBody>
          <a:bodyPr/>
          <a:lstStyle/>
          <a:p>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Definition of disability – must be established</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COVID – 19 may meet the durational requirements</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Long-term effects of COVID-19</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One or more new impairments secondary to COVID</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Worsening of existing impairments.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COVID-19 as a stand alone impairment cannot meet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 listing. It potentially can equal a listing as an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unlisted impairment(primarily secondary to other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body systems affected).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p>
        </p:txBody>
      </p:sp>
    </p:spTree>
    <p:extLst>
      <p:ext uri="{BB962C8B-B14F-4D97-AF65-F5344CB8AC3E}">
        <p14:creationId xmlns:p14="http://schemas.microsoft.com/office/powerpoint/2010/main" val="142936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95" y="49619"/>
            <a:ext cx="12021879" cy="6911161"/>
          </a:xfrm>
        </p:spPr>
        <p:txBody>
          <a:bodyPr/>
          <a:lstStyle/>
          <a:p>
            <a:r>
              <a:rPr lang="en-US" sz="2800" dirty="0">
                <a:solidFill>
                  <a:schemeClr val="tx1"/>
                </a:solidFill>
                <a:latin typeface="Bookman Old Style" panose="02050604050505020204" pitchFamily="18" charset="0"/>
              </a:rPr>
              <a:t>              We cannot medically equal listing 3.14.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COVID – 19 causes acute respiratory failure.</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It cannot be substituted for a chronic respiratory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impairment.</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r>
              <a:rPr lang="en-US" sz="2800" b="1" dirty="0"/>
              <a:t>3.14  “</a:t>
            </a:r>
            <a:r>
              <a:rPr lang="en-US" sz="2800" b="1" i="1" dirty="0"/>
              <a:t>Respiratory failure</a:t>
            </a:r>
            <a:r>
              <a:rPr lang="en-US" sz="2800" dirty="0"/>
              <a:t> resulting from any underlying    </a:t>
            </a:r>
            <a:br>
              <a:rPr lang="en-US" sz="2800" dirty="0"/>
            </a:br>
            <a:r>
              <a:rPr lang="en-US" sz="2800" dirty="0"/>
              <a:t>                </a:t>
            </a:r>
            <a:r>
              <a:rPr lang="en-US" sz="2800" b="1" dirty="0"/>
              <a:t>chronic </a:t>
            </a:r>
            <a:r>
              <a:rPr lang="en-US" sz="2800" dirty="0"/>
              <a:t>respiratory disorder except CF”).</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-Prophylactic restrictions or limitations intended to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limit exposure to COVID -19 cannot be included in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the RFC. E.g. recommendation a clt telework as they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are at high risk for COVID – 19</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-EOD may be established before or after onset of a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COVID – 19 infection</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Diaries – do not apply criteria mechanically. Use judgment</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to establish a longer or shorter diary for review based</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upon the severity of impairment/restrictiveness of RFC.</a:t>
            </a:r>
          </a:p>
        </p:txBody>
      </p:sp>
    </p:spTree>
    <p:extLst>
      <p:ext uri="{BB962C8B-B14F-4D97-AF65-F5344CB8AC3E}">
        <p14:creationId xmlns:p14="http://schemas.microsoft.com/office/powerpoint/2010/main" val="2580590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154956" y="-577346"/>
            <a:ext cx="8825657" cy="45719"/>
          </a:xfrm>
        </p:spPr>
        <p:txBody>
          <a:bodyPr/>
          <a:lstStyle/>
          <a:p>
            <a:endParaRPr lang="en-US" dirty="0"/>
          </a:p>
        </p:txBody>
      </p:sp>
      <p:sp>
        <p:nvSpPr>
          <p:cNvPr id="3" name="Text Placeholder 2"/>
          <p:cNvSpPr>
            <a:spLocks noGrp="1"/>
          </p:cNvSpPr>
          <p:nvPr>
            <p:ph type="body" idx="1"/>
          </p:nvPr>
        </p:nvSpPr>
        <p:spPr>
          <a:xfrm>
            <a:off x="652130" y="67340"/>
            <a:ext cx="10108203" cy="6790660"/>
          </a:xfrm>
        </p:spPr>
        <p:txBody>
          <a:bodyPr>
            <a:normAutofit/>
          </a:bodyPr>
          <a:lstStyle/>
          <a:p>
            <a:endParaRPr lang="en-US" sz="2800" cap="none" dirty="0">
              <a:latin typeface="Bookman Old Style" panose="02050604050505020204" pitchFamily="18" charset="0"/>
            </a:endParaRPr>
          </a:p>
          <a:p>
            <a:r>
              <a:rPr lang="en-US" sz="2800" cap="none" dirty="0">
                <a:latin typeface="Bookman Old Style" panose="02050604050505020204" pitchFamily="18" charset="0"/>
              </a:rPr>
              <a:t>               </a:t>
            </a:r>
            <a:r>
              <a:rPr lang="en-US" sz="2800" cap="none" dirty="0">
                <a:solidFill>
                  <a:schemeClr val="tx1"/>
                </a:solidFill>
                <a:latin typeface="Bookman Old Style" panose="02050604050505020204" pitchFamily="18" charset="0"/>
              </a:rPr>
              <a:t>Symptoms - onset</a:t>
            </a:r>
          </a:p>
          <a:p>
            <a:r>
              <a:rPr lang="en-US" sz="2800" cap="none" dirty="0">
                <a:latin typeface="Bookman Old Style" panose="02050604050505020204" pitchFamily="18" charset="0"/>
              </a:rPr>
              <a:t>                   </a:t>
            </a:r>
            <a:r>
              <a:rPr lang="en-US" sz="2800" cap="none" dirty="0">
                <a:solidFill>
                  <a:schemeClr val="tx1"/>
                </a:solidFill>
                <a:latin typeface="Bookman Old Style" panose="02050604050505020204" pitchFamily="18" charset="0"/>
              </a:rPr>
              <a:t>2 – 14 days after exposure to virus</a:t>
            </a:r>
          </a:p>
          <a:p>
            <a:r>
              <a:rPr lang="en-US" sz="2800" cap="none" dirty="0">
                <a:solidFill>
                  <a:schemeClr val="tx1"/>
                </a:solidFill>
                <a:latin typeface="Bookman Old Style" panose="02050604050505020204" pitchFamily="18" charset="0"/>
              </a:rPr>
              <a:t>                         - fever or chills</a:t>
            </a:r>
          </a:p>
          <a:p>
            <a:r>
              <a:rPr lang="en-US" sz="2800" cap="none" dirty="0">
                <a:solidFill>
                  <a:schemeClr val="tx1"/>
                </a:solidFill>
                <a:latin typeface="Bookman Old Style" panose="02050604050505020204" pitchFamily="18" charset="0"/>
              </a:rPr>
              <a:t>                         - cough</a:t>
            </a:r>
          </a:p>
          <a:p>
            <a:r>
              <a:rPr lang="en-US" sz="2800" cap="none" dirty="0">
                <a:solidFill>
                  <a:schemeClr val="tx1"/>
                </a:solidFill>
                <a:latin typeface="Bookman Old Style" panose="02050604050505020204" pitchFamily="18" charset="0"/>
              </a:rPr>
              <a:t>                         - shortness of breath</a:t>
            </a:r>
          </a:p>
          <a:p>
            <a:r>
              <a:rPr lang="en-US" sz="2800" cap="none" dirty="0">
                <a:solidFill>
                  <a:schemeClr val="tx1"/>
                </a:solidFill>
                <a:latin typeface="Bookman Old Style" panose="02050604050505020204" pitchFamily="18" charset="0"/>
              </a:rPr>
              <a:t>                         - fatigue </a:t>
            </a:r>
          </a:p>
          <a:p>
            <a:r>
              <a:rPr lang="en-US" sz="2800" cap="none" dirty="0">
                <a:solidFill>
                  <a:schemeClr val="tx1"/>
                </a:solidFill>
                <a:latin typeface="Bookman Old Style" panose="02050604050505020204" pitchFamily="18" charset="0"/>
              </a:rPr>
              <a:t>                         - myalgias</a:t>
            </a:r>
          </a:p>
          <a:p>
            <a:r>
              <a:rPr lang="en-US" sz="2800" cap="none" dirty="0">
                <a:solidFill>
                  <a:schemeClr val="tx1"/>
                </a:solidFill>
                <a:latin typeface="Bookman Old Style" panose="02050604050505020204" pitchFamily="18" charset="0"/>
              </a:rPr>
              <a:t>                         - sore throat. </a:t>
            </a:r>
          </a:p>
          <a:p>
            <a:r>
              <a:rPr lang="en-US" sz="2800" cap="none" dirty="0">
                <a:solidFill>
                  <a:schemeClr val="tx1"/>
                </a:solidFill>
                <a:latin typeface="Bookman Old Style" panose="02050604050505020204" pitchFamily="18" charset="0"/>
              </a:rPr>
              <a:t>                         - congestion or runny nose</a:t>
            </a:r>
            <a:endParaRPr lang="en-US" sz="2800" cap="none" dirty="0">
              <a:latin typeface="Bookman Old Style" panose="02050604050505020204" pitchFamily="18" charset="0"/>
            </a:endParaRPr>
          </a:p>
        </p:txBody>
      </p:sp>
    </p:spTree>
    <p:extLst>
      <p:ext uri="{BB962C8B-B14F-4D97-AF65-F5344CB8AC3E}">
        <p14:creationId xmlns:p14="http://schemas.microsoft.com/office/powerpoint/2010/main" val="2689390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604"/>
            <a:ext cx="12120639" cy="6946604"/>
          </a:xfrm>
        </p:spPr>
        <p:txBody>
          <a:bodyPr/>
          <a:lstStyle/>
          <a:p>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Claimant Story</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Prior to getting COVID – 19, April 2020, the clt reported</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working 50 hours per week and enjoyed traveling.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Now she is feels like she is wearing a “lead” weight around</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her body, after doing household chores she suffers profound</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exhaustion for days and her heart races on occasion.</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She has trouble finding words, staying focused, multi-</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tasking and is mentally exhausted going to the store. </a:t>
            </a:r>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She has undergone an extensive workup by a cardiologist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and pulmonologist. She was told her symptoms were anxiety</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based and told “think happy thoughts”.</a:t>
            </a:r>
          </a:p>
        </p:txBody>
      </p:sp>
    </p:spTree>
    <p:extLst>
      <p:ext uri="{BB962C8B-B14F-4D97-AF65-F5344CB8AC3E}">
        <p14:creationId xmlns:p14="http://schemas.microsoft.com/office/powerpoint/2010/main" val="3345321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lstStyle/>
          <a:p>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She is unable to work, feels like a burden on her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daughter an dismissed by the medical community.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She doesn’t understand what is wrong with her, is scared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that she might die and contemplates whether life is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worth living. </a:t>
            </a:r>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Does she have Long COVID syndrome?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What is your decision based upon the evidence and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guidance of EM 21032?</a:t>
            </a:r>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endParaRPr lang="en-US" sz="28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57462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6858000"/>
          </a:xfrm>
        </p:spPr>
        <p:txBody>
          <a:bodyPr/>
          <a:lstStyle/>
          <a:p>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Thank you for your kind attention!</a:t>
            </a:r>
          </a:p>
        </p:txBody>
      </p:sp>
    </p:spTree>
    <p:extLst>
      <p:ext uri="{BB962C8B-B14F-4D97-AF65-F5344CB8AC3E}">
        <p14:creationId xmlns:p14="http://schemas.microsoft.com/office/powerpoint/2010/main" val="21345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282994"/>
            <a:ext cx="8825657" cy="652130"/>
          </a:xfrm>
        </p:spPr>
        <p:txBody>
          <a:bodyPr/>
          <a:lstStyle/>
          <a:p>
            <a:endParaRPr lang="en-US" dirty="0"/>
          </a:p>
        </p:txBody>
      </p:sp>
      <p:sp>
        <p:nvSpPr>
          <p:cNvPr id="3" name="Text Placeholder 2"/>
          <p:cNvSpPr>
            <a:spLocks noGrp="1"/>
          </p:cNvSpPr>
          <p:nvPr>
            <p:ph type="body" idx="1"/>
          </p:nvPr>
        </p:nvSpPr>
        <p:spPr>
          <a:xfrm>
            <a:off x="163033" y="21082"/>
            <a:ext cx="10306678" cy="7485503"/>
          </a:xfrm>
        </p:spPr>
        <p:txBody>
          <a:bodyPr/>
          <a:lstStyle/>
          <a:p>
            <a:endParaRPr lang="en-US" cap="non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7972"/>
            <a:ext cx="6097772" cy="69359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172" y="0"/>
            <a:ext cx="6322828" cy="6766560"/>
          </a:xfrm>
          <a:prstGeom prst="rect">
            <a:avLst/>
          </a:prstGeom>
        </p:spPr>
      </p:pic>
    </p:spTree>
    <p:extLst>
      <p:ext uri="{BB962C8B-B14F-4D97-AF65-F5344CB8AC3E}">
        <p14:creationId xmlns:p14="http://schemas.microsoft.com/office/powerpoint/2010/main" val="1211069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8503920" cy="6858000"/>
          </a:xfrm>
          <a:prstGeom prst="rect">
            <a:avLst/>
          </a:prstGeom>
        </p:spPr>
      </p:pic>
    </p:spTree>
    <p:extLst>
      <p:ext uri="{BB962C8B-B14F-4D97-AF65-F5344CB8AC3E}">
        <p14:creationId xmlns:p14="http://schemas.microsoft.com/office/powerpoint/2010/main" val="272096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020" y="0"/>
            <a:ext cx="8328660" cy="6858000"/>
          </a:xfrm>
          <a:prstGeom prst="rect">
            <a:avLst/>
          </a:prstGeom>
        </p:spPr>
      </p:pic>
    </p:spTree>
    <p:extLst>
      <p:ext uri="{BB962C8B-B14F-4D97-AF65-F5344CB8AC3E}">
        <p14:creationId xmlns:p14="http://schemas.microsoft.com/office/powerpoint/2010/main" val="3433672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53340"/>
            <a:ext cx="5532120" cy="7429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140" y="-53340"/>
            <a:ext cx="6499860" cy="6911340"/>
          </a:xfrm>
          <a:prstGeom prst="rect">
            <a:avLst/>
          </a:prstGeom>
        </p:spPr>
      </p:pic>
    </p:spTree>
    <p:extLst>
      <p:ext uri="{BB962C8B-B14F-4D97-AF65-F5344CB8AC3E}">
        <p14:creationId xmlns:p14="http://schemas.microsoft.com/office/powerpoint/2010/main" val="205222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560" y="0"/>
            <a:ext cx="8397240" cy="6797040"/>
          </a:xfrm>
          <a:prstGeom prst="rect">
            <a:avLst/>
          </a:prstGeom>
        </p:spPr>
      </p:pic>
    </p:spTree>
    <p:extLst>
      <p:ext uri="{BB962C8B-B14F-4D97-AF65-F5344CB8AC3E}">
        <p14:creationId xmlns:p14="http://schemas.microsoft.com/office/powerpoint/2010/main" val="964906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678"/>
            <a:ext cx="12043143" cy="6826102"/>
          </a:xfrm>
        </p:spPr>
        <p:txBody>
          <a:bodyPr/>
          <a:lstStyle/>
          <a:p>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What is Long COVID?</a:t>
            </a:r>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CDC definition – a range of new, recurrent or ongoing</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health problems people can experience four or more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weeks after initial SARS – CoV- 2 infection. </a:t>
            </a:r>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NICE – UK – symptomatic individuals from 4 – 12 weeks.</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Post COVID syndrome – 12 weeks after acute infection.</a:t>
            </a:r>
            <a:br>
              <a:rPr lang="en-US" sz="2800" dirty="0">
                <a:solidFill>
                  <a:schemeClr val="tx1"/>
                </a:solidFill>
                <a:latin typeface="Bookman Old Style" panose="02050604050505020204" pitchFamily="18" charset="0"/>
              </a:rPr>
            </a:b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  Long COVID is now a condition protected by the </a:t>
            </a:r>
            <a:br>
              <a:rPr lang="en-US" sz="2800" dirty="0">
                <a:solidFill>
                  <a:schemeClr val="tx1"/>
                </a:solidFill>
                <a:latin typeface="Bookman Old Style" panose="02050604050505020204" pitchFamily="18" charset="0"/>
              </a:rPr>
            </a:br>
            <a:r>
              <a:rPr lang="en-US" sz="2800" dirty="0">
                <a:solidFill>
                  <a:schemeClr val="tx1"/>
                </a:solidFill>
                <a:latin typeface="Bookman Old Style" panose="02050604050505020204" pitchFamily="18" charset="0"/>
              </a:rPr>
              <a:t>             Americans with Disability Act(ADA)</a:t>
            </a:r>
          </a:p>
        </p:txBody>
      </p:sp>
    </p:spTree>
    <p:extLst>
      <p:ext uri="{BB962C8B-B14F-4D97-AF65-F5344CB8AC3E}">
        <p14:creationId xmlns:p14="http://schemas.microsoft.com/office/powerpoint/2010/main" val="15183476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AB05ADB0A04342BACB3E4E12A77118" ma:contentTypeVersion="0" ma:contentTypeDescription="Create a new document." ma:contentTypeScope="" ma:versionID="3928f290cf89fd9a93cbe63b33d0331c">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410803-4295-418B-A718-475CC63D2D6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7D8607E-E214-41F1-993E-730A435B75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A690B44-98CA-4614-A632-7FE4FE9167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498</TotalTime>
  <Words>1940</Words>
  <Application>Microsoft Office PowerPoint</Application>
  <PresentationFormat>Widescreen</PresentationFormat>
  <Paragraphs>37</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Bookman Old Style</vt:lpstr>
      <vt:lpstr>Century Gothic</vt:lpstr>
      <vt:lpstr>Wingdings 3</vt:lpstr>
      <vt:lpstr>Ion</vt:lpstr>
      <vt:lpstr>COVID 19 - LONG HAUL</vt:lpstr>
      <vt:lpstr>    What is COVID – 19?           Novel (Co)rona (Vi)rus – (ID) in 2019                      SARS-CoV– 2  - a family of Coronavirus           typically present with upper respiratory            symptoms including sore throat, sinus            infections, mild cough to severe PNA and            respiratory failure. Coronavirus is a large           family of viruses that infect specifically           humans or animals. They are named for            their corona-like(crown) appearance.            CoV – 1 &amp;2 are pathogenic and cause            Severe Acute Respiratory Syndromes.</vt:lpstr>
      <vt:lpstr>PowerPoint Presentation</vt:lpstr>
      <vt:lpstr>PowerPoint Presentation</vt:lpstr>
      <vt:lpstr>PowerPoint Presentation</vt:lpstr>
      <vt:lpstr>PowerPoint Presentation</vt:lpstr>
      <vt:lpstr>PowerPoint Presentation</vt:lpstr>
      <vt:lpstr>PowerPoint Presentation</vt:lpstr>
      <vt:lpstr>                                    What is Long COVID?            - CDC definition – a range of new, recurrent or ongoing              health problems people can experience four or more               weeks after initial SARS – CoV- 2 infection.             -  NICE – UK – symptomatic individuals from 4 – 12 weeks.              Post COVID syndrome – 12 weeks after acute infection.            -  Long COVID is now a condition protected by the               Americans with Disability Act(ADA)</vt:lpstr>
      <vt:lpstr>                              </vt:lpstr>
      <vt:lpstr>            Who is likely to get long COVID ?                           The true frequency and severity is unknown                  - occurs with mild acute illness or even those                    that were asymptomatic                  - All ages – Most common – age 35 – 69                    women &gt; men                The risk factors and biological associations are not                well understood                   - SARS – CoV – 2, EBV viremia, autoantibodies,                     T2DM, reactivation of other viruses, CAD                  - &gt; 5 symptoms during acute infection or severity                     of infection                            </vt:lpstr>
      <vt:lpstr>       Pathophysiology –                - persistent virus or viral remnants causing                 chronic inflammation.                - autoimmunity – an acute respiratory                  infection(s) can induce autoimmunity                 in some. This difficult to reduce.               - dysregulated gut microbiome, dysbiosis                 and latent reactivation of viruses such as                  Epstein-Barr(ME/CFS). SSR 14-1p.               - persistent viral replication               - residual organ damage from acute                   infection                - post-hospital or ICU syndromes               - mitochondrial disease impact</vt:lpstr>
      <vt:lpstr>           Characteristic Symptoms –                    - Post-exertional malaise/fatigue                - pain with breathing                - brain fog                - palpitations/tachycardia                - sleep disruption                - GI problems                - Depression                 - anosmia                - headache                - nerve abnormalities                - myalgias                - hair loss</vt:lpstr>
      <vt:lpstr>PowerPoint Presentation</vt:lpstr>
      <vt:lpstr>              Epidemiology –                                COVID -19                        US – 80 million infected.        1 million deaths                       World – 500 million infected.  6 million deaths                   Long COVID prevalence – 10 – 30% of COVID cases                       US – 8 – 24 million                       World – 50 – 150 million                   Relative small number of COVID infections worldwide                   (7.9 billion) with significant public health impact.                       1918 – H1N1 pandemic – Spanish flu –                              500 million infected.                               50 million deaths(~675000 – US)</vt:lpstr>
      <vt:lpstr>PowerPoint Presentation</vt:lpstr>
      <vt:lpstr>PowerPoint Presentation</vt:lpstr>
      <vt:lpstr>PowerPoint Presentation</vt:lpstr>
      <vt:lpstr>                           COVID Vaccination –                    - The risk of long haul COVID is 50% less in                      individuals who are fully vaccinated              - Side effects are typically more pronounced and                      last longer than the general population.                     - After vaccination –                         - Most report no change in symptoms                        - Minority of those receiving the vaccine improve                        - Smaller minority get worse           </vt:lpstr>
      <vt:lpstr>              Post-exertional malaise (PEM)                - Hallmark symptoms of syndrome                     - increased or mental exertion on a “good day”                       followed by severe exhaustion or worsening                        requiring several days/weeks to recover                     - disabling exhaustion out or proportion to the                       effort exerted                     - triggered by physical activity(bathing, stress,                        cognitive activities                     - onset delayed by 12 to 72 hours. Severity                       unpredictable.                      - Not fatigue – feeling of weariness, tiredness or                        lack of energy                         - individuals can meet criteria for CFS                      </vt:lpstr>
      <vt:lpstr>             Cognitive Impairment(brain fog)                           primary cognitive symptoms                     - word retrieval                     - working memory                    - reasoning                    - problem solving                     - attention                    - executive functioning                    - spatial planning.                  presentation similar to post-concussion                 syndrome</vt:lpstr>
      <vt:lpstr>            Dysautonomia –                 - dysfunction of the autonomic nervous system.                 - POTS(Postural Orthostatic Tachycardia Syndrome)                      - lightheadedness, chest pain, dyspnea, shaking                     - heart increases &gt; 30 beats per minute or &gt;                        120 beats per minute within the first 10 minutes                       of standing(tilt table test).                  - individuals with long haul COVID often have                   symptoms suggestive of dysautonomia. </vt:lpstr>
      <vt:lpstr>              Small Fiber Neuropathy(SFN)                       - small unmyelinated C fibers and thinly                   myelinated A-delta fibers.                      - mediate pain, thermal sensation, autonomic                         - burning, prickling, shooting/aching pain                         - autonomic – dizzy when standing, abnormal                           sweating, palpitations, dry mouth and urinary                           dysfunction                </vt:lpstr>
      <vt:lpstr>            Mast cell activation syndrome                           irregular mast cell activation w/episodic symptoms                    - hives and flushing                    - non-pitting and angioedema                    - nausea, vomiting, diarrhea and abdominal pain                    - conjunctivitis, runny nose, sore throat                    - wheezing                    - palpitations and anxiety                    - hypotension                    - headache and brain fog          </vt:lpstr>
      <vt:lpstr>         Mitochondrial Dysfunction –                SARS CoV -2  RNA targets the mitochondrial              matrix and disrupts normal function.                                       - decreased energy production                    - decreased anti-viral signaling and immune                      response                    - hijacked for viral replication                    - increases inflammatory responses                    - impairs the ability to support immune response                    - loss of mitochondrial integrity and death</vt:lpstr>
      <vt:lpstr>              Symptoms are intermittent in nature.               - Symptoms tend to cluster during periods of                 improvement or worsening.               - worsening of symptoms typically occur after                periods of PEM(post-exertional malaise) and stress.                (malaise – feeling uncomfortable, ill or lack of energy                that can’t be explained).                            Often very difficult to discern the complex of overlapping            symptoms from other impairments. </vt:lpstr>
      <vt:lpstr>                                   SSA - Emergency message – 21032               Evaluating cases with coronavirus disease 2019.                 Establishing an Impairment –                   - A report of a + viral test for SARS-CoV – 2.                  - A diagnostic test with findings consistent                     with COVID – 19. E.g. chest XR w/lung abnormalities                  - A diagnosis of COVID-19 with signs consistent with                    COVID – 19. E.g. fever, cough               A + antibody test does not establish COVID-19 as an                impairment. A + test could reflect other infections               w/Coronavirus or a prior vaccination              </vt:lpstr>
      <vt:lpstr>                Definition of disability – must be established                     COVID – 19 may meet the durational requirements                       - Long-term effects of COVID-19                       - One or more new impairments secondary to COVID                       - Worsening of existing impairments.                                 COVID-19 as a stand alone impairment cannot meet                    a listing. It potentially can equal a listing as an                    unlisted impairment(primarily secondary to other                    body systems affected).                                     </vt:lpstr>
      <vt:lpstr>              We cannot medically equal listing 3.14.                COVID – 19 causes acute respiratory failure.               It cannot be substituted for a chronic respiratory                impairment.               (3.14  “Respiratory failure resulting from any underlying                     chronic respiratory disorder except CF”).               -Prophylactic restrictions or limitations intended to                limit exposure to COVID -19 cannot be included in                the RFC. E.g. recommendation a clt telework as they                are at high risk for COVID – 19               -EOD may be established before or after onset of a                COVID – 19 infection               Diaries – do not apply criteria mechanically. Use judgment               to establish a longer or shorter diary for review based               upon the severity of impairment/restrictiveness of RFC.</vt:lpstr>
      <vt:lpstr>            Claimant Story              Prior to getting COVID – 19, April 2020, the clt reported            working 50 hours per week and enjoyed traveling.                   Now she is feels like she is wearing a “lead” weight around            her body, after doing household chores she suffers profound            exhaustion for days and her heart races on occasion.            She has trouble finding words, staying focused, multi-            tasking and is mentally exhausted going to the store.              She has undergone an extensive workup by a cardiologist             and pulmonologist. She was told her symptoms were anxiety            based and told “think happy thoughts”.</vt:lpstr>
      <vt:lpstr>              She is unable to work, feels like a burden on her             daughter an dismissed by the medical community.                        She doesn’t understand what is wrong with her, is scared             that she might die and contemplates whether life is             worth living.              Does she have Long COVID syndrome?                        What is your decision based upon the evidence and             guidance of EM 21032?  </vt:lpstr>
      <vt:lpstr>                            Thank you for your kind attention!</vt:lpstr>
    </vt:vector>
  </TitlesOfParts>
  <Company>Social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 LONG HAUL</dc:title>
  <dc:creator>Pritchard DO, J. Scott   DDS Salem</dc:creator>
  <cp:lastModifiedBy>Garcia, Marjorie E.   DDS Salem</cp:lastModifiedBy>
  <cp:revision>6</cp:revision>
  <dcterms:created xsi:type="dcterms:W3CDTF">2022-06-14T21:38:17Z</dcterms:created>
  <dcterms:modified xsi:type="dcterms:W3CDTF">2022-10-20T19:41:48Z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0x010100C0AB05ADB0A04342BACB3E4E12A77118</vt:lpwstr>
  </property>
  <property fmtid="{D5CDD505-2E9C-101B-9397-08002B2CF9AE}" pid="3" name="_AdHocReviewCycleID">
    <vt:i4>-1013735151</vt:i4>
  </property>
  <property fmtid="{D5CDD505-2E9C-101B-9397-08002B2CF9AE}" pid="4" name="_NewReviewCycle">
    <vt:lpwstr/>
  </property>
  <property fmtid="{D5CDD505-2E9C-101B-9397-08002B2CF9AE}" pid="5" name="_EmailSubject">
    <vt:lpwstr>[EXTERNAL]   SOAR Webinar: Long COVID</vt:lpwstr>
  </property>
  <property fmtid="{D5CDD505-2E9C-101B-9397-08002B2CF9AE}" pid="6" name="_AuthorEmail">
    <vt:lpwstr>Marjorie.E.Garcia@ssa.gov</vt:lpwstr>
  </property>
  <property fmtid="{D5CDD505-2E9C-101B-9397-08002B2CF9AE}" pid="7" name="_AuthorEmailDisplayName">
    <vt:lpwstr>Garcia, Marjorie E.   DDS Salem</vt:lpwstr>
  </property>
</Properties>
</file>