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1" autoAdjust="0"/>
  </p:normalViewPr>
  <p:slideViewPr>
    <p:cSldViewPr>
      <p:cViewPr varScale="1">
        <p:scale>
          <a:sx n="84" d="100"/>
          <a:sy n="84" d="100"/>
        </p:scale>
        <p:origin x="-96" y="-16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7646-5471-4C0C-9C0F-410B310B2A5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4665-FEBA-4E79-8365-F082BE26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5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Buyer beware </a:t>
            </a:r>
            <a:r>
              <a:rPr lang="en-US" dirty="0" smtClean="0">
                <a:sym typeface="Wingdings" panose="05000000000000000000" pitchFamily="2" charset="2"/>
              </a:rPr>
              <a:t> CE BIF diagnosis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665-FEBA-4E79-8365-F082BE26E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665-FEBA-4E79-8365-F082BE26ED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DD598F-DD8D-4F62-93EF-FDC4EB17F0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Factors .in Adjudicating</a:t>
            </a:r>
            <a:br>
              <a:rPr lang="en-US" dirty="0" smtClean="0"/>
            </a:br>
            <a:r>
              <a:rPr lang="en-US" dirty="0" smtClean="0"/>
              <a:t>Disability Claims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457700"/>
            <a:ext cx="4648200" cy="5715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Presenter: Mark Berkowitz, </a:t>
            </a:r>
            <a:r>
              <a:rPr lang="en-US" dirty="0" err="1" smtClean="0"/>
              <a:t>Psy.D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Denver Regional Medical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91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Look at the range of subtest scores.</a:t>
            </a:r>
          </a:p>
          <a:p>
            <a:pPr marL="0" indent="0">
              <a:buNone/>
            </a:pPr>
            <a:r>
              <a:rPr lang="en-US" sz="2800" dirty="0" smtClean="0"/>
              <a:t>Consider two different claimants with FSIQ scores of 70.</a:t>
            </a:r>
          </a:p>
          <a:p>
            <a:r>
              <a:rPr lang="en-US" sz="2800" dirty="0" smtClean="0"/>
              <a:t>One has subtest scores all approximately in the range of 3-6;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other in the range of 1-10.</a:t>
            </a:r>
          </a:p>
          <a:p>
            <a:pPr marL="0" indent="0">
              <a:buNone/>
            </a:pPr>
            <a:r>
              <a:rPr lang="en-US" sz="2800" dirty="0" smtClean="0"/>
              <a:t>What does this possibly tell us?</a:t>
            </a:r>
            <a:endParaRPr lang="en-US" sz="2800" dirty="0"/>
          </a:p>
        </p:txBody>
      </p:sp>
      <p:pic>
        <p:nvPicPr>
          <p:cNvPr id="18434" name="Picture 2" descr="C:\Users\693148\AppData\Local\Microsoft\Windows\Temporary Internet Files\Content.IE5\5UV1BECG\reflechi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71850"/>
            <a:ext cx="224013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7351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Low IQ scores but also a DIB claim:</a:t>
            </a:r>
          </a:p>
          <a:p>
            <a:r>
              <a:rPr lang="en-US" sz="2800" dirty="0" smtClean="0"/>
              <a:t>Does this suggest conflict; that the IQ scores imply lower functioning than demonstrated functioning?</a:t>
            </a:r>
          </a:p>
          <a:p>
            <a:r>
              <a:rPr lang="en-US" sz="2800" dirty="0" smtClean="0"/>
              <a:t>Do we need to investigate work to determine of special considerations were present?</a:t>
            </a:r>
          </a:p>
          <a:p>
            <a:r>
              <a:rPr lang="en-US" sz="2800" dirty="0" smtClean="0"/>
              <a:t>Work doesn't have to be SGA to get insured.</a:t>
            </a:r>
          </a:p>
          <a:p>
            <a:r>
              <a:rPr lang="en-US" sz="2800" dirty="0" smtClean="0"/>
              <a:t>CE buyer beware!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71500"/>
            <a:ext cx="1933575" cy="132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278"/>
            <a:ext cx="8229600" cy="299442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Listing 11.07A. Cerebral palsy with IQ of 70 or less.</a:t>
            </a:r>
          </a:p>
          <a:p>
            <a:r>
              <a:rPr lang="en-US" sz="2800" dirty="0" smtClean="0"/>
              <a:t>No requirement for intellectual disability or that all of the IQ scores are at or around that level.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Change is coming!  Sept 29, 2016—IQ will not be in the 11.07 listing.</a:t>
            </a:r>
            <a:endParaRPr lang="en-US" sz="2800" dirty="0"/>
          </a:p>
        </p:txBody>
      </p:sp>
      <p:pic>
        <p:nvPicPr>
          <p:cNvPr id="7171" name="Picture 3" descr="C:\Users\693148\AppData\Local\Microsoft\Windows\Temporary Internet Files\Content.IE5\APSTHI05\remind1[1]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5591" y="2514600"/>
            <a:ext cx="169459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Examiner Tips--4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2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11.04 CVA—</a:t>
            </a:r>
            <a:r>
              <a:rPr lang="en-US" sz="2800" b="1" dirty="0" smtClean="0"/>
              <a:t>Usually</a:t>
            </a:r>
            <a:r>
              <a:rPr lang="en-US" sz="2800" dirty="0" smtClean="0"/>
              <a:t> defer for 3 months, but</a:t>
            </a:r>
          </a:p>
          <a:p>
            <a:pPr marL="0" indent="0">
              <a:buNone/>
            </a:pPr>
            <a:r>
              <a:rPr lang="en-US" sz="2800" dirty="0" smtClean="0"/>
              <a:t>DI 25505.035C.5 says:</a:t>
            </a:r>
          </a:p>
          <a:p>
            <a:r>
              <a:rPr lang="en-US" sz="2800" dirty="0" smtClean="0"/>
              <a:t>Evaluate evidence of any residual impairment(s) at more than 3 months following a CVA, </a:t>
            </a:r>
            <a:r>
              <a:rPr lang="en-US" sz="2800" b="1" dirty="0" smtClean="0"/>
              <a:t>unless the claimant demonstrates an unusually rapid recovery.      </a:t>
            </a:r>
          </a:p>
          <a:p>
            <a:r>
              <a:rPr lang="en-US" sz="2800" dirty="0" smtClean="0"/>
              <a:t>Do not medically defer the claim when an allowance is appropriate </a:t>
            </a:r>
            <a:r>
              <a:rPr lang="en-US" sz="2800" b="1" dirty="0" smtClean="0"/>
              <a:t>if the evidence clearly indicates little or no chance of recovery.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257550"/>
          </a:xfrm>
          <a:ln w="22225"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Listing 12.02 … presence of a specific organic factor </a:t>
            </a:r>
            <a:r>
              <a:rPr lang="en-US" sz="2800" b="1" dirty="0" smtClean="0"/>
              <a:t>etiologically related </a:t>
            </a:r>
            <a:r>
              <a:rPr lang="en-US" sz="2800" dirty="0" smtClean="0"/>
              <a:t>to the abnormal mental state and loss of previously acquired functional abilities.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Therefore BIF and LD do not </a:t>
            </a:r>
            <a:r>
              <a:rPr lang="en-US" sz="2800" b="1" dirty="0" smtClean="0"/>
              <a:t>meet</a:t>
            </a:r>
            <a:r>
              <a:rPr lang="en-US" sz="2800" dirty="0" smtClean="0"/>
              <a:t> 12.02.</a:t>
            </a:r>
            <a:endParaRPr lang="en-US" sz="28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2558080"/>
            <a:ext cx="3048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558080"/>
            <a:ext cx="2990851" cy="14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815436"/>
            <a:ext cx="231775" cy="16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8229600" cy="2420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isting 12.02 (and aspects of 11.18, cerebral trauma)</a:t>
            </a:r>
          </a:p>
          <a:p>
            <a:r>
              <a:rPr lang="en-US" sz="2400" dirty="0" smtClean="0"/>
              <a:t>We </a:t>
            </a:r>
            <a:r>
              <a:rPr lang="en-US" sz="2400" b="1" dirty="0" smtClean="0"/>
              <a:t>cannot deny </a:t>
            </a:r>
            <a:r>
              <a:rPr lang="en-US" sz="2400" dirty="0" smtClean="0"/>
              <a:t>someone within the first six months of a traumatic brain injury.</a:t>
            </a:r>
          </a:p>
          <a:p>
            <a:r>
              <a:rPr lang="en-US" sz="2400" dirty="0" smtClean="0"/>
              <a:t>We can allow within 6 months, if appropriate.</a:t>
            </a:r>
          </a:p>
          <a:p>
            <a:r>
              <a:rPr lang="en-US" sz="2400" dirty="0" smtClean="0"/>
              <a:t>If not allowed before 6 months, must have "evidence" at least 6 months post-injury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C:\Users\693148\AppData\Local\Microsoft\Windows\Temporary Internet Files\Content.IE5\O7OJYE93\brai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45" y="3790950"/>
            <a:ext cx="2057400" cy="12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3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Frontal </a:t>
            </a:r>
            <a:r>
              <a:rPr lang="en-US" sz="2800" dirty="0"/>
              <a:t>l</a:t>
            </a:r>
            <a:r>
              <a:rPr lang="en-US" sz="2800" dirty="0" smtClean="0"/>
              <a:t>obe injuries: Often they will score higher on standardized testing due to the make-up of the testing.</a:t>
            </a:r>
          </a:p>
          <a:p>
            <a:r>
              <a:rPr lang="en-US" sz="2800" dirty="0" smtClean="0"/>
              <a:t>May actually function- much lower and often MER and family collaterals will tip you off to this.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2" y="3829050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Classic Signs of</a:t>
            </a:r>
            <a:br>
              <a:rPr lang="en-US" dirty="0" smtClean="0"/>
            </a:br>
            <a:r>
              <a:rPr lang="en-US" dirty="0" smtClean="0"/>
              <a:t>Frontal Lobe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43101"/>
            <a:ext cx="5638800" cy="3108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Categories</a:t>
            </a:r>
          </a:p>
          <a:p>
            <a:r>
              <a:rPr lang="en-US" sz="2800" dirty="0" smtClean="0"/>
              <a:t>Cognitive</a:t>
            </a:r>
          </a:p>
          <a:p>
            <a:r>
              <a:rPr lang="en-US" sz="2800" dirty="0" smtClean="0"/>
              <a:t>Emotional</a:t>
            </a:r>
          </a:p>
          <a:p>
            <a:r>
              <a:rPr lang="en-US" sz="2800" dirty="0" smtClean="0"/>
              <a:t>Behavioral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99189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4917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Short attention span</a:t>
            </a:r>
          </a:p>
          <a:p>
            <a:r>
              <a:rPr lang="en-US" sz="2800" dirty="0" smtClean="0"/>
              <a:t>Poor concentration</a:t>
            </a:r>
          </a:p>
          <a:p>
            <a:r>
              <a:rPr lang="en-US" sz="2800" dirty="0" smtClean="0"/>
              <a:t>Poor working memory</a:t>
            </a:r>
          </a:p>
          <a:p>
            <a:r>
              <a:rPr lang="en-US" sz="2800" dirty="0" smtClean="0"/>
              <a:t>Poor short term memory</a:t>
            </a:r>
          </a:p>
          <a:p>
            <a:r>
              <a:rPr lang="en-US" sz="2800" dirty="0" smtClean="0"/>
              <a:t>Difficulty in planning and reasoning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943350"/>
            <a:ext cx="1590675" cy="11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37744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Difficulty in inhibiting emotions, anger, excitement, sadness etc.</a:t>
            </a:r>
          </a:p>
          <a:p>
            <a:r>
              <a:rPr lang="en-US" sz="2400" dirty="0" smtClean="0"/>
              <a:t>Mood lability</a:t>
            </a:r>
          </a:p>
          <a:p>
            <a:r>
              <a:rPr lang="en-US" sz="2400" dirty="0" smtClean="0"/>
              <a:t>Depression, possibly due to above.</a:t>
            </a:r>
          </a:p>
          <a:p>
            <a:r>
              <a:rPr lang="en-US" sz="2400" dirty="0" smtClean="0"/>
              <a:t>Occasionally, difficulty in understanding others' points of view, leading to anger and frustration.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2" y="3829050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2971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Not homogeneous – Musical vs. Mathematical vs. Comic vs. Business Geniuses?</a:t>
            </a:r>
          </a:p>
          <a:p>
            <a:r>
              <a:rPr lang="en-US" sz="2400" dirty="0" smtClean="0"/>
              <a:t>How valuable is psychological testing in predicting future success?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(Mensa has some very dysfunctional people)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One definition – The global ability to act purposefully, think rationally, and deal effectively with one's environment. Utilize what one has learned.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24484"/>
          </a:xfrm>
        </p:spPr>
        <p:txBody>
          <a:bodyPr/>
          <a:lstStyle/>
          <a:p>
            <a:r>
              <a:rPr lang="en-US" dirty="0" smtClean="0"/>
              <a:t>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7203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Nature of purposeful behavior</a:t>
            </a:r>
          </a:p>
          <a:p>
            <a:r>
              <a:rPr lang="en-US" sz="2400" dirty="0" smtClean="0"/>
              <a:t>Perseveration behavior</a:t>
            </a:r>
          </a:p>
          <a:p>
            <a:r>
              <a:rPr lang="en-US" sz="2400" dirty="0" smtClean="0"/>
              <a:t>Inappropriate aggression</a:t>
            </a:r>
          </a:p>
          <a:p>
            <a:r>
              <a:rPr lang="en-US" sz="2400" dirty="0" smtClean="0"/>
              <a:t>Inappropriate sexual behavior</a:t>
            </a:r>
          </a:p>
          <a:p>
            <a:r>
              <a:rPr lang="en-US" sz="2400" dirty="0" smtClean="0"/>
              <a:t>Inappropriate humor and telling of pointless and boring stories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04384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 history, few significant findings ... Defaulting to simple repetitive tasks MRFC.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4580"/>
            <a:ext cx="2497314" cy="20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382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PRTF B4 criteria:  Episodes of decompensation</a:t>
            </a:r>
          </a:p>
          <a:p>
            <a:r>
              <a:rPr lang="en-US" sz="2400" dirty="0" smtClean="0"/>
              <a:t>3 episodes,(marked) within 1 year, or an average of once every 4 months.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US" dirty="0" smtClean="0"/>
              <a:t>Within one year of adjudication, not several years ago.</a:t>
            </a:r>
          </a:p>
          <a:p>
            <a:r>
              <a:rPr lang="en-US" sz="2400" dirty="0" smtClean="0"/>
              <a:t>2 weeks or longer</a:t>
            </a:r>
          </a:p>
          <a:p>
            <a:pPr marL="400050" lvl="1" indent="0">
              <a:buNone/>
            </a:pPr>
            <a:r>
              <a:rPr lang="en-US" dirty="0" smtClean="0"/>
              <a:t>We may use judgment for more frequent/shorter duration or less frequent/longer duration.</a:t>
            </a:r>
            <a:endParaRPr lang="en-US" dirty="0"/>
          </a:p>
        </p:txBody>
      </p:sp>
      <p:pic>
        <p:nvPicPr>
          <p:cNvPr id="9218" name="Picture 2" descr="C:\Users\693148\AppData\Local\Microsoft\Windows\Temporary Internet Files\Content.IE5\5UV1BECG\pulling_your_hair_ou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4350"/>
            <a:ext cx="1296096" cy="11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Unnecessary CEs or unnecessary tests in CE: </a:t>
            </a:r>
          </a:p>
          <a:p>
            <a:r>
              <a:rPr lang="en-US" sz="2400" dirty="0" smtClean="0"/>
              <a:t>Too many tests that are expensive and not helpful;</a:t>
            </a:r>
          </a:p>
          <a:p>
            <a:r>
              <a:rPr lang="en-US" sz="2400" dirty="0" smtClean="0"/>
              <a:t>IQ test is purchased when an IQ test at/after age 16 is in file.</a:t>
            </a:r>
          </a:p>
          <a:p>
            <a:r>
              <a:rPr lang="en-US" sz="2400" dirty="0" smtClean="0"/>
              <a:t>WISC can be administered up to age 17; program only requires "valid testing.”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4" name="Picture 4" descr="C:\Users\693148\AppData\Local\Microsoft\Windows\Temporary Internet Files\Content.IE5\S6XZFYWS\IR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84" y="3879364"/>
            <a:ext cx="2142066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Giving too much weight to very limiting MSS from CE when</a:t>
            </a:r>
          </a:p>
          <a:p>
            <a:r>
              <a:rPr lang="en-US" sz="2400" dirty="0" smtClean="0"/>
              <a:t>those conclusions rely mostly on claimant self-report of history and</a:t>
            </a:r>
          </a:p>
          <a:p>
            <a:r>
              <a:rPr lang="en-US" sz="2400" dirty="0" smtClean="0"/>
              <a:t>there is a lack of objective evidence in the exam, little/no MER, or little/no longitudinal history.</a:t>
            </a:r>
            <a:endParaRPr lang="en-US" sz="2400" dirty="0"/>
          </a:p>
        </p:txBody>
      </p:sp>
      <p:pic>
        <p:nvPicPr>
          <p:cNvPr id="11267" name="Picture 3" descr="C:\Users\693148\AppData\Local\Microsoft\Windows\Temporary Internet Files\Content.IE5\S6XZFYWS\frustration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00450"/>
            <a:ext cx="236428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167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Adopting a first-time CE psychiatric diagnosis of a major mental impairment based mostly on self-report with little, if any, objective signs or psychiatric history, to meet 12.05C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43301"/>
            <a:ext cx="1639887" cy="121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Questions? Discussion?</a:t>
            </a:r>
            <a:endParaRPr lang="en-US" sz="2800" dirty="0"/>
          </a:p>
        </p:txBody>
      </p:sp>
      <p:pic>
        <p:nvPicPr>
          <p:cNvPr id="14340" name="Picture 4" descr="C:\Users\693148\AppData\Local\Microsoft\Windows\Temporary Internet Files\Content.IE5\O7OJYE93\questions_graph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1"/>
            <a:ext cx="2857500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 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26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Claimant alleges “anxiety,” or says “I feel depressed.”</a:t>
            </a:r>
          </a:p>
          <a:p>
            <a:r>
              <a:rPr lang="en-US" sz="2400" dirty="0" smtClean="0"/>
              <a:t>These words may be normal response to life and physical challenges.</a:t>
            </a:r>
          </a:p>
          <a:p>
            <a:r>
              <a:rPr lang="en-US" sz="2400" dirty="0" smtClean="0"/>
              <a:t>They may not mean a separate psychiatric impairment.</a:t>
            </a:r>
          </a:p>
          <a:p>
            <a:r>
              <a:rPr lang="en-US" sz="2400" dirty="0" smtClean="0"/>
              <a:t>Do not necessarily require significant development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25478"/>
            <a:ext cx="1295400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“Alleged” or “discovered” mental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32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Check sources and medications – Psychiatrically relevant?  Requested and received?</a:t>
            </a:r>
          </a:p>
          <a:p>
            <a:r>
              <a:rPr lang="en-US" sz="2000" dirty="0" smtClean="0"/>
              <a:t>If no psych sources and primary issues appear to be physical, review MER for useful information</a:t>
            </a:r>
          </a:p>
          <a:p>
            <a:pPr lvl="1"/>
            <a:r>
              <a:rPr lang="en-US" sz="2000" dirty="0" smtClean="0"/>
              <a:t>MSE, signs</a:t>
            </a:r>
            <a:r>
              <a:rPr lang="en-US" sz="2000" dirty="0"/>
              <a:t>, symptoms, function</a:t>
            </a:r>
          </a:p>
          <a:p>
            <a:pPr lvl="1"/>
            <a:r>
              <a:rPr lang="en-US" sz="2000" dirty="0" smtClean="0"/>
              <a:t>Response to psych meds prescribed by non-mental health professionals</a:t>
            </a:r>
          </a:p>
        </p:txBody>
      </p:sp>
      <p:pic>
        <p:nvPicPr>
          <p:cNvPr id="2050" name="Picture 2" descr="C:\Users\693148\AppData\Local\Microsoft\Windows\Temporary Internet Files\Content.IE5\APSTHI05\11779769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9284"/>
            <a:ext cx="1366684" cy="10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“Alleged” or “discovered” mental </a:t>
            </a:r>
            <a:r>
              <a:rPr lang="en-US" dirty="0" smtClean="0"/>
              <a:t>impairment (--cont.)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Review ADLs and 3rd party collaterals for possible psychiatrically based </a:t>
            </a:r>
            <a:r>
              <a:rPr lang="en-US" sz="2400" dirty="0" smtClean="0"/>
              <a:t>limitations</a:t>
            </a:r>
          </a:p>
          <a:p>
            <a:r>
              <a:rPr lang="en-US" sz="2400" dirty="0" smtClean="0"/>
              <a:t>Review FO observations</a:t>
            </a:r>
          </a:p>
          <a:p>
            <a:r>
              <a:rPr lang="en-US" sz="2400" dirty="0" smtClean="0"/>
              <a:t>Review claimant’s statements, including why he or she stopped working.</a:t>
            </a:r>
            <a:endParaRPr lang="en-US" sz="2400" dirty="0"/>
          </a:p>
        </p:txBody>
      </p:sp>
      <p:pic>
        <p:nvPicPr>
          <p:cNvPr id="3075" name="Picture 3" descr="C:\Users\693148\AppData\Local\Microsoft\Windows\Temporary Internet Files\Content.IE5\5UV1BECG\stock-footage-african-american-friends-having-conversation-at-caf-x-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9950"/>
            <a:ext cx="381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/>
          <a:lstStyle/>
          <a:p>
            <a:r>
              <a:rPr lang="en-US" dirty="0" smtClean="0"/>
              <a:t>In assessing disability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293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REMEMBER: Regardless of alleged or apparent functional limitations,</a:t>
            </a:r>
          </a:p>
          <a:p>
            <a:r>
              <a:rPr lang="en-US" sz="2400" dirty="0" smtClean="0"/>
              <a:t>must be traceable back to a MDI,</a:t>
            </a:r>
          </a:p>
          <a:p>
            <a:pPr lvl="1"/>
            <a:r>
              <a:rPr lang="en-US" dirty="0" smtClean="0"/>
              <a:t>established by an acceptable medical source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06" y="3525116"/>
            <a:ext cx="1981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0" y="4057650"/>
            <a:ext cx="2675433" cy="5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“Alleged” or “discovered” mental impairment (--cont.)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If there is psychiatric-related MER, but more information is needed:</a:t>
            </a:r>
          </a:p>
          <a:p>
            <a:r>
              <a:rPr lang="en-US" sz="2800" dirty="0" err="1" smtClean="0"/>
              <a:t>Recontact</a:t>
            </a:r>
            <a:r>
              <a:rPr lang="en-US" sz="2800" dirty="0" smtClean="0"/>
              <a:t> sources</a:t>
            </a:r>
          </a:p>
          <a:p>
            <a:r>
              <a:rPr lang="en-US" sz="2800" dirty="0" smtClean="0"/>
              <a:t>Ask for specific information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the MDI is established, other medical and non-medical source may provided sufficient information to establish severity. 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3150"/>
            <a:ext cx="2209800" cy="10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mental impairment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DI 24505.030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DO </a:t>
            </a:r>
            <a:r>
              <a:rPr lang="en-US" sz="2800" dirty="0"/>
              <a:t>NOT DEVELOP evidence for a potential mental or physical impairment when: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treatment recommended </a:t>
            </a:r>
            <a:r>
              <a:rPr lang="en-US" sz="2800" dirty="0"/>
              <a:t>or </a:t>
            </a:r>
            <a:r>
              <a:rPr lang="en-US" sz="2800" dirty="0" smtClean="0"/>
              <a:t>received </a:t>
            </a:r>
            <a:r>
              <a:rPr lang="en-US" sz="2800" dirty="0"/>
              <a:t>for a condition;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</a:t>
            </a:r>
            <a:r>
              <a:rPr lang="en-US" sz="2800" dirty="0"/>
              <a:t>medical evidence of an MDI; and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</a:t>
            </a:r>
            <a:r>
              <a:rPr lang="en-US" sz="2800" dirty="0"/>
              <a:t>limitations in basic work activities (or functional limitations for children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8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purchasing a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Consider </a:t>
            </a:r>
            <a:r>
              <a:rPr lang="en-US" dirty="0"/>
              <a:t>whether the evidence, including any diagnostic tests or procedures already performed, is available from the claimant’s medical sources before deciding to purchase a CE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6458"/>
            <a:ext cx="1905000" cy="19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dirty="0" smtClean="0"/>
              <a:t>Before requesting a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3429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the </a:t>
            </a:r>
            <a:r>
              <a:rPr lang="en-US" sz="2800" dirty="0" smtClean="0"/>
              <a:t>evidence in the </a:t>
            </a:r>
            <a:r>
              <a:rPr lang="en-US" sz="2800" dirty="0"/>
              <a:t>folder is insufficient, has the DDS </a:t>
            </a:r>
            <a:r>
              <a:rPr lang="en-US" sz="2800" b="1" dirty="0"/>
              <a:t>documented</a:t>
            </a:r>
            <a:r>
              <a:rPr lang="en-US" sz="2800" dirty="0"/>
              <a:t> attempts to get necessary supplemental medical evidence from MER sources? </a:t>
            </a:r>
            <a:endParaRPr lang="en-US" sz="2800" dirty="0" smtClean="0"/>
          </a:p>
          <a:p>
            <a:r>
              <a:rPr lang="en-US" sz="2800" dirty="0" smtClean="0"/>
              <a:t>Is </a:t>
            </a:r>
            <a:r>
              <a:rPr lang="en-US" sz="2800" dirty="0"/>
              <a:t>there a material conflict, inconsistency, or ambiguity in the evidence that DDS cannot resolve by re-contacting the claimant, his or her medical source(s), or other appropriate source(s)? </a:t>
            </a:r>
            <a:endParaRPr lang="en-US" sz="2800" dirty="0" smtClean="0"/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an </a:t>
            </a:r>
            <a:r>
              <a:rPr lang="en-US" sz="2800" dirty="0"/>
              <a:t>a CE resolve the conflict?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00499"/>
            <a:ext cx="1632984" cy="10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30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Generally </a:t>
            </a:r>
            <a:r>
              <a:rPr lang="en-US" sz="2800" dirty="0"/>
              <a:t>will not need to purchase a CE to resolve severity unless there </a:t>
            </a:r>
            <a:r>
              <a:rPr lang="en-US" sz="2800" dirty="0" smtClean="0"/>
              <a:t>is no </a:t>
            </a:r>
            <a:r>
              <a:rPr lang="en-US" sz="2800" dirty="0"/>
              <a:t>longitudinal history or medical evidence describing the severity of the impairment at any time.</a:t>
            </a:r>
          </a:p>
        </p:txBody>
      </p:sp>
    </p:spTree>
    <p:extLst>
      <p:ext uri="{BB962C8B-B14F-4D97-AF65-F5344CB8AC3E}">
        <p14:creationId xmlns:p14="http://schemas.microsoft.com/office/powerpoint/2010/main" val="28601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/>
              <a:t>CEs are not needed for many </a:t>
            </a:r>
            <a:r>
              <a:rPr lang="en-US" sz="3000" dirty="0" err="1"/>
              <a:t>CDRs.</a:t>
            </a:r>
            <a:r>
              <a:rPr lang="en-US" sz="3000" dirty="0"/>
              <a:t> </a:t>
            </a:r>
            <a:r>
              <a:rPr lang="en-US" sz="3000" dirty="0" smtClean="0"/>
              <a:t>Do </a:t>
            </a:r>
            <a:r>
              <a:rPr lang="en-US" sz="3000" dirty="0"/>
              <a:t>not order a CE:</a:t>
            </a:r>
          </a:p>
          <a:p>
            <a:r>
              <a:rPr lang="en-US" sz="3000" dirty="0" smtClean="0"/>
              <a:t>If the CPD </a:t>
            </a:r>
            <a:r>
              <a:rPr lang="en-US" sz="3000" dirty="0"/>
              <a:t>impairment(s) met a listing and will always meet it (e.g., listing 14.08).</a:t>
            </a:r>
          </a:p>
          <a:p>
            <a:r>
              <a:rPr lang="en-US" sz="3000" dirty="0" smtClean="0"/>
              <a:t>For </a:t>
            </a:r>
            <a:r>
              <a:rPr lang="en-US" sz="3000" dirty="0"/>
              <a:t>most MINE or MINE-equivalent cases.</a:t>
            </a:r>
          </a:p>
          <a:p>
            <a:r>
              <a:rPr lang="en-US" sz="3000" dirty="0" smtClean="0"/>
              <a:t>To </a:t>
            </a:r>
            <a:r>
              <a:rPr lang="en-US" sz="3000" dirty="0"/>
              <a:t>“establish” an MDI that is established in existing evidence (e.g. in CPD folder).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An MDI established at CPD need not be established again. </a:t>
            </a:r>
            <a:r>
              <a:rPr lang="en-US" sz="3000" dirty="0" smtClean="0"/>
              <a:t>Medical </a:t>
            </a:r>
            <a:r>
              <a:rPr lang="en-US" sz="3000" dirty="0"/>
              <a:t>evidence from other medical sources can document current severity.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AMS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48590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Physician or licensed psychologist </a:t>
            </a:r>
          </a:p>
          <a:p>
            <a:r>
              <a:rPr lang="en-US" sz="2800" dirty="0" smtClean="0"/>
              <a:t>Licensed psychologist: some States require a master's degree; some a doctorate.</a:t>
            </a:r>
          </a:p>
          <a:p>
            <a:r>
              <a:rPr lang="en-US" sz="2800" dirty="0" smtClean="0"/>
              <a:t>School psychologist is an AMS for establishing:</a:t>
            </a:r>
          </a:p>
          <a:p>
            <a:pPr lvl="1"/>
            <a:r>
              <a:rPr lang="en-US" sz="2800" dirty="0" smtClean="0"/>
              <a:t>Borderline intellectual </a:t>
            </a:r>
            <a:r>
              <a:rPr lang="en-US" sz="2800" dirty="0"/>
              <a:t>f</a:t>
            </a:r>
            <a:r>
              <a:rPr lang="en-US" sz="2800" dirty="0" smtClean="0"/>
              <a:t>unctioning</a:t>
            </a:r>
          </a:p>
          <a:p>
            <a:pPr lvl="1"/>
            <a:r>
              <a:rPr lang="en-US" sz="2800" dirty="0" smtClean="0"/>
              <a:t>Learning disability</a:t>
            </a:r>
          </a:p>
          <a:p>
            <a:pPr lvl="1"/>
            <a:r>
              <a:rPr lang="en-US" sz="2800" dirty="0" smtClean="0"/>
              <a:t>Intellectual disability (formerly called mental retardation)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may provide answers and</a:t>
            </a:r>
            <a:br>
              <a:rPr lang="en-US" dirty="0" smtClean="0"/>
            </a:br>
            <a:r>
              <a:rPr lang="en-US" dirty="0" smtClean="0"/>
              <a:t>raise questions simultaneously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473"/>
            <a:ext cx="8229600" cy="2836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“Judge a man by his questions, not by his answers.” --Voltaire</a:t>
            </a:r>
          </a:p>
          <a:p>
            <a:r>
              <a:rPr lang="en-US" sz="2400" dirty="0" smtClean="0"/>
              <a:t>When file has testing or other forms of cognitive assessment (e.g. MSE), ask,</a:t>
            </a:r>
          </a:p>
          <a:p>
            <a:r>
              <a:rPr lang="en-US" sz="2400" dirty="0" smtClean="0"/>
              <a:t>What does this tell me about the claimant, and what else do I need to explore?</a:t>
            </a:r>
            <a:r>
              <a:rPr lang="en-US" sz="2400" dirty="0"/>
              <a:t> </a:t>
            </a:r>
          </a:p>
        </p:txBody>
      </p:sp>
      <p:pic>
        <p:nvPicPr>
          <p:cNvPr id="15362" name="Picture 2" descr="C:\Users\693148\AppData\Local\Microsoft\Windows\Temporary Internet Files\Content.IE5\O7OJYE93\questio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05035"/>
            <a:ext cx="2286000" cy="10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 testing should be used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Answer questions within the limits of the test;</a:t>
            </a:r>
          </a:p>
          <a:p>
            <a:pPr marL="0" indent="0">
              <a:buNone/>
            </a:pPr>
            <a:r>
              <a:rPr lang="en-US" sz="2800" dirty="0" smtClean="0"/>
              <a:t>2. Raise questions for further investigation; and</a:t>
            </a:r>
          </a:p>
          <a:p>
            <a:pPr marL="0" indent="0">
              <a:buNone/>
            </a:pPr>
            <a:r>
              <a:rPr lang="en-US" sz="2800" dirty="0" smtClean="0"/>
              <a:t>3. Offer guidance for interventions.</a:t>
            </a:r>
            <a:endParaRPr lang="en-US" sz="2800" dirty="0"/>
          </a:p>
        </p:txBody>
      </p:sp>
      <p:pic>
        <p:nvPicPr>
          <p:cNvPr id="16386" name="Picture 2" descr="C:\Users\693148\AppData\Local\Microsoft\Windows\Temporary Internet Files\Content.IE5\5UV1BECG\think-280x3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23114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is a testing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0"/>
            <a:ext cx="8229600" cy="35433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Ask yourself: are findings consistent with longitudinal functioning and past test results?</a:t>
            </a:r>
          </a:p>
          <a:p>
            <a:r>
              <a:rPr lang="en-US" sz="2800" dirty="0" smtClean="0"/>
              <a:t>IQ scores at/after age 16 are valid/stable, barring some factor that might suggest a change.</a:t>
            </a:r>
          </a:p>
          <a:p>
            <a:r>
              <a:rPr lang="en-US" sz="2800" dirty="0" smtClean="0"/>
              <a:t>DI 24515.055A: “IQs obtained from tests having the desirable qualities described above </a:t>
            </a:r>
            <a:r>
              <a:rPr lang="en-US" sz="2800" b="1" dirty="0" smtClean="0"/>
              <a:t>tend to </a:t>
            </a:r>
            <a:r>
              <a:rPr lang="en-US" sz="2800" dirty="0" smtClean="0"/>
              <a:t>stabilize by the age of 16.”</a:t>
            </a:r>
          </a:p>
          <a:p>
            <a:pPr lvl="1"/>
            <a:r>
              <a:rPr lang="en-US" sz="2800" dirty="0" smtClean="0"/>
              <a:t>Age 16 is not a hard cut-off</a:t>
            </a:r>
          </a:p>
          <a:p>
            <a:pPr lvl="1"/>
            <a:r>
              <a:rPr lang="en-US" sz="2800" dirty="0" smtClean="0"/>
              <a:t>In a specific case, there may be reasons to use an earlier score.  Needs strong rationale!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information about</a:t>
            </a:r>
            <a:br>
              <a:rPr lang="en-US" dirty="0" smtClean="0"/>
            </a:br>
            <a:r>
              <a:rPr lang="en-US" dirty="0" smtClean="0"/>
              <a:t>adaptive functioning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857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IQ scores do NOT tell us if someone demonstrates deficits in adaptive functioning initially manifested during the developmental period.</a:t>
            </a:r>
          </a:p>
          <a:p>
            <a:r>
              <a:rPr lang="en-US" sz="2400" dirty="0" smtClean="0"/>
              <a:t>See the June 2016 Disability Topics VOD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13078"/>
            <a:ext cx="3581400" cy="162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score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Superior-Above 120</a:t>
            </a:r>
          </a:p>
          <a:p>
            <a:r>
              <a:rPr lang="en-US" sz="2800" dirty="0" smtClean="0"/>
              <a:t>High Average-111-120</a:t>
            </a:r>
          </a:p>
          <a:p>
            <a:r>
              <a:rPr lang="en-US" sz="2800" dirty="0" smtClean="0"/>
              <a:t>Average-90-110</a:t>
            </a:r>
          </a:p>
          <a:p>
            <a:r>
              <a:rPr lang="en-US" sz="2800" dirty="0" smtClean="0"/>
              <a:t>Low Average-80-89</a:t>
            </a:r>
          </a:p>
          <a:p>
            <a:r>
              <a:rPr lang="en-US" sz="2800" dirty="0" smtClean="0"/>
              <a:t>Borderline-70-79</a:t>
            </a:r>
          </a:p>
          <a:p>
            <a:r>
              <a:rPr lang="en-US" sz="2800" dirty="0" smtClean="0"/>
              <a:t>Mental Retardation-Below 70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Scaled Subtest Scores range from 1-19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38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1478</Words>
  <Application>Microsoft Office PowerPoint</Application>
  <PresentationFormat>On-screen Show (16:9)</PresentationFormat>
  <Paragraphs>171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Cognitive Factors .in Adjudicating Disability Claims</vt:lpstr>
      <vt:lpstr>What is intelligence?</vt:lpstr>
      <vt:lpstr>In assessing disability claims</vt:lpstr>
      <vt:lpstr>About AMS ...</vt:lpstr>
      <vt:lpstr>Evidence may provide answers and raise questions simultaneously</vt:lpstr>
      <vt:lpstr>Psych testing should be used to:</vt:lpstr>
      <vt:lpstr>IQ is a testing benchmark</vt:lpstr>
      <vt:lpstr>Why is information about adaptive functioning important?</vt:lpstr>
      <vt:lpstr>IQ score ranges</vt:lpstr>
      <vt:lpstr>Examiner Tips--1</vt:lpstr>
      <vt:lpstr>Examiner Tips--2</vt:lpstr>
      <vt:lpstr>Examiner Tips--3</vt:lpstr>
      <vt:lpstr>Examiner Tips--4</vt:lpstr>
      <vt:lpstr>Examiner Tips--5</vt:lpstr>
      <vt:lpstr>Examiner Tips--6</vt:lpstr>
      <vt:lpstr>Examiner Tips--7</vt:lpstr>
      <vt:lpstr>Classic Signs of Frontal Lobe Impairment</vt:lpstr>
      <vt:lpstr>Cognitive</vt:lpstr>
      <vt:lpstr>Emotional</vt:lpstr>
      <vt:lpstr>Behavioral</vt:lpstr>
      <vt:lpstr>Pet Peeves--1</vt:lpstr>
      <vt:lpstr>Pet Peeves--2</vt:lpstr>
      <vt:lpstr>Pet Peeves--3</vt:lpstr>
      <vt:lpstr>Pet Peeves--4</vt:lpstr>
      <vt:lpstr>Pet Peeves--5</vt:lpstr>
      <vt:lpstr>PowerPoint Presentation</vt:lpstr>
      <vt:lpstr>Need a CE?</vt:lpstr>
      <vt:lpstr>“Alleged” or “discovered” mental impairment</vt:lpstr>
      <vt:lpstr>“Alleged” or “discovered” mental impairment (--cont.)</vt:lpstr>
      <vt:lpstr>“Alleged” or “discovered” mental impairment (--cont.)</vt:lpstr>
      <vt:lpstr>Potential mental impairment  (DI 24505.030)</vt:lpstr>
      <vt:lpstr>Before purchasing a CE</vt:lpstr>
      <vt:lpstr>Before requesting a CE</vt:lpstr>
      <vt:lpstr>Static impairment</vt:lpstr>
      <vt:lpstr>CDRs</vt:lpstr>
    </vt:vector>
  </TitlesOfParts>
  <Company>Social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Factors .in Adjudicating Disability Claims</dc:title>
  <dc:creator>IWS/LAN</dc:creator>
  <cp:lastModifiedBy>Winn, Sara B.   DDS Washington, DC</cp:lastModifiedBy>
  <cp:revision>33</cp:revision>
  <dcterms:created xsi:type="dcterms:W3CDTF">2016-07-06T20:08:49Z</dcterms:created>
  <dcterms:modified xsi:type="dcterms:W3CDTF">2016-08-22T16:56:01Z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6462239</vt:i4>
  </property>
  <property fmtid="{D5CDD505-2E9C-101B-9397-08002B2CF9AE}" pid="3" name="_NewReviewCycle">
    <vt:lpwstr/>
  </property>
  <property fmtid="{D5CDD505-2E9C-101B-9397-08002B2CF9AE}" pid="4" name="_EmailSubject">
    <vt:lpwstr>POWERPOINTS </vt:lpwstr>
  </property>
  <property fmtid="{D5CDD505-2E9C-101B-9397-08002B2CF9AE}" pid="5" name="_AuthorEmail">
    <vt:lpwstr>Sara.B.Winn@ssa.gov</vt:lpwstr>
  </property>
  <property fmtid="{D5CDD505-2E9C-101B-9397-08002B2CF9AE}" pid="6" name="_AuthorEmailDisplayName">
    <vt:lpwstr>Winn, Sara B.   DDS Baton Rouge</vt:lpwstr>
  </property>
</Properties>
</file>