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80" d="100"/>
          <a:sy n="80" d="100"/>
        </p:scale>
        <p:origin x="120" y="8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41DD4AE-D9B8-4768-BFA8-7C18814D6F79}"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951521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1DD4AE-D9B8-4768-BFA8-7C18814D6F79}"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3563059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1DD4AE-D9B8-4768-BFA8-7C18814D6F79}"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2C3A3-7ECE-40AF-BE87-0DD4EEC5F69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658838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1DD4AE-D9B8-4768-BFA8-7C18814D6F79}"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41756991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1DD4AE-D9B8-4768-BFA8-7C18814D6F79}"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2C3A3-7ECE-40AF-BE87-0DD4EEC5F69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66745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1DD4AE-D9B8-4768-BFA8-7C18814D6F79}"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156723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1DD4AE-D9B8-4768-BFA8-7C18814D6F79}"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4027117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1DD4AE-D9B8-4768-BFA8-7C18814D6F79}"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122068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1DD4AE-D9B8-4768-BFA8-7C18814D6F79}"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1635221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1DD4AE-D9B8-4768-BFA8-7C18814D6F79}"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3646932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41DD4AE-D9B8-4768-BFA8-7C18814D6F79}"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3862950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41DD4AE-D9B8-4768-BFA8-7C18814D6F79}" type="datetimeFigureOut">
              <a:rPr lang="en-US" smtClean="0"/>
              <a:t>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2529341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41DD4AE-D9B8-4768-BFA8-7C18814D6F79}" type="datetimeFigureOut">
              <a:rPr lang="en-US" smtClean="0"/>
              <a:t>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2647176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1DD4AE-D9B8-4768-BFA8-7C18814D6F79}" type="datetimeFigureOut">
              <a:rPr lang="en-US" smtClean="0"/>
              <a:t>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130292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1DD4AE-D9B8-4768-BFA8-7C18814D6F79}"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2886683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1DD4AE-D9B8-4768-BFA8-7C18814D6F79}"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12C3A3-7ECE-40AF-BE87-0DD4EEC5F698}" type="slidenum">
              <a:rPr lang="en-US" smtClean="0"/>
              <a:t>‹#›</a:t>
            </a:fld>
            <a:endParaRPr lang="en-US"/>
          </a:p>
        </p:txBody>
      </p:sp>
    </p:spTree>
    <p:extLst>
      <p:ext uri="{BB962C8B-B14F-4D97-AF65-F5344CB8AC3E}">
        <p14:creationId xmlns:p14="http://schemas.microsoft.com/office/powerpoint/2010/main" val="3049041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41DD4AE-D9B8-4768-BFA8-7C18814D6F79}" type="datetimeFigureOut">
              <a:rPr lang="en-US" smtClean="0"/>
              <a:t>11/1/2018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212C3A3-7ECE-40AF-BE87-0DD4EEC5F698}" type="slidenum">
              <a:rPr lang="en-US" smtClean="0"/>
              <a:t>‹#›</a:t>
            </a:fld>
            <a:endParaRPr lang="en-US"/>
          </a:p>
        </p:txBody>
      </p:sp>
    </p:spTree>
    <p:extLst>
      <p:ext uri="{BB962C8B-B14F-4D97-AF65-F5344CB8AC3E}">
        <p14:creationId xmlns:p14="http://schemas.microsoft.com/office/powerpoint/2010/main" val="3087425611"/>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3756" r:id="rId14"/>
    <p:sldLayoutId id="2147483757" r:id="rId15"/>
    <p:sldLayoutId id="214748375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hyperlink" Target="https://sa.www4.irs.gov/MODIEIN/INDIVIDUAL/INDEX.J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irs.gov/forms-pubs/about-form-1023ez"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NADE </a:t>
            </a:r>
            <a:endParaRPr lang="en-US" dirty="0"/>
          </a:p>
        </p:txBody>
      </p:sp>
      <p:sp>
        <p:nvSpPr>
          <p:cNvPr id="3" name="Subtitle 2"/>
          <p:cNvSpPr>
            <a:spLocks noGrp="1"/>
          </p:cNvSpPr>
          <p:nvPr>
            <p:ph type="subTitle" idx="1"/>
          </p:nvPr>
        </p:nvSpPr>
        <p:spPr/>
        <p:txBody>
          <a:bodyPr/>
          <a:lstStyle/>
          <a:p>
            <a:r>
              <a:rPr lang="en-US" dirty="0" smtClean="0"/>
              <a:t>501 (C)3 NON-PROFIT STATUS</a:t>
            </a:r>
            <a:endParaRPr lang="en-US" dirty="0"/>
          </a:p>
        </p:txBody>
      </p:sp>
    </p:spTree>
    <p:extLst>
      <p:ext uri="{BB962C8B-B14F-4D97-AF65-F5344CB8AC3E}">
        <p14:creationId xmlns:p14="http://schemas.microsoft.com/office/powerpoint/2010/main" val="21731575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9056"/>
          </a:xfrm>
        </p:spPr>
        <p:style>
          <a:lnRef idx="2">
            <a:schemeClr val="accent6"/>
          </a:lnRef>
          <a:fillRef idx="1">
            <a:schemeClr val="lt1"/>
          </a:fillRef>
          <a:effectRef idx="0">
            <a:schemeClr val="accent6"/>
          </a:effectRef>
          <a:fontRef idx="minor">
            <a:schemeClr val="dk1"/>
          </a:fontRef>
        </p:style>
        <p:txBody>
          <a:bodyPr/>
          <a:lstStyle/>
          <a:p>
            <a:pPr algn="ctr"/>
            <a:r>
              <a:rPr lang="en-US" dirty="0" smtClean="0"/>
              <a:t>CHANGES THAT HAVE OCCURRED</a:t>
            </a:r>
            <a:endParaRPr lang="en-US" dirty="0"/>
          </a:p>
        </p:txBody>
      </p:sp>
      <p:sp>
        <p:nvSpPr>
          <p:cNvPr id="3" name="Text Placeholder 2"/>
          <p:cNvSpPr>
            <a:spLocks noGrp="1"/>
          </p:cNvSpPr>
          <p:nvPr>
            <p:ph type="body" idx="1"/>
          </p:nvPr>
        </p:nvSpPr>
        <p:spPr>
          <a:xfrm>
            <a:off x="675745" y="1447730"/>
            <a:ext cx="4185623" cy="966286"/>
          </a:xfrm>
        </p:spPr>
        <p:style>
          <a:lnRef idx="2">
            <a:schemeClr val="dk1"/>
          </a:lnRef>
          <a:fillRef idx="1">
            <a:schemeClr val="lt1"/>
          </a:fillRef>
          <a:effectRef idx="0">
            <a:schemeClr val="dk1"/>
          </a:effectRef>
          <a:fontRef idx="minor">
            <a:schemeClr val="dk1"/>
          </a:fontRef>
        </p:style>
        <p:txBody>
          <a:bodyPr>
            <a:normAutofit/>
          </a:bodyPr>
          <a:lstStyle/>
          <a:p>
            <a:pPr algn="ctr"/>
            <a:r>
              <a:rPr lang="en-US" sz="1800" dirty="0" smtClean="0"/>
              <a:t>NADE DID NOT APPLY FOR GROUP EXEMPTION FOR 501(C)3  FOR THE STATE CHAPTERS</a:t>
            </a:r>
            <a:endParaRPr lang="en-US" sz="1800" dirty="0"/>
          </a:p>
        </p:txBody>
      </p:sp>
      <p:sp>
        <p:nvSpPr>
          <p:cNvPr id="4" name="Content Placeholder 3"/>
          <p:cNvSpPr>
            <a:spLocks noGrp="1"/>
          </p:cNvSpPr>
          <p:nvPr>
            <p:ph sz="half" idx="2"/>
          </p:nvPr>
        </p:nvSpPr>
        <p:spPr>
          <a:xfrm>
            <a:off x="675745" y="2737245"/>
            <a:ext cx="4185623" cy="2334627"/>
          </a:xfrm>
        </p:spPr>
        <p:txBody>
          <a:bodyPr/>
          <a:lstStyle/>
          <a:p>
            <a:r>
              <a:rPr lang="en-US" dirty="0" smtClean="0">
                <a:latin typeface="Calibri" panose="020F0502020204030204" pitchFamily="34" charset="0"/>
              </a:rPr>
              <a:t>AFTER FEEDBACK FROM THE IRS IT WAS DETERMINED NADE WAS NOT REQUIRED TO SEEK A GROUP EXEMPTION FOR CHAPTERS BUT THAT THE GROUP EXEMPTION WOULD BE A FRINGE BENEFIT TO CHAPTERS.</a:t>
            </a:r>
            <a:endParaRPr lang="en-US" dirty="0">
              <a:latin typeface="Calibri" panose="020F0502020204030204" pitchFamily="34" charset="0"/>
            </a:endParaRPr>
          </a:p>
        </p:txBody>
      </p:sp>
      <p:sp>
        <p:nvSpPr>
          <p:cNvPr id="5" name="Text Placeholder 4"/>
          <p:cNvSpPr>
            <a:spLocks noGrp="1"/>
          </p:cNvSpPr>
          <p:nvPr>
            <p:ph type="body" sz="quarter" idx="3"/>
          </p:nvPr>
        </p:nvSpPr>
        <p:spPr>
          <a:xfrm>
            <a:off x="5088383" y="1447730"/>
            <a:ext cx="4185618" cy="966287"/>
          </a:xfrm>
        </p:spPr>
        <p:style>
          <a:lnRef idx="2">
            <a:schemeClr val="dk1"/>
          </a:lnRef>
          <a:fillRef idx="1">
            <a:schemeClr val="lt1"/>
          </a:fillRef>
          <a:effectRef idx="0">
            <a:schemeClr val="dk1"/>
          </a:effectRef>
          <a:fontRef idx="minor">
            <a:schemeClr val="dk1"/>
          </a:fontRef>
        </p:style>
        <p:txBody>
          <a:bodyPr/>
          <a:lstStyle/>
          <a:p>
            <a:pPr algn="ctr"/>
            <a:r>
              <a:rPr lang="en-US" sz="1800" dirty="0" smtClean="0"/>
              <a:t>REASON NADE APPLICATION FOR GROUP EXEMPTION 501(C)3 STATUS WAS NOT SUBMITTED</a:t>
            </a:r>
            <a:endParaRPr lang="en-US" sz="1800" dirty="0"/>
          </a:p>
        </p:txBody>
      </p:sp>
      <p:sp>
        <p:nvSpPr>
          <p:cNvPr id="6" name="Content Placeholder 5"/>
          <p:cNvSpPr>
            <a:spLocks noGrp="1"/>
          </p:cNvSpPr>
          <p:nvPr>
            <p:ph sz="quarter" idx="4"/>
          </p:nvPr>
        </p:nvSpPr>
        <p:spPr>
          <a:xfrm>
            <a:off x="5088384" y="2737245"/>
            <a:ext cx="4185617" cy="2334627"/>
          </a:xfrm>
        </p:spPr>
        <p:txBody>
          <a:bodyPr>
            <a:normAutofit/>
          </a:bodyPr>
          <a:lstStyle/>
          <a:p>
            <a:r>
              <a:rPr lang="en-US" dirty="0">
                <a:latin typeface="Calibri" panose="020F0502020204030204" pitchFamily="34" charset="0"/>
                <a:cs typeface="EucrosiaUPC" panose="02020603050405020304" pitchFamily="18" charset="-34"/>
              </a:rPr>
              <a:t>C</a:t>
            </a:r>
            <a:r>
              <a:rPr lang="en-US" dirty="0" smtClean="0">
                <a:latin typeface="Calibri" panose="020F0502020204030204" pitchFamily="34" charset="0"/>
                <a:cs typeface="EucrosiaUPC" panose="02020603050405020304" pitchFamily="18" charset="-34"/>
              </a:rPr>
              <a:t>HAPTERS WOULD HAVE TO BE INCORPORATED BY  STATES IN WHICH THEY OPERATE. EACH STATE HAS VARIOUS LAWS THAT DID NOT MAKE IT FEASIBLE FOR CHAPTERS  TO INCORPORATE IN A TIMELY , AND THUS COST EFFECTIVE MANNER.</a:t>
            </a:r>
          </a:p>
        </p:txBody>
      </p:sp>
    </p:spTree>
    <p:extLst>
      <p:ext uri="{BB962C8B-B14F-4D97-AF65-F5344CB8AC3E}">
        <p14:creationId xmlns:p14="http://schemas.microsoft.com/office/powerpoint/2010/main" val="23603273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ARE THE CHAPTERS TO DO NOW?</a:t>
            </a:r>
            <a:endParaRPr lang="en-US" dirty="0"/>
          </a:p>
        </p:txBody>
      </p:sp>
      <p:sp>
        <p:nvSpPr>
          <p:cNvPr id="3" name="Content Placeholder 2"/>
          <p:cNvSpPr>
            <a:spLocks noGrp="1"/>
          </p:cNvSpPr>
          <p:nvPr>
            <p:ph idx="1"/>
          </p:nvPr>
        </p:nvSpPr>
        <p:spPr>
          <a:xfrm>
            <a:off x="677334" y="1270000"/>
            <a:ext cx="8596668" cy="4826000"/>
          </a:xfrm>
        </p:spPr>
        <p:txBody>
          <a:bodyPr>
            <a:normAutofit lnSpcReduction="10000"/>
          </a:bodyPr>
          <a:lstStyle/>
          <a:p>
            <a:r>
              <a:rPr lang="en-US" dirty="0" smtClean="0"/>
              <a:t>STEP 1: CALL 877-829-5500 (IRS TAX EXEMPT ORGANIZATION). </a:t>
            </a:r>
          </a:p>
          <a:p>
            <a:pPr>
              <a:buFont typeface="+mj-lt"/>
              <a:buAutoNum type="alphaLcParenR"/>
            </a:pPr>
            <a:r>
              <a:rPr lang="en-US" dirty="0" smtClean="0"/>
              <a:t>HAVE PAPER AND PEN AVAILABLE TO WRITE DOWN IRS AGENT ID NUMBER AND OTHER PERTINENT INFORMATION. </a:t>
            </a:r>
          </a:p>
          <a:p>
            <a:pPr>
              <a:buFont typeface="+mj-lt"/>
              <a:buAutoNum type="alphaLcParenR"/>
            </a:pPr>
            <a:r>
              <a:rPr lang="en-US" dirty="0" smtClean="0"/>
              <a:t>HAVE YOUR CHAPTER EIN NUMBER AVAILABLE TO GIVE TO IRS. (IF YOUR CHAPTER DOESN’T HAVE AN EIN NUMBER GO TO </a:t>
            </a:r>
            <a:r>
              <a:rPr lang="en-US" dirty="0" smtClean="0">
                <a:hlinkClick r:id="rId2"/>
              </a:rPr>
              <a:t>HTTPS://SA.WWW4.IRS.GOV/MODIEIN/INDIVIDUAL/INDEX.JSP</a:t>
            </a:r>
            <a:r>
              <a:rPr lang="en-US" dirty="0" smtClean="0"/>
              <a:t> AND APPLY ONLINE AT </a:t>
            </a:r>
            <a:r>
              <a:rPr lang="en-US" b="1" dirty="0" smtClean="0"/>
              <a:t>NO COST </a:t>
            </a:r>
            <a:r>
              <a:rPr lang="en-US" dirty="0" smtClean="0"/>
              <a:t>AND </a:t>
            </a:r>
            <a:r>
              <a:rPr lang="en-US" b="1" dirty="0" smtClean="0"/>
              <a:t>PROCEED TO STEP 2</a:t>
            </a:r>
            <a:r>
              <a:rPr lang="en-US" dirty="0" smtClean="0"/>
              <a:t>.)</a:t>
            </a:r>
          </a:p>
          <a:p>
            <a:pPr>
              <a:buFont typeface="+mj-lt"/>
              <a:buAutoNum type="alphaLcParenR"/>
            </a:pPr>
            <a:r>
              <a:rPr lang="en-US" dirty="0" smtClean="0"/>
              <a:t>AWAIT RESPONSE FROM IRS ON WHETHER YOUR NON-PROFIT STATUS IS CURRENT, OR HAS IT BEEN REVOKE </a:t>
            </a:r>
            <a:r>
              <a:rPr lang="en-US" b="1" dirty="0" smtClean="0"/>
              <a:t>(FAILING TO FILE A 990-N FOR THREE CONSECUTIVE YEARS CAN BE CAUSE FOR LOSS OF NON PROFIT STATUS), </a:t>
            </a:r>
            <a:r>
              <a:rPr lang="en-US" dirty="0" smtClean="0"/>
              <a:t>OR WHETHER YOUR CHAPTER WAS EVER CONSIDERED A NON-PROFIT ORGANIZATION.</a:t>
            </a:r>
          </a:p>
          <a:p>
            <a:pPr>
              <a:buFont typeface="+mj-lt"/>
              <a:buAutoNum type="alphaLcParenR"/>
            </a:pPr>
            <a:r>
              <a:rPr lang="en-US" dirty="0" smtClean="0"/>
              <a:t>IF YOUR CHAPTER IS IN ACTIVE STATUS AS NON-PROFT AND IF YOU HAVE NOT ALREADY, FILE FOR CERTIFICATE OF FORMATION OF A NON-PROFIT IN THE STATE YOU LIVE.  ANY OTHER ANSWER FROM THE IRS MORE THAN LIKELY WILL </a:t>
            </a:r>
            <a:r>
              <a:rPr lang="en-US" b="1" dirty="0" smtClean="0"/>
              <a:t>FORWARD YOU TO STEP 2</a:t>
            </a:r>
            <a:r>
              <a:rPr lang="en-US" dirty="0" smtClean="0"/>
              <a:t>.</a:t>
            </a:r>
            <a:endParaRPr lang="en-US" dirty="0"/>
          </a:p>
        </p:txBody>
      </p:sp>
    </p:spTree>
    <p:extLst>
      <p:ext uri="{BB962C8B-B14F-4D97-AF65-F5344CB8AC3E}">
        <p14:creationId xmlns:p14="http://schemas.microsoft.com/office/powerpoint/2010/main" val="12786619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FOR STATE INCORPORATION</a:t>
            </a:r>
            <a:endParaRPr lang="en-US" dirty="0"/>
          </a:p>
        </p:txBody>
      </p:sp>
      <p:sp>
        <p:nvSpPr>
          <p:cNvPr id="3" name="Content Placeholder 2"/>
          <p:cNvSpPr>
            <a:spLocks noGrp="1"/>
          </p:cNvSpPr>
          <p:nvPr>
            <p:ph idx="1"/>
          </p:nvPr>
        </p:nvSpPr>
        <p:spPr>
          <a:xfrm>
            <a:off x="677334" y="1341121"/>
            <a:ext cx="8596668" cy="4700242"/>
          </a:xfrm>
        </p:spPr>
        <p:txBody>
          <a:bodyPr>
            <a:normAutofit/>
          </a:bodyPr>
          <a:lstStyle/>
          <a:p>
            <a:r>
              <a:rPr lang="en-US" dirty="0" smtClean="0"/>
              <a:t>STEP 2:  COMPLETE FORMS AND PAY FILING FEES TO INCORPORATE THE CHAPTER IN THE STATE IN WHICH YOU LIVE. </a:t>
            </a:r>
          </a:p>
          <a:p>
            <a:pPr>
              <a:buFont typeface="+mj-lt"/>
              <a:buAutoNum type="alphaLcPeriod"/>
            </a:pPr>
            <a:r>
              <a:rPr lang="en-US" dirty="0" smtClean="0"/>
              <a:t>MORE THAN LIKELY THIS INFORMATION CAN BE OBTAINED THROUGH YOUR STATE’S OFFICE OF THE CLERK OR OFFICE OF THE SECRETARY OF STATE.  EACH STATE HAS IT’S OWN PROCESSES AS TO HOW TO NAME YOUR CHAPTER, TEMPLATE OF ARTICLES OF INCORPORATION (IF APPLICABLE), SUBMISSION OF BYLAWS (IF APPLICABLE), AND OTHER PROCEDURES TO INCORPORATE YOUR CHAPTER AS A NON-PROFIT. PLEASE BE MINDFUL IF YOUR STATE HAS STATE TAXES RULES MAY/MAY NOT APPLY.</a:t>
            </a:r>
          </a:p>
          <a:p>
            <a:pPr>
              <a:buFont typeface="+mj-lt"/>
              <a:buAutoNum type="alphaLcPeriod"/>
            </a:pPr>
            <a:r>
              <a:rPr lang="en-US" dirty="0" smtClean="0"/>
              <a:t>INFORMATION YOU ARE MORE THAN LIKELY TO NEED IS AT LEAST 3 NAMES AND ADDRESSES OF INDIVIDUALS THAT ARE CURRENT CHAPTER BOARD MEMBERS AND ONE PERSON ON THE CHAPTER BOARD TO GE YOUR REGISTERED AGENT (ALL CORRESPONDECES,LETTERS, ETC WILL BE MAILED TO THE REGISTERED AGENT)</a:t>
            </a:r>
            <a:endParaRPr lang="en-US" dirty="0"/>
          </a:p>
        </p:txBody>
      </p:sp>
    </p:spTree>
    <p:extLst>
      <p:ext uri="{BB962C8B-B14F-4D97-AF65-F5344CB8AC3E}">
        <p14:creationId xmlns:p14="http://schemas.microsoft.com/office/powerpoint/2010/main" val="17475411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TO DO AFTER STATE INCORPORATION </a:t>
            </a:r>
            <a:endParaRPr lang="en-US" sz="3200" dirty="0"/>
          </a:p>
        </p:txBody>
      </p:sp>
      <p:sp>
        <p:nvSpPr>
          <p:cNvPr id="3" name="Content Placeholder 2"/>
          <p:cNvSpPr>
            <a:spLocks noGrp="1"/>
          </p:cNvSpPr>
          <p:nvPr>
            <p:ph idx="1"/>
          </p:nvPr>
        </p:nvSpPr>
        <p:spPr>
          <a:xfrm>
            <a:off x="677334" y="1292353"/>
            <a:ext cx="8596668" cy="4749010"/>
          </a:xfrm>
        </p:spPr>
        <p:txBody>
          <a:bodyPr/>
          <a:lstStyle/>
          <a:p>
            <a:r>
              <a:rPr lang="en-US" dirty="0" smtClean="0"/>
              <a:t>STEP 3: APPLY FOR NON-PROFIT 501(C)3 INCORPORATION WITH THE INTERNAL </a:t>
            </a:r>
            <a:r>
              <a:rPr lang="en-US" dirty="0"/>
              <a:t>REVENUE SERVICE </a:t>
            </a:r>
            <a:r>
              <a:rPr lang="en-US" dirty="0" smtClean="0"/>
              <a:t>AT </a:t>
            </a:r>
            <a:r>
              <a:rPr lang="en-US" dirty="0" smtClean="0">
                <a:hlinkClick r:id="rId2"/>
              </a:rPr>
              <a:t>https</a:t>
            </a:r>
            <a:r>
              <a:rPr lang="en-US" dirty="0">
                <a:hlinkClick r:id="rId2"/>
              </a:rPr>
              <a:t>://</a:t>
            </a:r>
            <a:r>
              <a:rPr lang="en-US" dirty="0" smtClean="0">
                <a:hlinkClick r:id="rId2"/>
              </a:rPr>
              <a:t>www.irs.gov/forms-pubs/about-form-1023ez</a:t>
            </a:r>
            <a:r>
              <a:rPr lang="en-US" dirty="0" smtClean="0"/>
              <a:t> AND FOLLOW THE INSTRUCTIONS</a:t>
            </a:r>
          </a:p>
          <a:p>
            <a:pPr>
              <a:buFont typeface="+mj-lt"/>
              <a:buAutoNum type="alphaLcParenR"/>
            </a:pPr>
            <a:r>
              <a:rPr lang="en-US" dirty="0" smtClean="0"/>
              <a:t>WHEN COMPLETING FORM 1023-EZ ONLINE HAVE YOUR ARTICLES OF INCORPORATION AND BYLAWS AVAILABLE IN CASE THEY NEED TO BE UPLOADED (SEE INSTRUCTIONS FOR FORM 1023-EZ OR GO </a:t>
            </a:r>
            <a:r>
              <a:rPr lang="en-US" dirty="0"/>
              <a:t>ONLINE </a:t>
            </a:r>
            <a:r>
              <a:rPr lang="en-US" dirty="0" smtClean="0"/>
              <a:t>TO https</a:t>
            </a:r>
            <a:r>
              <a:rPr lang="en-US" dirty="0"/>
              <a:t>://www.irs.gov/pub/irs-pdf/i1023ez.pdf )</a:t>
            </a:r>
            <a:endParaRPr lang="en-US" dirty="0" smtClean="0"/>
          </a:p>
          <a:p>
            <a:pPr>
              <a:buFont typeface="+mj-lt"/>
              <a:buAutoNum type="alphaLcParenR"/>
            </a:pPr>
            <a:r>
              <a:rPr lang="en-US" dirty="0" smtClean="0"/>
              <a:t>PAY THE $275 INCORPORATION FEE</a:t>
            </a:r>
          </a:p>
          <a:p>
            <a:pPr>
              <a:buFont typeface="+mj-lt"/>
              <a:buAutoNum type="alphaLcParenR"/>
            </a:pPr>
            <a:r>
              <a:rPr lang="en-US" dirty="0" smtClean="0"/>
              <a:t>ONCE YOUR CHAPTER HAS BEEN INCORPORATED FROM THE INTERNAL REVENUE SERVICE YOU </a:t>
            </a:r>
            <a:r>
              <a:rPr lang="en-US" b="1" dirty="0" smtClean="0"/>
              <a:t>MUST FILE A 990-N EVERY YEAR</a:t>
            </a:r>
            <a:r>
              <a:rPr lang="en-US" dirty="0" smtClean="0"/>
              <a:t>.  </a:t>
            </a:r>
            <a:r>
              <a:rPr lang="en-US" b="1" dirty="0" smtClean="0">
                <a:solidFill>
                  <a:srgbClr val="FF0000"/>
                </a:solidFill>
              </a:rPr>
              <a:t>NOT FILING A 990-N FORM FOR THREE CONSECUTIVE YEARS WILL RESULT IN YOUR CHAPTER’S NON PROFIT STATUS BEING REVOKE </a:t>
            </a:r>
            <a:endParaRPr lang="en-US" b="1" dirty="0">
              <a:solidFill>
                <a:srgbClr val="FF0000"/>
              </a:solidFill>
            </a:endParaRPr>
          </a:p>
        </p:txBody>
      </p:sp>
    </p:spTree>
    <p:extLst>
      <p:ext uri="{BB962C8B-B14F-4D97-AF65-F5344CB8AC3E}">
        <p14:creationId xmlns:p14="http://schemas.microsoft.com/office/powerpoint/2010/main" val="739802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146</TotalTime>
  <Words>527</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EucrosiaUPC</vt:lpstr>
      <vt:lpstr>Trebuchet MS</vt:lpstr>
      <vt:lpstr>Wingdings 3</vt:lpstr>
      <vt:lpstr>Facet</vt:lpstr>
      <vt:lpstr>NADE </vt:lpstr>
      <vt:lpstr>CHANGES THAT HAVE OCCURRED</vt:lpstr>
      <vt:lpstr>WHAT ARE THE CHAPTERS TO DO NOW?</vt:lpstr>
      <vt:lpstr>APPLICATION FOR STATE INCORPORATION</vt:lpstr>
      <vt:lpstr>WHAT TO DO AFTER STATE INCORPORATION </vt:lpstr>
    </vt:vector>
  </TitlesOfParts>
  <Company>Social Security Administration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NADE</dc:title>
  <dc:creator>Whiting, Maria   DDS Birmingham</dc:creator>
  <cp:lastModifiedBy>Deshong, Richard</cp:lastModifiedBy>
  <cp:revision>27</cp:revision>
  <dcterms:created xsi:type="dcterms:W3CDTF">2018-07-31T21:16:39Z</dcterms:created>
  <dcterms:modified xsi:type="dcterms:W3CDTF">2018-11-01T17:40:28Z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1687074113</vt:i4>
  </property>
  <property fmtid="{D5CDD505-2E9C-101B-9397-08002B2CF9AE}" pid="3" name="_NewReviewCycle">
    <vt:lpwstr/>
  </property>
  <property fmtid="{D5CDD505-2E9C-101B-9397-08002B2CF9AE}" pid="4" name="_EmailSubject">
    <vt:lpwstr>Chapter bylaws and 501c3 instruction</vt:lpwstr>
  </property>
  <property fmtid="{D5CDD505-2E9C-101B-9397-08002B2CF9AE}" pid="5" name="_AuthorEmail">
    <vt:lpwstr>Richard.Deshong@ssa.gov</vt:lpwstr>
  </property>
  <property fmtid="{D5CDD505-2E9C-101B-9397-08002B2CF9AE}" pid="6" name="_AuthorEmailDisplayName">
    <vt:lpwstr>Deshong, Richard</vt:lpwstr>
  </property>
  <property fmtid="{D5CDD505-2E9C-101B-9397-08002B2CF9AE}" pid="7" name="_PreviousAdHocReviewCycleID">
    <vt:i4>-1279861158</vt:i4>
  </property>
</Properties>
</file>