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306" r:id="rId5"/>
    <p:sldId id="321" r:id="rId6"/>
    <p:sldId id="328" r:id="rId7"/>
    <p:sldId id="323" r:id="rId8"/>
    <p:sldId id="324" r:id="rId9"/>
    <p:sldId id="325" r:id="rId10"/>
    <p:sldId id="307" r:id="rId11"/>
    <p:sldId id="285" r:id="rId12"/>
    <p:sldId id="262" r:id="rId13"/>
    <p:sldId id="266" r:id="rId14"/>
    <p:sldId id="267" r:id="rId15"/>
    <p:sldId id="279" r:id="rId16"/>
    <p:sldId id="269" r:id="rId17"/>
    <p:sldId id="270" r:id="rId18"/>
    <p:sldId id="272" r:id="rId19"/>
    <p:sldId id="283" r:id="rId20"/>
    <p:sldId id="309" r:id="rId21"/>
    <p:sldId id="299" r:id="rId22"/>
    <p:sldId id="293" r:id="rId23"/>
    <p:sldId id="295" r:id="rId24"/>
    <p:sldId id="308" r:id="rId25"/>
    <p:sldId id="329" r:id="rId2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3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667" autoAdjust="0"/>
    <p:restoredTop sz="72784" autoAdjust="0"/>
  </p:normalViewPr>
  <p:slideViewPr>
    <p:cSldViewPr>
      <p:cViewPr>
        <p:scale>
          <a:sx n="80" d="100"/>
          <a:sy n="80" d="100"/>
        </p:scale>
        <p:origin x="-1542" y="-414"/>
      </p:cViewPr>
      <p:guideLst>
        <p:guide orient="horz" pos="1620"/>
        <p:guide pos="2880"/>
      </p:guideLst>
    </p:cSldViewPr>
  </p:slideViewPr>
  <p:notesTextViewPr>
    <p:cViewPr>
      <p:scale>
        <a:sx n="1" d="1"/>
        <a:sy n="1" d="1"/>
      </p:scale>
      <p:origin x="0" y="0"/>
    </p:cViewPr>
  </p:notesTextViewPr>
  <p:notesViewPr>
    <p:cSldViewPr>
      <p:cViewPr varScale="1">
        <p:scale>
          <a:sx n="68" d="100"/>
          <a:sy n="68" d="100"/>
        </p:scale>
        <p:origin x="3101" y="4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C75FB8-710C-4950-9E7B-6A9B0FD43563}" type="datetimeFigureOut">
              <a:rPr lang="en-US" smtClean="0"/>
              <a:t>8/15/2016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205A41-6BDF-421D-BEF7-EFE9411364E2}" type="slidenum">
              <a:rPr lang="en-US" smtClean="0"/>
              <a:t>‹#›</a:t>
            </a:fld>
            <a:endParaRPr lang="en-US"/>
          </a:p>
        </p:txBody>
      </p:sp>
    </p:spTree>
    <p:extLst>
      <p:ext uri="{BB962C8B-B14F-4D97-AF65-F5344CB8AC3E}">
        <p14:creationId xmlns:p14="http://schemas.microsoft.com/office/powerpoint/2010/main" val="1135832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baseline="0" dirty="0" smtClean="0">
              <a:solidFill>
                <a:srgbClr val="FF0000"/>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C205A41-6BDF-421D-BEF7-EFE9411364E2}" type="slidenum">
              <a:rPr lang="en-US" smtClean="0"/>
              <a:t>2</a:t>
            </a:fld>
            <a:endParaRPr lang="en-US"/>
          </a:p>
        </p:txBody>
      </p:sp>
    </p:spTree>
    <p:extLst>
      <p:ext uri="{BB962C8B-B14F-4D97-AF65-F5344CB8AC3E}">
        <p14:creationId xmlns:p14="http://schemas.microsoft.com/office/powerpoint/2010/main" val="3116241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is a </a:t>
            </a:r>
            <a:r>
              <a:rPr lang="en-US" sz="1200" kern="1200" dirty="0" smtClean="0">
                <a:solidFill>
                  <a:schemeClr val="tx1"/>
                </a:solidFill>
                <a:effectLst/>
                <a:latin typeface="+mn-lt"/>
                <a:ea typeface="+mn-ea"/>
                <a:cs typeface="+mn-cs"/>
              </a:rPr>
              <a:t> 700 bed facility for elderly and disabled veterans. By appointment, or every Thursday by walk in, the veterans at King can visit the Video Service Delivery (VSD) unit there</a:t>
            </a:r>
            <a:r>
              <a:rPr lang="en-US" sz="1200" kern="1200" baseline="0" dirty="0" smtClean="0">
                <a:solidFill>
                  <a:schemeClr val="tx1"/>
                </a:solidFill>
                <a:effectLst/>
                <a:latin typeface="+mn-lt"/>
                <a:ea typeface="+mn-ea"/>
                <a:cs typeface="+mn-cs"/>
              </a:rPr>
              <a:t> to talk with a </a:t>
            </a:r>
            <a:r>
              <a:rPr lang="en-US" sz="1200" kern="1200" dirty="0" smtClean="0">
                <a:solidFill>
                  <a:schemeClr val="tx1"/>
                </a:solidFill>
                <a:effectLst/>
                <a:latin typeface="+mn-lt"/>
                <a:ea typeface="+mn-ea"/>
                <a:cs typeface="+mn-cs"/>
              </a:rPr>
              <a:t>live SSA representative (screen on the right),</a:t>
            </a:r>
            <a:r>
              <a:rPr lang="en-US" sz="1200" kern="1200" baseline="0" dirty="0" smtClean="0">
                <a:solidFill>
                  <a:schemeClr val="tx1"/>
                </a:solidFill>
                <a:effectLst/>
                <a:latin typeface="+mn-lt"/>
                <a:ea typeface="+mn-ea"/>
                <a:cs typeface="+mn-cs"/>
              </a:rPr>
              <a:t> and use the Desktop Icon for online services (screen on the left).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rgbClr val="FF0000"/>
                </a:solidFill>
                <a:effectLst/>
                <a:latin typeface="+mn-lt"/>
                <a:ea typeface="+mn-ea"/>
                <a:cs typeface="+mn-cs"/>
              </a:rPr>
              <a:t>This is the best of both worlds- accessing our online services but a video option for face to face interaction</a:t>
            </a:r>
          </a:p>
        </p:txBody>
      </p:sp>
      <p:sp>
        <p:nvSpPr>
          <p:cNvPr id="4" name="Slide Number Placeholder 3"/>
          <p:cNvSpPr>
            <a:spLocks noGrp="1"/>
          </p:cNvSpPr>
          <p:nvPr>
            <p:ph type="sldNum" sz="quarter" idx="10"/>
          </p:nvPr>
        </p:nvSpPr>
        <p:spPr/>
        <p:txBody>
          <a:bodyPr/>
          <a:lstStyle/>
          <a:p>
            <a:fld id="{4C205A41-6BDF-421D-BEF7-EFE9411364E2}" type="slidenum">
              <a:rPr lang="en-US" smtClean="0"/>
              <a:t>11</a:t>
            </a:fld>
            <a:endParaRPr lang="en-US"/>
          </a:p>
        </p:txBody>
      </p:sp>
    </p:spTree>
    <p:extLst>
      <p:ext uri="{BB962C8B-B14F-4D97-AF65-F5344CB8AC3E}">
        <p14:creationId xmlns:p14="http://schemas.microsoft.com/office/powerpoint/2010/main" val="3116241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We are testing out Customer Service Stations, in community</a:t>
            </a:r>
            <a:r>
              <a:rPr lang="en-US" baseline="0" dirty="0" smtClean="0"/>
              <a:t> </a:t>
            </a:r>
            <a:r>
              <a:rPr lang="en-US" dirty="0" smtClean="0"/>
              <a:t>locations</a:t>
            </a:r>
          </a:p>
          <a:p>
            <a:pPr marL="171450" indent="-171450">
              <a:buFont typeface="Arial" panose="020B0604020202020204" pitchFamily="34" charset="0"/>
              <a:buChar char="•"/>
            </a:pPr>
            <a:r>
              <a:rPr lang="en-US" dirty="0" smtClean="0"/>
              <a:t>The Customer Service Stations provide</a:t>
            </a:r>
            <a:r>
              <a:rPr lang="en-US" baseline="0" dirty="0" smtClean="0"/>
              <a:t> our customers a streamlined menu to our online services, while providing  video support with a live SSA agent in case the customer needs additional assistance.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Video chat support from a small cadre of N8NN agents in the PHI Region/ Wabash building answer calls Mon – Fri 9:00am – 5:30pm EST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During video calls, SSA agents use a set of Remote Xpert tools to better help the customers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smtClean="0">
                <a:ln>
                  <a:noFill/>
                </a:ln>
                <a:solidFill>
                  <a:prstClr val="black"/>
                </a:solidFill>
                <a:effectLst/>
                <a:uLnTx/>
                <a:uFillTx/>
                <a:latin typeface="+mn-lt"/>
                <a:ea typeface="+mn-ea"/>
                <a:cs typeface="+mn-cs"/>
              </a:rPr>
              <a:t>ID Scanner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smtClean="0">
                <a:ln>
                  <a:noFill/>
                </a:ln>
                <a:solidFill>
                  <a:prstClr val="black"/>
                </a:solidFill>
                <a:effectLst/>
                <a:uLnTx/>
                <a:uFillTx/>
                <a:latin typeface="+mn-lt"/>
                <a:ea typeface="+mn-ea"/>
                <a:cs typeface="+mn-cs"/>
              </a:rPr>
              <a:t>Two-way screen sharing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smtClean="0">
                <a:ln>
                  <a:noFill/>
                </a:ln>
                <a:solidFill>
                  <a:prstClr val="black"/>
                </a:solidFill>
                <a:effectLst/>
                <a:uLnTx/>
                <a:uFillTx/>
                <a:latin typeface="+mn-lt"/>
                <a:ea typeface="+mn-ea"/>
                <a:cs typeface="+mn-cs"/>
              </a:rPr>
              <a:t>Remote Printing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smtClean="0">
                <a:ln>
                  <a:noFill/>
                </a:ln>
                <a:solidFill>
                  <a:prstClr val="black"/>
                </a:solidFill>
                <a:effectLst/>
                <a:uLnTx/>
                <a:uFillTx/>
                <a:latin typeface="+mn-lt"/>
                <a:ea typeface="+mn-ea"/>
                <a:cs typeface="+mn-cs"/>
              </a:rPr>
              <a:t>Signature Tablet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smtClean="0">
                <a:ln>
                  <a:noFill/>
                </a:ln>
                <a:solidFill>
                  <a:prstClr val="black"/>
                </a:solidFill>
                <a:effectLst/>
                <a:uLnTx/>
                <a:uFillTx/>
                <a:latin typeface="+mn-lt"/>
                <a:ea typeface="+mn-ea"/>
                <a:cs typeface="+mn-cs"/>
              </a:rPr>
              <a:t>Video Volume Control</a:t>
            </a:r>
            <a:endParaRPr lang="en-US" baseline="0" dirty="0" smtClean="0"/>
          </a:p>
          <a:p>
            <a:pPr marL="171450" indent="-171450">
              <a:buFont typeface="Arial" panose="020B0604020202020204" pitchFamily="34" charset="0"/>
              <a:buChar char="•"/>
            </a:pPr>
            <a:r>
              <a:rPr lang="en-US" baseline="0" dirty="0" smtClean="0"/>
              <a:t>We have seven Customer Services Stations installed (six external locations and one SSA field office)</a:t>
            </a:r>
          </a:p>
          <a:p>
            <a:pPr marL="171450" indent="-171450">
              <a:buFont typeface="Arial" panose="020B0604020202020204" pitchFamily="34" charset="0"/>
              <a:buChar char="•"/>
            </a:pPr>
            <a:r>
              <a:rPr lang="en-US" baseline="0" dirty="0" smtClean="0"/>
              <a:t>We will evaluate the Proof of Concept through February 2017 before determining if we will expand to a pilot phase to additional locations</a:t>
            </a:r>
            <a:endParaRPr lang="en-US" dirty="0" smtClean="0"/>
          </a:p>
          <a:p>
            <a:pPr marL="171450" indent="-171450">
              <a:buFont typeface="Arial" panose="020B0604020202020204" pitchFamily="34" charset="0"/>
              <a:buChar cha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external sites receive promotional materials, easel back posters with our branded SSA Express logo to promote the services</a:t>
            </a:r>
          </a:p>
        </p:txBody>
      </p:sp>
      <p:sp>
        <p:nvSpPr>
          <p:cNvPr id="4" name="Slide Number Placeholder 3"/>
          <p:cNvSpPr>
            <a:spLocks noGrp="1"/>
          </p:cNvSpPr>
          <p:nvPr>
            <p:ph type="sldNum" sz="quarter" idx="10"/>
          </p:nvPr>
        </p:nvSpPr>
        <p:spPr/>
        <p:txBody>
          <a:bodyPr/>
          <a:lstStyle/>
          <a:p>
            <a:fld id="{0E637CE5-88FE-4F9D-93FF-88FABEF98315}" type="slidenum">
              <a:rPr lang="en-US" smtClean="0"/>
              <a:t>12</a:t>
            </a:fld>
            <a:endParaRPr lang="en-US" dirty="0"/>
          </a:p>
        </p:txBody>
      </p:sp>
    </p:spTree>
    <p:extLst>
      <p:ext uri="{BB962C8B-B14F-4D97-AF65-F5344CB8AC3E}">
        <p14:creationId xmlns:p14="http://schemas.microsoft.com/office/powerpoint/2010/main" val="1242643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features of our Customer Service Stations</a:t>
            </a:r>
            <a:r>
              <a:rPr lang="en-US" baseline="0" dirty="0" smtClean="0"/>
              <a:t> ensure security.  </a:t>
            </a:r>
          </a:p>
          <a:p>
            <a:pPr marL="171450" indent="-171450">
              <a:buFont typeface="Arial" panose="020B0604020202020204" pitchFamily="34" charset="0"/>
              <a:buChar char="•"/>
            </a:pPr>
            <a:r>
              <a:rPr lang="en-US" baseline="0" dirty="0" smtClean="0"/>
              <a:t>When customers step on the security mat it begins their session</a:t>
            </a:r>
          </a:p>
          <a:p>
            <a:pPr marL="171450" indent="-171450">
              <a:buFont typeface="Arial" panose="020B0604020202020204" pitchFamily="34" charset="0"/>
              <a:buChar char="•"/>
            </a:pPr>
            <a:r>
              <a:rPr lang="en-US" baseline="0" dirty="0" smtClean="0"/>
              <a:t>When customers step off the mat, it ends the session after a 10 second countdown</a:t>
            </a:r>
          </a:p>
          <a:p>
            <a:pPr marL="171450" indent="-171450">
              <a:buFont typeface="Arial" panose="020B0604020202020204" pitchFamily="34" charset="0"/>
              <a:buChar char="•"/>
            </a:pPr>
            <a:r>
              <a:rPr lang="en-US" baseline="0" dirty="0" smtClean="0"/>
              <a:t>The printer will retract any unclaimed printed material after 15 seconds into a secured/ locked bin inside the CSS</a:t>
            </a:r>
          </a:p>
          <a:p>
            <a:pPr marL="628650" lvl="1" indent="-171450">
              <a:buFont typeface="Arial" panose="020B0604020202020204" pitchFamily="34" charset="0"/>
              <a:buChar char="•"/>
            </a:pPr>
            <a:r>
              <a:rPr lang="en-US" baseline="0" dirty="0" smtClean="0"/>
              <a:t>SSA employees periodically check these bins and destroy any PII in these bins</a:t>
            </a:r>
          </a:p>
          <a:p>
            <a:pPr marL="171450" lvl="0" indent="-171450">
              <a:buFont typeface="Arial" panose="020B0604020202020204" pitchFamily="34" charset="0"/>
              <a:buChar char="•"/>
            </a:pPr>
            <a:r>
              <a:rPr lang="en-US" baseline="0" dirty="0" smtClean="0"/>
              <a:t>The handset does not dial out and doesn’t feature speakerphone</a:t>
            </a:r>
          </a:p>
          <a:p>
            <a:pPr marL="171450" lvl="0" indent="-171450">
              <a:buFont typeface="Arial" panose="020B0604020202020204" pitchFamily="34" charset="0"/>
              <a:buChar char="•"/>
            </a:pPr>
            <a:r>
              <a:rPr lang="en-US" baseline="0" dirty="0" smtClean="0"/>
              <a:t>Acceptable IDs are: </a:t>
            </a:r>
          </a:p>
          <a:p>
            <a:pPr marL="628650" lvl="1" indent="-171450">
              <a:buFont typeface="Arial" panose="020B0604020202020204" pitchFamily="34" charset="0"/>
              <a:buChar char="•"/>
            </a:pPr>
            <a:r>
              <a:rPr lang="en-US" baseline="0" dirty="0" smtClean="0"/>
              <a:t>Driver’s Licenses</a:t>
            </a:r>
          </a:p>
          <a:p>
            <a:pPr marL="628650" lvl="1" indent="-171450">
              <a:buFont typeface="Arial" panose="020B0604020202020204" pitchFamily="34" charset="0"/>
              <a:buChar char="•"/>
            </a:pPr>
            <a:r>
              <a:rPr lang="en-US" baseline="0" dirty="0" smtClean="0"/>
              <a:t>State IDs</a:t>
            </a:r>
          </a:p>
          <a:p>
            <a:pPr marL="628650" lvl="1" indent="-171450">
              <a:buFont typeface="Arial" panose="020B0604020202020204" pitchFamily="34" charset="0"/>
              <a:buChar char="•"/>
            </a:pPr>
            <a:r>
              <a:rPr lang="en-US" baseline="0" dirty="0" smtClean="0"/>
              <a:t>Passports</a:t>
            </a:r>
          </a:p>
          <a:p>
            <a:pPr marL="628650" lvl="1" indent="-171450">
              <a:buFont typeface="Arial" panose="020B0604020202020204" pitchFamily="34" charset="0"/>
              <a:buChar char="•"/>
            </a:pPr>
            <a:r>
              <a:rPr lang="en-US" baseline="0" dirty="0" smtClean="0"/>
              <a:t>Military IDs</a:t>
            </a:r>
          </a:p>
          <a:p>
            <a:pPr marL="628650" lvl="1" indent="-171450">
              <a:buFont typeface="Arial" panose="020B0604020202020204" pitchFamily="34" charset="0"/>
              <a:buChar char="•"/>
            </a:pPr>
            <a:r>
              <a:rPr lang="en-US" baseline="0" dirty="0" smtClean="0"/>
              <a:t>More</a:t>
            </a:r>
          </a:p>
          <a:p>
            <a:pPr marL="171450" lvl="0" indent="-171450">
              <a:buFont typeface="Arial" panose="020B0604020202020204" pitchFamily="34" charset="0"/>
              <a:buChar char="•"/>
            </a:pPr>
            <a:r>
              <a:rPr lang="en-US" baseline="0" dirty="0" smtClean="0"/>
              <a:t>There is not an on screen keyboard, customers must use the physical keyboard for typing</a:t>
            </a:r>
          </a:p>
          <a:p>
            <a:pPr marL="171450" lvl="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4C205A41-6BDF-421D-BEF7-EFE9411364E2}" type="slidenum">
              <a:rPr lang="en-US" smtClean="0"/>
              <a:t>13</a:t>
            </a:fld>
            <a:endParaRPr lang="en-US"/>
          </a:p>
        </p:txBody>
      </p:sp>
    </p:spTree>
    <p:extLst>
      <p:ext uri="{BB962C8B-B14F-4D97-AF65-F5344CB8AC3E}">
        <p14:creationId xmlns:p14="http://schemas.microsoft.com/office/powerpoint/2010/main" val="3472946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spcAft>
                <a:spcPts val="1200"/>
              </a:spcAft>
              <a:buFont typeface="Arial" panose="020B0604020202020204" pitchFamily="34" charset="0"/>
              <a:buChar char="•"/>
            </a:pPr>
            <a:r>
              <a:rPr lang="en-US" dirty="0" smtClean="0"/>
              <a:t>Here is a picture of our Customer Service Station in the Maryland</a:t>
            </a:r>
            <a:r>
              <a:rPr lang="en-US" baseline="0" dirty="0" smtClean="0"/>
              <a:t> Center for Veteran's Education and Training (</a:t>
            </a:r>
            <a:r>
              <a:rPr lang="en-US" dirty="0" smtClean="0"/>
              <a:t>MCVET) in </a:t>
            </a:r>
            <a:r>
              <a:rPr lang="en-US" baseline="0" dirty="0" smtClean="0"/>
              <a:t> in Baltimore City</a:t>
            </a:r>
          </a:p>
          <a:p>
            <a:pPr marL="171450" indent="-171450">
              <a:spcAft>
                <a:spcPts val="1200"/>
              </a:spcAft>
              <a:buFont typeface="Arial" panose="020B0604020202020204" pitchFamily="34" charset="0"/>
              <a:buChar char="•"/>
            </a:pPr>
            <a:r>
              <a:rPr lang="en-US" sz="1200" kern="1200" dirty="0" smtClean="0">
                <a:solidFill>
                  <a:schemeClr val="tx1"/>
                </a:solidFill>
                <a:effectLst/>
                <a:latin typeface="+mn-lt"/>
                <a:ea typeface="+mn-ea"/>
                <a:cs typeface="+mn-cs"/>
              </a:rPr>
              <a:t>MCVET is a non-profit organization that provides homeless veterans and other veterans in need with comprehensive services that enable them to rejoin communities as productive citizens.  Onsite, they house up to 250 homeless veterans every year from all around the country. </a:t>
            </a:r>
          </a:p>
          <a:p>
            <a:pPr marL="171450" indent="-171450">
              <a:spcAft>
                <a:spcPts val="1200"/>
              </a:spcAft>
              <a:buFont typeface="Arial" panose="020B0604020202020204" pitchFamily="34" charset="0"/>
              <a:buChar char="•"/>
            </a:pPr>
            <a:r>
              <a:rPr lang="en-US" sz="1200" kern="1200" dirty="0" smtClean="0">
                <a:solidFill>
                  <a:schemeClr val="tx1"/>
                </a:solidFill>
                <a:effectLst/>
                <a:latin typeface="+mn-lt"/>
                <a:ea typeface="+mn-ea"/>
                <a:cs typeface="+mn-cs"/>
              </a:rPr>
              <a:t>In addition to housing, MCVET offers mental and substance abuse counseling, health care services (mental and physical), as well as, educational and employment services through the Maryland State Department of Vocational Rehabilitation.  </a:t>
            </a:r>
          </a:p>
          <a:p>
            <a:pPr marL="171450" indent="-171450">
              <a:spcAft>
                <a:spcPts val="1200"/>
              </a:spcAft>
              <a:buFont typeface="Arial" panose="020B0604020202020204" pitchFamily="34" charset="0"/>
              <a:buChar char="•"/>
            </a:pPr>
            <a:r>
              <a:rPr lang="en-US" sz="1200" kern="1200" dirty="0" smtClean="0">
                <a:solidFill>
                  <a:schemeClr val="tx1"/>
                </a:solidFill>
                <a:effectLst/>
                <a:latin typeface="+mn-lt"/>
                <a:ea typeface="+mn-ea"/>
                <a:cs typeface="+mn-cs"/>
              </a:rPr>
              <a:t>Social Security Administration collaborated with MCVET and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launched a Customer Service Station on September 29, 2014</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4C205A41-6BDF-421D-BEF7-EFE9411364E2}" type="slidenum">
              <a:rPr lang="en-US" smtClean="0"/>
              <a:t>14</a:t>
            </a:fld>
            <a:endParaRPr lang="en-US"/>
          </a:p>
        </p:txBody>
      </p:sp>
    </p:spTree>
    <p:extLst>
      <p:ext uri="{BB962C8B-B14F-4D97-AF65-F5344CB8AC3E}">
        <p14:creationId xmlns:p14="http://schemas.microsoft.com/office/powerpoint/2010/main" val="3126034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Here is our Customer Service Station in the Postal Plaza DC Field Office</a:t>
            </a:r>
          </a:p>
          <a:p>
            <a:pPr marL="171450" indent="-171450">
              <a:buFont typeface="Arial" panose="020B0604020202020204" pitchFamily="34" charset="0"/>
              <a:buChar char="•"/>
            </a:pPr>
            <a:r>
              <a:rPr lang="en-US" baseline="0" dirty="0" smtClean="0"/>
              <a:t>This is the only Customer Service Station in an SSA Field Office</a:t>
            </a:r>
          </a:p>
          <a:p>
            <a:pPr marL="171450" indent="-171450">
              <a:buFont typeface="Arial" panose="020B0604020202020204" pitchFamily="34" charset="0"/>
              <a:buChar char="•"/>
            </a:pPr>
            <a:r>
              <a:rPr lang="en-US" baseline="0" dirty="0" smtClean="0"/>
              <a:t>This Customer Service Station was installed on July 2, 2014 to provide the customers quick, easy access to SSA’s online services.  </a:t>
            </a:r>
          </a:p>
          <a:p>
            <a:pPr marL="171450" indent="-171450">
              <a:buFont typeface="Arial" panose="020B0604020202020204" pitchFamily="34" charset="0"/>
              <a:buChar char="•"/>
            </a:pPr>
            <a:r>
              <a:rPr lang="en-US" baseline="0" dirty="0" smtClean="0"/>
              <a:t>Customers are able to use the Customer Service Station right away, instead of waiting in line to see a field office representative.</a:t>
            </a:r>
            <a:endParaRPr lang="en-US" dirty="0" smtClean="0"/>
          </a:p>
          <a:p>
            <a:endParaRPr lang="en-US" dirty="0"/>
          </a:p>
        </p:txBody>
      </p:sp>
      <p:sp>
        <p:nvSpPr>
          <p:cNvPr id="4" name="Slide Number Placeholder 3"/>
          <p:cNvSpPr>
            <a:spLocks noGrp="1"/>
          </p:cNvSpPr>
          <p:nvPr>
            <p:ph type="sldNum" sz="quarter" idx="10"/>
          </p:nvPr>
        </p:nvSpPr>
        <p:spPr/>
        <p:txBody>
          <a:bodyPr/>
          <a:lstStyle/>
          <a:p>
            <a:fld id="{4C205A41-6BDF-421D-BEF7-EFE9411364E2}" type="slidenum">
              <a:rPr lang="en-US" smtClean="0"/>
              <a:t>15</a:t>
            </a:fld>
            <a:endParaRPr lang="en-US"/>
          </a:p>
        </p:txBody>
      </p:sp>
    </p:spTree>
    <p:extLst>
      <p:ext uri="{BB962C8B-B14F-4D97-AF65-F5344CB8AC3E}">
        <p14:creationId xmlns:p14="http://schemas.microsoft.com/office/powerpoint/2010/main" val="2269633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smtClean="0"/>
              <a:t>Total</a:t>
            </a:r>
            <a:r>
              <a:rPr lang="en-US" b="0" baseline="0" dirty="0" smtClean="0"/>
              <a:t> of 816 SHPC FOs across the country and 1790 SHPCs within these offices</a:t>
            </a:r>
          </a:p>
          <a:p>
            <a:pPr marL="171450" indent="-171450">
              <a:buFont typeface="Arial" panose="020B0604020202020204" pitchFamily="34" charset="0"/>
              <a:buChar char="•"/>
            </a:pPr>
            <a:r>
              <a:rPr lang="en-US" b="0" baseline="0" dirty="0" smtClean="0"/>
              <a:t>Currently, offices are limited to no more than 4 SHPCs per office</a:t>
            </a:r>
          </a:p>
          <a:p>
            <a:pPr marL="171450" indent="-171450">
              <a:buFont typeface="Arial" panose="020B0604020202020204" pitchFamily="34" charset="0"/>
              <a:buChar char="•"/>
            </a:pPr>
            <a:r>
              <a:rPr lang="en-US" b="0" baseline="0" dirty="0" smtClean="0"/>
              <a:t>1 SHPC attendant monitors up to 4 SHPCs from a mirror image monitor behind the barrier wall of each SHPC</a:t>
            </a:r>
          </a:p>
          <a:p>
            <a:pPr marL="171450" indent="-171450">
              <a:buFont typeface="Arial" panose="020B0604020202020204" pitchFamily="34" charset="0"/>
              <a:buChar char="•"/>
            </a:pPr>
            <a:r>
              <a:rPr lang="en-US" b="0" baseline="0" dirty="0" smtClean="0"/>
              <a:t>Offices must have a barrier wall in order to have a SHPC</a:t>
            </a:r>
          </a:p>
          <a:p>
            <a:pPr marL="171450" indent="-171450">
              <a:buFont typeface="Arial" panose="020B0604020202020204" pitchFamily="34" charset="0"/>
              <a:buChar char="•"/>
            </a:pPr>
            <a:r>
              <a:rPr lang="en-US" b="0" baseline="0" dirty="0" smtClean="0"/>
              <a:t>SHPCs are 508 compliant due to recently added JAWS software (screen reader software for the blind), headphones provided by the offices to customers, and braille/ large print guides available for assistance</a:t>
            </a:r>
            <a:endParaRPr lang="en-US" b="0" dirty="0" smtClean="0"/>
          </a:p>
          <a:p>
            <a:endParaRPr lang="en-US" b="1" dirty="0" smtClean="0"/>
          </a:p>
          <a:p>
            <a:r>
              <a:rPr lang="en-US" b="1" dirty="0" smtClean="0"/>
              <a:t>Some of the things customers can do on</a:t>
            </a:r>
            <a:r>
              <a:rPr lang="en-US" b="1" baseline="0" dirty="0" smtClean="0"/>
              <a:t> SHPCs</a:t>
            </a:r>
            <a:r>
              <a:rPr lang="en-US" b="1" dirty="0" smtClean="0"/>
              <a:t>...</a:t>
            </a: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Create a </a:t>
            </a:r>
            <a:r>
              <a:rPr lang="en-US" b="1" i="1" dirty="0" smtClean="0"/>
              <a:t>my </a:t>
            </a:r>
            <a:r>
              <a:rPr lang="en-US" b="1" dirty="0" smtClean="0"/>
              <a:t>Social Security </a:t>
            </a:r>
            <a:r>
              <a:rPr lang="en-US" dirty="0" smtClean="0"/>
              <a:t>account </a:t>
            </a:r>
          </a:p>
          <a:p>
            <a:pPr marL="171450" indent="-171450">
              <a:buFont typeface="Arial" panose="020B0604020202020204" pitchFamily="34" charset="0"/>
              <a:buChar char="•"/>
            </a:pPr>
            <a:r>
              <a:rPr lang="en-US" dirty="0" smtClean="0"/>
              <a:t>Apply for Social Security retirement or spouse’s benefits</a:t>
            </a:r>
          </a:p>
          <a:p>
            <a:pPr marL="171450" indent="-171450">
              <a:buFont typeface="Arial" panose="020B0604020202020204" pitchFamily="34" charset="0"/>
              <a:buChar char="•"/>
            </a:pPr>
            <a:r>
              <a:rPr lang="en-US" dirty="0" smtClean="0"/>
              <a:t>Apply for Social Security disability benefits</a:t>
            </a:r>
          </a:p>
          <a:p>
            <a:pPr marL="171450" indent="-171450">
              <a:buFont typeface="Arial" panose="020B0604020202020204" pitchFamily="34" charset="0"/>
              <a:buChar char="•"/>
            </a:pPr>
            <a:r>
              <a:rPr lang="en-US" dirty="0" smtClean="0"/>
              <a:t>Apply for Medicare benefits</a:t>
            </a:r>
          </a:p>
          <a:p>
            <a:pPr marL="171450" indent="-171450">
              <a:buFont typeface="Arial" panose="020B0604020202020204" pitchFamily="34" charset="0"/>
              <a:buChar char="•"/>
            </a:pPr>
            <a:r>
              <a:rPr lang="en-US" dirty="0" smtClean="0"/>
              <a:t>Apply for Extra Help with Medicare prescription drug plan costs</a:t>
            </a:r>
          </a:p>
          <a:p>
            <a:pPr marL="171450" indent="-171450">
              <a:buFont typeface="Arial" panose="020B0604020202020204" pitchFamily="34" charset="0"/>
              <a:buChar char="•"/>
            </a:pPr>
            <a:r>
              <a:rPr lang="en-US" dirty="0" smtClean="0"/>
              <a:t>Appeal a disability decision</a:t>
            </a:r>
          </a:p>
          <a:p>
            <a:pPr marL="171450" indent="-171450">
              <a:buFont typeface="Arial" panose="020B0604020202020204" pitchFamily="34" charset="0"/>
              <a:buChar char="•"/>
            </a:pPr>
            <a:r>
              <a:rPr lang="en-US" dirty="0" smtClean="0"/>
              <a:t>Request a replacement Social</a:t>
            </a:r>
            <a:r>
              <a:rPr lang="en-US" baseline="0" dirty="0" smtClean="0"/>
              <a:t> Security card (iSSNRC)</a:t>
            </a:r>
            <a:endParaRPr lang="en-US" dirty="0" smtClean="0"/>
          </a:p>
          <a:p>
            <a:pPr marL="171450" indent="-171450">
              <a:buFont typeface="Arial" panose="020B0604020202020204" pitchFamily="34" charset="0"/>
              <a:buChar char="•"/>
            </a:pPr>
            <a:r>
              <a:rPr lang="en-US" dirty="0" smtClean="0"/>
              <a:t>Estimate your future benefits</a:t>
            </a:r>
          </a:p>
          <a:p>
            <a:pPr marL="171450" indent="-171450">
              <a:buFont typeface="Arial" panose="020B0604020202020204" pitchFamily="34" charset="0"/>
              <a:buChar char="•"/>
            </a:pPr>
            <a:r>
              <a:rPr lang="en-US" dirty="0" smtClean="0"/>
              <a:t>Get a replacement Medicare card</a:t>
            </a:r>
          </a:p>
          <a:p>
            <a:pPr marL="171450" indent="-171450">
              <a:buFont typeface="Arial" panose="020B0604020202020204" pitchFamily="34" charset="0"/>
              <a:buChar char="•"/>
            </a:pPr>
            <a:r>
              <a:rPr lang="en-US" dirty="0" smtClean="0"/>
              <a:t>View</a:t>
            </a:r>
            <a:r>
              <a:rPr lang="en-US" baseline="0" dirty="0" smtClean="0"/>
              <a:t> their </a:t>
            </a:r>
            <a:r>
              <a:rPr lang="en-US" dirty="0" smtClean="0"/>
              <a:t>Social Security Statement</a:t>
            </a:r>
          </a:p>
          <a:p>
            <a:pPr marL="171450" indent="-171450">
              <a:buFont typeface="Arial" panose="020B0604020202020204" pitchFamily="34" charset="0"/>
              <a:buChar char="•"/>
            </a:pPr>
            <a:r>
              <a:rPr lang="en-US" dirty="0" smtClean="0"/>
              <a:t>If you receive benefits,</a:t>
            </a:r>
            <a:r>
              <a:rPr lang="en-US" baseline="0" dirty="0" smtClean="0"/>
              <a:t> you can:</a:t>
            </a:r>
          </a:p>
          <a:p>
            <a:pPr marL="628650" lvl="1" indent="-171450">
              <a:buFont typeface="Arial" panose="020B0604020202020204" pitchFamily="34" charset="0"/>
              <a:buChar char="•"/>
            </a:pPr>
            <a:r>
              <a:rPr lang="en-US" dirty="0" smtClean="0"/>
              <a:t>Get your benefit verification letter</a:t>
            </a:r>
          </a:p>
          <a:p>
            <a:pPr marL="628650" lvl="1" indent="-171450">
              <a:buFont typeface="Arial" panose="020B0604020202020204" pitchFamily="34" charset="0"/>
              <a:buChar char="•"/>
            </a:pPr>
            <a:r>
              <a:rPr lang="en-US" dirty="0" smtClean="0"/>
              <a:t>Check your benefit and payment information and your earnings record</a:t>
            </a:r>
          </a:p>
          <a:p>
            <a:pPr marL="628650" lvl="1" indent="-171450">
              <a:buFont typeface="Arial" panose="020B0604020202020204" pitchFamily="34" charset="0"/>
              <a:buChar char="•"/>
            </a:pPr>
            <a:r>
              <a:rPr lang="en-US" dirty="0" smtClean="0"/>
              <a:t>Change your address and phone number</a:t>
            </a:r>
          </a:p>
          <a:p>
            <a:pPr marL="628650" lvl="1" indent="-171450">
              <a:buFont typeface="Arial" panose="020B0604020202020204" pitchFamily="34" charset="0"/>
              <a:buChar char="•"/>
            </a:pPr>
            <a:r>
              <a:rPr lang="en-US" dirty="0" smtClean="0"/>
              <a:t>Start or change your direct deposit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C205A41-6BDF-421D-BEF7-EFE9411364E2}" type="slidenum">
              <a:rPr lang="en-US" smtClean="0"/>
              <a:t>16</a:t>
            </a:fld>
            <a:endParaRPr lang="en-US"/>
          </a:p>
        </p:txBody>
      </p:sp>
    </p:spTree>
    <p:extLst>
      <p:ext uri="{BB962C8B-B14F-4D97-AF65-F5344CB8AC3E}">
        <p14:creationId xmlns:p14="http://schemas.microsoft.com/office/powerpoint/2010/main" val="888328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
                <a:srgbClr val="FF0000"/>
              </a:buClr>
              <a:buSzTx/>
              <a:buFontTx/>
              <a:buNone/>
              <a:tabLst/>
              <a:defRPr/>
            </a:pPr>
            <a:r>
              <a:rPr lang="en-US" sz="3600" b="1" dirty="0" smtClean="0">
                <a:solidFill>
                  <a:srgbClr val="002060"/>
                </a:solidFill>
                <a:latin typeface="Times New Roman" pitchFamily="18" charset="0"/>
                <a:cs typeface="Times New Roman" pitchFamily="18" charset="0"/>
              </a:rPr>
              <a:t>Who Can Create a </a:t>
            </a:r>
            <a:r>
              <a:rPr lang="en-US" sz="3600" b="1" i="1" dirty="0" smtClean="0">
                <a:solidFill>
                  <a:srgbClr val="FF0000"/>
                </a:solidFill>
                <a:latin typeface="Times New Roman" pitchFamily="18" charset="0"/>
                <a:cs typeface="Times New Roman" pitchFamily="18" charset="0"/>
              </a:rPr>
              <a:t>my</a:t>
            </a:r>
            <a:r>
              <a:rPr lang="en-US" sz="3600" b="1" i="1" dirty="0" smtClean="0">
                <a:solidFill>
                  <a:srgbClr val="002060"/>
                </a:solidFill>
                <a:latin typeface="Times New Roman" pitchFamily="18" charset="0"/>
                <a:cs typeface="Times New Roman" pitchFamily="18" charset="0"/>
              </a:rPr>
              <a:t> </a:t>
            </a:r>
            <a:r>
              <a:rPr lang="en-US" sz="3600" b="1" dirty="0" smtClean="0">
                <a:solidFill>
                  <a:srgbClr val="6089CC"/>
                </a:solidFill>
                <a:latin typeface="Times New Roman" pitchFamily="18" charset="0"/>
                <a:cs typeface="Times New Roman" pitchFamily="18" charset="0"/>
              </a:rPr>
              <a:t>Social Security </a:t>
            </a:r>
            <a:r>
              <a:rPr lang="en-US" sz="3600" b="1" dirty="0" smtClean="0">
                <a:solidFill>
                  <a:srgbClr val="002060"/>
                </a:solidFill>
                <a:latin typeface="Times New Roman" pitchFamily="18" charset="0"/>
                <a:cs typeface="Times New Roman" pitchFamily="18" charset="0"/>
              </a:rPr>
              <a:t>Account?</a:t>
            </a:r>
          </a:p>
          <a:p>
            <a:pPr marL="457200" lvl="1" indent="0" fontAlgn="base">
              <a:spcBef>
                <a:spcPct val="0"/>
              </a:spcBef>
              <a:spcAft>
                <a:spcPct val="0"/>
              </a:spcAft>
              <a:buClr>
                <a:srgbClr val="FF0000"/>
              </a:buClr>
              <a:buFont typeface="Arial" panose="020B0604020202020204" pitchFamily="34" charset="0"/>
              <a:buNone/>
            </a:pPr>
            <a:r>
              <a:rPr lang="en-US" sz="3600" b="1" dirty="0" smtClean="0">
                <a:solidFill>
                  <a:srgbClr val="002060"/>
                </a:solidFill>
                <a:latin typeface="Times New Roman" pitchFamily="18" charset="0"/>
                <a:cs typeface="Times New Roman" pitchFamily="18" charset="0"/>
              </a:rPr>
              <a:t>You must be at least 18 years old and have:</a:t>
            </a:r>
          </a:p>
          <a:p>
            <a:pPr lvl="1">
              <a:buClr>
                <a:srgbClr val="FF0000"/>
              </a:buClr>
              <a:buFont typeface="Wingdings" pitchFamily="2" charset="2"/>
              <a:buChar char="Ø"/>
            </a:pPr>
            <a:r>
              <a:rPr lang="en-US" sz="3600" b="1" dirty="0" smtClean="0">
                <a:solidFill>
                  <a:srgbClr val="002060"/>
                </a:solidFill>
                <a:latin typeface="Times New Roman" pitchFamily="18" charset="0"/>
                <a:cs typeface="Times New Roman" pitchFamily="18" charset="0"/>
              </a:rPr>
              <a:t>A valid E-mail address;</a:t>
            </a:r>
          </a:p>
          <a:p>
            <a:pPr lvl="1">
              <a:buClr>
                <a:srgbClr val="FF0000"/>
              </a:buClr>
              <a:buFont typeface="Wingdings" pitchFamily="2" charset="2"/>
              <a:buChar char="Ø"/>
            </a:pPr>
            <a:r>
              <a:rPr lang="en-US" sz="3600" b="1" dirty="0" smtClean="0">
                <a:solidFill>
                  <a:srgbClr val="002060"/>
                </a:solidFill>
                <a:latin typeface="Times New Roman" pitchFamily="18" charset="0"/>
                <a:cs typeface="Times New Roman" pitchFamily="18" charset="0"/>
              </a:rPr>
              <a:t>A Social Security number; and</a:t>
            </a:r>
          </a:p>
          <a:p>
            <a:pPr lvl="1">
              <a:buClr>
                <a:srgbClr val="FF0000"/>
              </a:buClr>
              <a:buFont typeface="Wingdings" pitchFamily="2" charset="2"/>
              <a:buChar char="Ø"/>
            </a:pPr>
            <a:r>
              <a:rPr lang="en-US" sz="3600" b="1" dirty="0" smtClean="0">
                <a:solidFill>
                  <a:srgbClr val="002060"/>
                </a:solidFill>
                <a:latin typeface="Times New Roman" pitchFamily="18" charset="0"/>
                <a:cs typeface="Times New Roman" pitchFamily="18" charset="0"/>
              </a:rPr>
              <a:t>A U.S. mailing address.</a:t>
            </a:r>
          </a:p>
          <a:p>
            <a:pPr marL="0" indent="0">
              <a:buNone/>
            </a:pPr>
            <a:endParaRPr lang="en-US" sz="3600" b="1" dirty="0" smtClean="0">
              <a:solidFill>
                <a:srgbClr val="002060"/>
              </a:solidFill>
              <a:latin typeface="Times New Roman" pitchFamily="18" charset="0"/>
              <a:cs typeface="Times New Roman" pitchFamily="18" charset="0"/>
            </a:endParaRPr>
          </a:p>
          <a:p>
            <a:pPr marL="0" indent="0">
              <a:buNone/>
            </a:pPr>
            <a:r>
              <a:rPr lang="en-US" sz="3600" b="1" dirty="0" smtClean="0">
                <a:solidFill>
                  <a:srgbClr val="002060"/>
                </a:solidFill>
                <a:latin typeface="Times New Roman" pitchFamily="18" charset="0"/>
                <a:cs typeface="Times New Roman" pitchFamily="18" charset="0"/>
              </a:rPr>
              <a:t>If you don’t get benefits, you can—</a:t>
            </a:r>
          </a:p>
          <a:p>
            <a:pPr marL="914400" lvl="1" indent="-457200">
              <a:buClr>
                <a:srgbClr val="FF0000"/>
              </a:buClr>
              <a:buFont typeface="Wingdings" pitchFamily="2" charset="2"/>
              <a:buChar char="Ø"/>
            </a:pPr>
            <a:r>
              <a:rPr lang="en-US" b="1" dirty="0" smtClean="0">
                <a:solidFill>
                  <a:srgbClr val="002060"/>
                </a:solidFill>
                <a:latin typeface="Times New Roman" pitchFamily="18" charset="0"/>
                <a:cs typeface="Times New Roman" pitchFamily="18" charset="0"/>
              </a:rPr>
              <a:t>View, save, and print your </a:t>
            </a:r>
            <a:r>
              <a:rPr lang="en-US" b="1" dirty="0" smtClean="0">
                <a:solidFill>
                  <a:srgbClr val="002060"/>
                </a:solidFill>
              </a:rPr>
              <a:t>online</a:t>
            </a:r>
            <a:r>
              <a:rPr lang="en-US" b="1" dirty="0" smtClean="0">
                <a:solidFill>
                  <a:srgbClr val="002060"/>
                </a:solidFill>
                <a:latin typeface="Times New Roman" pitchFamily="18" charset="0"/>
                <a:cs typeface="Times New Roman" pitchFamily="18" charset="0"/>
              </a:rPr>
              <a:t/>
            </a:r>
            <a:br>
              <a:rPr lang="en-US" b="1" dirty="0" smtClean="0">
                <a:solidFill>
                  <a:srgbClr val="002060"/>
                </a:solidFill>
                <a:latin typeface="Times New Roman" pitchFamily="18" charset="0"/>
                <a:cs typeface="Times New Roman" pitchFamily="18" charset="0"/>
              </a:rPr>
            </a:br>
            <a:r>
              <a:rPr lang="en-US" b="1" i="1" dirty="0" smtClean="0">
                <a:solidFill>
                  <a:srgbClr val="002060"/>
                </a:solidFill>
                <a:latin typeface="Times New Roman" pitchFamily="18" charset="0"/>
                <a:cs typeface="Times New Roman" pitchFamily="18" charset="0"/>
              </a:rPr>
              <a:t>Social Security Statement</a:t>
            </a:r>
            <a:r>
              <a:rPr lang="en-US" b="1" dirty="0" smtClean="0">
                <a:solidFill>
                  <a:srgbClr val="002060"/>
                </a:solidFill>
                <a:latin typeface="Times New Roman" pitchFamily="18" charset="0"/>
                <a:cs typeface="Times New Roman" pitchFamily="18" charset="0"/>
              </a:rPr>
              <a:t>.</a:t>
            </a:r>
          </a:p>
          <a:p>
            <a:pPr marL="914400" lvl="1" indent="-457200">
              <a:buClr>
                <a:srgbClr val="FF0000"/>
              </a:buClr>
              <a:buFont typeface="Wingdings" pitchFamily="2" charset="2"/>
              <a:buChar char="Ø"/>
            </a:pPr>
            <a:r>
              <a:rPr lang="en-US" b="1" dirty="0" smtClean="0">
                <a:solidFill>
                  <a:srgbClr val="002060"/>
                </a:solidFill>
                <a:latin typeface="Times New Roman" pitchFamily="18" charset="0"/>
                <a:cs typeface="Times New Roman" pitchFamily="18" charset="0"/>
              </a:rPr>
              <a:t>You can still use my Social Security to review:</a:t>
            </a:r>
          </a:p>
          <a:p>
            <a:pPr marL="914400" lvl="1" indent="-457200">
              <a:buClr>
                <a:srgbClr val="FF0000"/>
              </a:buClr>
              <a:buFont typeface="Wingdings" pitchFamily="2" charset="2"/>
              <a:buChar char="Ø"/>
            </a:pPr>
            <a:r>
              <a:rPr lang="en-US" b="1" dirty="0" smtClean="0">
                <a:solidFill>
                  <a:srgbClr val="002060"/>
                </a:solidFill>
                <a:latin typeface="Times New Roman" pitchFamily="18" charset="0"/>
                <a:cs typeface="Times New Roman" pitchFamily="18" charset="0"/>
              </a:rPr>
              <a:t>estimates of your future retirement, disability, and survivor’s benefits;</a:t>
            </a:r>
          </a:p>
          <a:p>
            <a:pPr marL="914400" lvl="1" indent="-457200">
              <a:buClr>
                <a:srgbClr val="FF0000"/>
              </a:buClr>
              <a:buFont typeface="Wingdings" pitchFamily="2" charset="2"/>
              <a:buChar char="Ø"/>
            </a:pPr>
            <a:r>
              <a:rPr lang="en-US" b="1" dirty="0" smtClean="0">
                <a:solidFill>
                  <a:srgbClr val="002060"/>
                </a:solidFill>
                <a:latin typeface="Times New Roman" pitchFamily="18" charset="0"/>
                <a:cs typeface="Times New Roman" pitchFamily="18" charset="0"/>
              </a:rPr>
              <a:t>request a benefit verification letter </a:t>
            </a:r>
          </a:p>
          <a:p>
            <a:pPr marL="914400" lvl="1" indent="-457200">
              <a:buClr>
                <a:srgbClr val="FF0000"/>
              </a:buClr>
              <a:buFont typeface="Wingdings" pitchFamily="2" charset="2"/>
              <a:buChar char="Ø"/>
            </a:pPr>
            <a:r>
              <a:rPr lang="en-US" b="1" dirty="0" smtClean="0">
                <a:solidFill>
                  <a:srgbClr val="002060"/>
                </a:solidFill>
                <a:latin typeface="Times New Roman" pitchFamily="18" charset="0"/>
                <a:cs typeface="Times New Roman" pitchFamily="18" charset="0"/>
              </a:rPr>
              <a:t>showing that you do not receive benefits or haven’t received answer yet</a:t>
            </a:r>
          </a:p>
          <a:p>
            <a:pPr marL="914400" lvl="1" indent="-457200">
              <a:buClr>
                <a:srgbClr val="FF0000"/>
              </a:buClr>
              <a:buFont typeface="Wingdings" pitchFamily="2" charset="2"/>
              <a:buChar char="Ø"/>
            </a:pPr>
            <a:r>
              <a:rPr lang="en-US" b="1" dirty="0" smtClean="0">
                <a:solidFill>
                  <a:srgbClr val="002060"/>
                </a:solidFill>
                <a:latin typeface="Times New Roman" pitchFamily="18" charset="0"/>
                <a:cs typeface="Times New Roman" pitchFamily="18" charset="0"/>
              </a:rPr>
              <a:t>the accuracy of your earnings record; </a:t>
            </a:r>
          </a:p>
          <a:p>
            <a:pPr marL="914400" lvl="1" indent="-457200">
              <a:buClr>
                <a:srgbClr val="FF0000"/>
              </a:buClr>
              <a:buFont typeface="Wingdings" pitchFamily="2" charset="2"/>
              <a:buChar char="Ø"/>
            </a:pPr>
            <a:r>
              <a:rPr lang="en-US" b="1" dirty="0" smtClean="0">
                <a:solidFill>
                  <a:srgbClr val="002060"/>
                </a:solidFill>
                <a:latin typeface="Times New Roman" pitchFamily="18" charset="0"/>
                <a:cs typeface="Times New Roman" pitchFamily="18" charset="0"/>
              </a:rPr>
              <a:t>estimates of the Social Security and Medicare taxes you have paid; and</a:t>
            </a:r>
          </a:p>
          <a:p>
            <a:pPr marL="914400" lvl="1" indent="-457200">
              <a:buClr>
                <a:srgbClr val="FF0000"/>
              </a:buClr>
              <a:buFont typeface="Wingdings" pitchFamily="2" charset="2"/>
              <a:buChar char="Ø"/>
            </a:pPr>
            <a:r>
              <a:rPr lang="en-US" b="1" dirty="0" smtClean="0">
                <a:solidFill>
                  <a:srgbClr val="002060"/>
                </a:solidFill>
                <a:latin typeface="Times New Roman" pitchFamily="18" charset="0"/>
                <a:cs typeface="Times New Roman" pitchFamily="18" charset="0"/>
              </a:rPr>
              <a:t>request a replacement Social Security card if you meet certain requirements</a:t>
            </a:r>
          </a:p>
          <a:p>
            <a:pPr marL="914400" lvl="1" indent="-457200">
              <a:buClr>
                <a:srgbClr val="FF0000"/>
              </a:buClr>
              <a:buFont typeface="Wingdings" pitchFamily="2" charset="2"/>
              <a:buChar char="Ø"/>
            </a:pPr>
            <a:endParaRPr lang="en-US" b="1" dirty="0" smtClean="0">
              <a:solidFill>
                <a:srgbClr val="002060"/>
              </a:solidFill>
              <a:latin typeface="Times New Roman" pitchFamily="18" charset="0"/>
              <a:cs typeface="Times New Roman" pitchFamily="18" charset="0"/>
            </a:endParaRPr>
          </a:p>
          <a:p>
            <a:pPr marL="914400" lvl="1" indent="-457200">
              <a:buClr>
                <a:srgbClr val="FF0000"/>
              </a:buClr>
              <a:buFont typeface="Wingdings" pitchFamily="2" charset="2"/>
              <a:buChar char="Ø"/>
            </a:pPr>
            <a:endParaRPr lang="en-US" b="1" dirty="0" smtClean="0">
              <a:solidFill>
                <a:srgbClr val="002060"/>
              </a:solidFill>
              <a:latin typeface="Times New Roman" pitchFamily="18" charset="0"/>
              <a:cs typeface="Times New Roman" pitchFamily="18" charset="0"/>
            </a:endParaRPr>
          </a:p>
          <a:p>
            <a:pPr marL="0" indent="0">
              <a:spcBef>
                <a:spcPts val="1200"/>
              </a:spcBef>
              <a:buNone/>
            </a:pPr>
            <a:r>
              <a:rPr lang="en-US" b="1" dirty="0" smtClean="0">
                <a:solidFill>
                  <a:srgbClr val="002060"/>
                </a:solidFill>
                <a:latin typeface="Times New Roman" pitchFamily="18" charset="0"/>
                <a:cs typeface="Times New Roman" pitchFamily="18" charset="0"/>
              </a:rPr>
              <a:t> </a:t>
            </a:r>
            <a:r>
              <a:rPr lang="en-US" sz="3600" b="1" dirty="0" smtClean="0">
                <a:solidFill>
                  <a:srgbClr val="002060"/>
                </a:solidFill>
                <a:latin typeface="Times New Roman" pitchFamily="18" charset="0"/>
                <a:cs typeface="Times New Roman" pitchFamily="18" charset="0"/>
              </a:rPr>
              <a:t>If you do get benefits you can—</a:t>
            </a:r>
          </a:p>
          <a:p>
            <a:pPr marL="914400" lvl="1" indent="-457200">
              <a:buClr>
                <a:srgbClr val="FF0000"/>
              </a:buClr>
              <a:buFont typeface="Wingdings" pitchFamily="2" charset="2"/>
              <a:buChar char="Ø"/>
            </a:pPr>
            <a:r>
              <a:rPr lang="en-US" b="1" dirty="0" smtClean="0">
                <a:solidFill>
                  <a:srgbClr val="002060"/>
                </a:solidFill>
                <a:latin typeface="Times New Roman" pitchFamily="18" charset="0"/>
                <a:cs typeface="Times New Roman" pitchFamily="18" charset="0"/>
              </a:rPr>
              <a:t>Get your benefit verification letter;</a:t>
            </a:r>
          </a:p>
          <a:p>
            <a:pPr marL="914400" lvl="1" indent="-457200">
              <a:buClr>
                <a:srgbClr val="FF0000"/>
              </a:buClr>
              <a:buFont typeface="Wingdings" pitchFamily="2" charset="2"/>
              <a:buChar char="Ø"/>
            </a:pPr>
            <a:r>
              <a:rPr lang="en-US" b="1" dirty="0" smtClean="0">
                <a:solidFill>
                  <a:srgbClr val="002060"/>
                </a:solidFill>
                <a:latin typeface="Times New Roman" pitchFamily="18" charset="0"/>
                <a:cs typeface="Times New Roman" pitchFamily="18" charset="0"/>
              </a:rPr>
              <a:t>Check your benefit and payment </a:t>
            </a:r>
            <a:br>
              <a:rPr lang="en-US" b="1" dirty="0" smtClean="0">
                <a:solidFill>
                  <a:srgbClr val="002060"/>
                </a:solidFill>
                <a:latin typeface="Times New Roman" pitchFamily="18" charset="0"/>
                <a:cs typeface="Times New Roman" pitchFamily="18" charset="0"/>
              </a:rPr>
            </a:br>
            <a:r>
              <a:rPr lang="en-US" b="1" dirty="0" smtClean="0">
                <a:solidFill>
                  <a:srgbClr val="002060"/>
                </a:solidFill>
                <a:latin typeface="Times New Roman" pitchFamily="18" charset="0"/>
                <a:cs typeface="Times New Roman" pitchFamily="18" charset="0"/>
              </a:rPr>
              <a:t>information and your earnings record;</a:t>
            </a:r>
          </a:p>
          <a:p>
            <a:pPr marL="914400" lvl="1" indent="-457200">
              <a:buClr>
                <a:srgbClr val="FF0000"/>
              </a:buClr>
              <a:buFont typeface="Wingdings" pitchFamily="2" charset="2"/>
              <a:buChar char="Ø"/>
            </a:pPr>
            <a:r>
              <a:rPr lang="en-US" b="1" dirty="0" smtClean="0">
                <a:solidFill>
                  <a:srgbClr val="002060"/>
                </a:solidFill>
                <a:latin typeface="Times New Roman" pitchFamily="18" charset="0"/>
                <a:cs typeface="Times New Roman" pitchFamily="18" charset="0"/>
              </a:rPr>
              <a:t>Change your address and phone number; and</a:t>
            </a:r>
          </a:p>
          <a:p>
            <a:pPr marL="914400" lvl="1" indent="-457200">
              <a:buClr>
                <a:srgbClr val="FF0000"/>
              </a:buClr>
              <a:buFont typeface="Wingdings" pitchFamily="2" charset="2"/>
              <a:buChar char="Ø"/>
            </a:pPr>
            <a:r>
              <a:rPr lang="en-US" b="1" dirty="0" smtClean="0">
                <a:solidFill>
                  <a:srgbClr val="002060"/>
                </a:solidFill>
                <a:latin typeface="Times New Roman" pitchFamily="18" charset="0"/>
                <a:cs typeface="Times New Roman" pitchFamily="18" charset="0"/>
              </a:rPr>
              <a:t>Start or change your direct deposit.</a:t>
            </a:r>
          </a:p>
          <a:p>
            <a:pPr marL="457200" lvl="1" indent="0">
              <a:buClr>
                <a:srgbClr val="FF0000"/>
              </a:buClr>
              <a:buFont typeface="Wingdings" pitchFamily="2" charset="2"/>
              <a:buNone/>
            </a:pPr>
            <a:endParaRPr lang="en-US" b="1" dirty="0">
              <a:solidFill>
                <a:srgbClr val="002060"/>
              </a:solidFill>
              <a:latin typeface="Times New Roman" pitchFamily="18" charset="0"/>
              <a:cs typeface="Times New Roman" pitchFamily="18" charset="0"/>
            </a:endParaRPr>
          </a:p>
          <a:p>
            <a:pPr marL="171450" lvl="0" indent="-171450"/>
            <a:r>
              <a:rPr lang="en-US" sz="1800" b="1" i="1" dirty="0" smtClean="0">
                <a:solidFill>
                  <a:srgbClr val="FF0000"/>
                </a:solidFill>
              </a:rPr>
              <a:t>my </a:t>
            </a:r>
            <a:r>
              <a:rPr lang="en-US" sz="1800" b="1" dirty="0" smtClean="0">
                <a:solidFill>
                  <a:srgbClr val="0070C0"/>
                </a:solidFill>
              </a:rPr>
              <a:t>Social Security </a:t>
            </a:r>
            <a:r>
              <a:rPr lang="en-US" sz="1800" dirty="0" smtClean="0"/>
              <a:t>was released in May 2012. </a:t>
            </a:r>
          </a:p>
          <a:p>
            <a:pPr marL="628650" lvl="1" indent="-171450">
              <a:buFont typeface="Courier New" panose="02070309020205020404" pitchFamily="49" charset="0"/>
              <a:buChar char="o"/>
            </a:pPr>
            <a:r>
              <a:rPr lang="en-US" sz="1800" dirty="0" smtClean="0"/>
              <a:t>Initially, the only service available was the online Social Security Statement information. </a:t>
            </a:r>
          </a:p>
          <a:p>
            <a:pPr marL="0" indent="0">
              <a:buNone/>
            </a:pPr>
            <a:endParaRPr lang="en-US" sz="1800" dirty="0" smtClean="0"/>
          </a:p>
          <a:p>
            <a:pPr marL="171450" lvl="0" indent="-171450"/>
            <a:r>
              <a:rPr lang="en-US" sz="1800" b="1" i="1" dirty="0" smtClean="0">
                <a:solidFill>
                  <a:srgbClr val="FF0000"/>
                </a:solidFill>
              </a:rPr>
              <a:t>my </a:t>
            </a:r>
            <a:r>
              <a:rPr lang="en-US" sz="1800" b="1" dirty="0" smtClean="0">
                <a:solidFill>
                  <a:srgbClr val="0070C0"/>
                </a:solidFill>
              </a:rPr>
              <a:t>Social Security </a:t>
            </a:r>
            <a:r>
              <a:rPr lang="en-US" sz="1800" dirty="0" smtClean="0"/>
              <a:t>is a convenient way to access your personal Social Security information, whether you have been working and paying Social Security taxes or receiving Social Security benefits. </a:t>
            </a:r>
          </a:p>
          <a:p>
            <a:pPr marL="0" lvl="0" indent="0">
              <a:buClr>
                <a:srgbClr val="FF0000"/>
              </a:buClr>
              <a:buFont typeface="Wingdings" pitchFamily="2" charset="2"/>
              <a:buNone/>
            </a:pPr>
            <a:endParaRPr lang="en-US" b="1" dirty="0" smtClean="0">
              <a:solidFill>
                <a:srgbClr val="002060"/>
              </a:solidFill>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4C205A41-6BDF-421D-BEF7-EFE9411364E2}" type="slidenum">
              <a:rPr lang="en-US" smtClean="0"/>
              <a:t>17</a:t>
            </a:fld>
            <a:endParaRPr lang="en-US"/>
          </a:p>
        </p:txBody>
      </p:sp>
    </p:spTree>
    <p:extLst>
      <p:ext uri="{BB962C8B-B14F-4D97-AF65-F5344CB8AC3E}">
        <p14:creationId xmlns:p14="http://schemas.microsoft.com/office/powerpoint/2010/main" val="2305457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lvl="0" indent="-171450">
              <a:spcBef>
                <a:spcPts val="0"/>
              </a:spcBef>
            </a:pPr>
            <a:r>
              <a:rPr lang="en-US" sz="1200" dirty="0" smtClean="0">
                <a:solidFill>
                  <a:prstClr val="black"/>
                </a:solidFill>
              </a:rPr>
              <a:t>A feature within the </a:t>
            </a:r>
            <a:r>
              <a:rPr lang="en-US" sz="1200" b="1" i="1" dirty="0" smtClean="0">
                <a:solidFill>
                  <a:srgbClr val="FF0000"/>
                </a:solidFill>
              </a:rPr>
              <a:t>my </a:t>
            </a:r>
            <a:r>
              <a:rPr lang="en-US" sz="1200" b="1" dirty="0" smtClean="0">
                <a:solidFill>
                  <a:srgbClr val="0070C0"/>
                </a:solidFill>
              </a:rPr>
              <a:t>Social Security </a:t>
            </a:r>
            <a:r>
              <a:rPr lang="en-US" sz="1200" dirty="0" smtClean="0">
                <a:solidFill>
                  <a:prstClr val="black"/>
                </a:solidFill>
              </a:rPr>
              <a:t>Dynamic Help widget that provides users with the option to “Talk to an Expert” if they still have a question after they use the “Ask a Question” feature  </a:t>
            </a:r>
          </a:p>
          <a:p>
            <a:pPr marL="171450" lvl="0" indent="-171450">
              <a:spcBef>
                <a:spcPts val="0"/>
              </a:spcBef>
            </a:pPr>
            <a:endParaRPr lang="en-US" sz="1200" dirty="0" smtClean="0">
              <a:solidFill>
                <a:prstClr val="black"/>
              </a:solidFill>
            </a:endParaRPr>
          </a:p>
          <a:p>
            <a:pPr marL="171450" lvl="0" indent="-171450" fontAlgn="ctr">
              <a:spcBef>
                <a:spcPts val="0"/>
              </a:spcBef>
            </a:pPr>
            <a:r>
              <a:rPr lang="en-US" sz="1200" dirty="0" smtClean="0">
                <a:solidFill>
                  <a:prstClr val="black"/>
                </a:solidFill>
              </a:rPr>
              <a:t>Available only during </a:t>
            </a:r>
            <a:r>
              <a:rPr lang="en-US" sz="1200" b="1" i="1" dirty="0" smtClean="0">
                <a:solidFill>
                  <a:srgbClr val="FF0000"/>
                </a:solidFill>
              </a:rPr>
              <a:t>my </a:t>
            </a:r>
            <a:r>
              <a:rPr lang="en-US" sz="1200" b="1" dirty="0" smtClean="0">
                <a:solidFill>
                  <a:srgbClr val="0070C0"/>
                </a:solidFill>
              </a:rPr>
              <a:t>Social Security </a:t>
            </a:r>
            <a:r>
              <a:rPr lang="en-US" sz="1200" dirty="0" smtClean="0">
                <a:solidFill>
                  <a:prstClr val="black"/>
                </a:solidFill>
              </a:rPr>
              <a:t>Help Desk regular business hours </a:t>
            </a:r>
          </a:p>
          <a:p>
            <a:pPr marL="171450" lvl="0" indent="-171450" fontAlgn="ctr">
              <a:spcBef>
                <a:spcPts val="0"/>
              </a:spcBef>
            </a:pPr>
            <a:endParaRPr lang="en-US" sz="1200" dirty="0" smtClean="0">
              <a:solidFill>
                <a:prstClr val="black"/>
              </a:solidFill>
            </a:endParaRPr>
          </a:p>
          <a:p>
            <a:pPr marL="171450" lvl="0" indent="-171450" fontAlgn="ctr">
              <a:spcBef>
                <a:spcPts val="0"/>
              </a:spcBef>
            </a:pPr>
            <a:r>
              <a:rPr lang="en-US" sz="1200" dirty="0" smtClean="0">
                <a:solidFill>
                  <a:prstClr val="black"/>
                </a:solidFill>
              </a:rPr>
              <a:t>CTCB is most used on the Landing Page, Check Your Benefits, and the Online Statement pages.</a:t>
            </a:r>
          </a:p>
          <a:p>
            <a:pPr marL="171450" lvl="0" indent="-171450" fontAlgn="ctr">
              <a:spcBef>
                <a:spcPts val="0"/>
              </a:spcBef>
            </a:pPr>
            <a:endParaRPr lang="en-US" sz="1200" dirty="0" smtClean="0">
              <a:solidFill>
                <a:prstClr val="black"/>
              </a:solidFill>
            </a:endParaRPr>
          </a:p>
          <a:p>
            <a:pPr marL="628650" lvl="1" indent="-171450" fontAlgn="ctr">
              <a:spcBef>
                <a:spcPts val="0"/>
              </a:spcBef>
            </a:pPr>
            <a:r>
              <a:rPr lang="en-US" sz="1200" dirty="0" smtClean="0">
                <a:solidFill>
                  <a:prstClr val="black"/>
                </a:solidFill>
              </a:rPr>
              <a:t>Over 130,000 callback requests initiated since implementation</a:t>
            </a:r>
          </a:p>
          <a:p>
            <a:pPr marL="628650" lvl="1" indent="-171450" fontAlgn="ctr">
              <a:spcBef>
                <a:spcPts val="0"/>
              </a:spcBef>
            </a:pPr>
            <a:endParaRPr lang="en-US" sz="1200" dirty="0" smtClean="0">
              <a:solidFill>
                <a:prstClr val="black"/>
              </a:solidFill>
            </a:endParaRPr>
          </a:p>
          <a:p>
            <a:pPr marL="628650" lvl="1" indent="-171450" fontAlgn="ctr">
              <a:spcBef>
                <a:spcPts val="0"/>
              </a:spcBef>
            </a:pPr>
            <a:r>
              <a:rPr lang="en-US" sz="1200" dirty="0" smtClean="0">
                <a:solidFill>
                  <a:prstClr val="black"/>
                </a:solidFill>
              </a:rPr>
              <a:t>approximately 80% of Callback requests are completed</a:t>
            </a:r>
          </a:p>
          <a:p>
            <a:pPr marL="171450" lvl="0" indent="-171450" fontAlgn="ctr">
              <a:spcBef>
                <a:spcPts val="0"/>
              </a:spcBef>
            </a:pPr>
            <a:r>
              <a:rPr lang="en-US" sz="1200" dirty="0" smtClean="0">
                <a:solidFill>
                  <a:prstClr val="black"/>
                </a:solidFill>
              </a:rPr>
              <a:t>Fallout reasons include No Answer; Busy signal; Caller unable to take call; Incorrect number</a:t>
            </a:r>
          </a:p>
          <a:p>
            <a:pPr marL="171450" lvl="0" indent="-171450" fontAlgn="ctr">
              <a:spcBef>
                <a:spcPts val="0"/>
              </a:spcBef>
            </a:pPr>
            <a:endParaRPr lang="en-US" sz="1200" dirty="0" smtClean="0">
              <a:solidFill>
                <a:prstClr val="black"/>
              </a:solidFill>
            </a:endParaRPr>
          </a:p>
          <a:p>
            <a:pPr marL="171450" lvl="0" indent="-171450" fontAlgn="ctr">
              <a:spcBef>
                <a:spcPts val="0"/>
              </a:spcBef>
            </a:pPr>
            <a:r>
              <a:rPr lang="en-US" sz="1200" dirty="0" smtClean="0">
                <a:solidFill>
                  <a:prstClr val="black"/>
                </a:solidFill>
              </a:rPr>
              <a:t>Caller now has the ability to select times to receive callback</a:t>
            </a:r>
          </a:p>
          <a:p>
            <a:pPr marL="171450" lvl="0" indent="-171450" fontAlgn="ctr">
              <a:spcBef>
                <a:spcPts val="0"/>
              </a:spcBef>
            </a:pPr>
            <a:endParaRPr lang="en-US" sz="1200" dirty="0" smtClean="0">
              <a:solidFill>
                <a:prstClr val="black"/>
              </a:solidFill>
            </a:endParaRPr>
          </a:p>
          <a:p>
            <a:pPr marL="171450" lvl="0" indent="-171450" fontAlgn="ctr">
              <a:spcBef>
                <a:spcPts val="0"/>
              </a:spcBef>
            </a:pPr>
            <a:r>
              <a:rPr lang="en-US" sz="1200" dirty="0" smtClean="0">
                <a:solidFill>
                  <a:prstClr val="black"/>
                </a:solidFill>
              </a:rPr>
              <a:t>Caller can select a topic for the nature of the inquiry using a dropdown menu.</a:t>
            </a:r>
          </a:p>
          <a:p>
            <a:pPr marL="171450" lvl="0" indent="-171450" fontAlgn="ctr">
              <a:spcBef>
                <a:spcPts val="0"/>
              </a:spcBef>
            </a:pPr>
            <a:endParaRPr lang="en-US" sz="1200" dirty="0" smtClean="0">
              <a:solidFill>
                <a:prstClr val="black"/>
              </a:solidFill>
            </a:endParaRPr>
          </a:p>
          <a:p>
            <a:pPr marL="171450" lvl="0" indent="-171450" fontAlgn="ctr">
              <a:spcBef>
                <a:spcPts val="0"/>
              </a:spcBef>
            </a:pPr>
            <a:r>
              <a:rPr lang="en-US" sz="1200" dirty="0" smtClean="0">
                <a:solidFill>
                  <a:prstClr val="black"/>
                </a:solidFill>
              </a:rPr>
              <a:t>Caller’s phone number prepopulates from ROME with the ability to change that number</a:t>
            </a:r>
          </a:p>
          <a:p>
            <a:pPr marL="171450" lvl="0" indent="-171450" fontAlgn="ctr">
              <a:spcBef>
                <a:spcPts val="0"/>
              </a:spcBef>
            </a:pPr>
            <a:endParaRPr lang="en-US" sz="1200" dirty="0" smtClean="0">
              <a:solidFill>
                <a:prstClr val="black"/>
              </a:solidFill>
            </a:endParaRPr>
          </a:p>
          <a:p>
            <a:pPr marL="171450" lvl="0" indent="-171450" fontAlgn="ctr">
              <a:spcBef>
                <a:spcPts val="0"/>
              </a:spcBef>
            </a:pPr>
            <a:r>
              <a:rPr lang="en-US" sz="1200" dirty="0" smtClean="0">
                <a:solidFill>
                  <a:prstClr val="black"/>
                </a:solidFill>
              </a:rPr>
              <a:t>Caller can cancel the callback request</a:t>
            </a:r>
          </a:p>
          <a:p>
            <a:pPr marL="171450" lvl="0" indent="-171450" fontAlgn="ctr">
              <a:spcBef>
                <a:spcPts val="0"/>
              </a:spcBef>
            </a:pPr>
            <a:endParaRPr lang="en-US" sz="1200" dirty="0" smtClean="0">
              <a:solidFill>
                <a:prstClr val="black"/>
              </a:solidFill>
            </a:endParaRPr>
          </a:p>
          <a:p>
            <a:pPr marL="171450" lvl="0" indent="-171450" fontAlgn="ctr">
              <a:spcBef>
                <a:spcPts val="0"/>
              </a:spcBef>
            </a:pPr>
            <a:r>
              <a:rPr lang="en-US" sz="1200" dirty="0" smtClean="0">
                <a:solidFill>
                  <a:prstClr val="black"/>
                </a:solidFill>
              </a:rPr>
              <a:t>Over 20,000 callback requests initiated since enhancements with 23% of users selecting “Account Assistance” as their primary reason of use.</a:t>
            </a:r>
          </a:p>
          <a:p>
            <a:endParaRPr lang="en-US" dirty="0"/>
          </a:p>
        </p:txBody>
      </p:sp>
      <p:sp>
        <p:nvSpPr>
          <p:cNvPr id="4" name="Slide Number Placeholder 3"/>
          <p:cNvSpPr>
            <a:spLocks noGrp="1"/>
          </p:cNvSpPr>
          <p:nvPr>
            <p:ph type="sldNum" sz="quarter" idx="10"/>
          </p:nvPr>
        </p:nvSpPr>
        <p:spPr/>
        <p:txBody>
          <a:bodyPr/>
          <a:lstStyle/>
          <a:p>
            <a:fld id="{4C205A41-6BDF-421D-BEF7-EFE9411364E2}" type="slidenum">
              <a:rPr lang="en-US" smtClean="0"/>
              <a:t>18</a:t>
            </a:fld>
            <a:endParaRPr lang="en-US"/>
          </a:p>
        </p:txBody>
      </p:sp>
    </p:spTree>
    <p:extLst>
      <p:ext uri="{BB962C8B-B14F-4D97-AF65-F5344CB8AC3E}">
        <p14:creationId xmlns:p14="http://schemas.microsoft.com/office/powerpoint/2010/main" val="2380595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1">
              <a:spcAft>
                <a:spcPts val="1200"/>
              </a:spcAft>
            </a:pPr>
            <a:r>
              <a:rPr lang="en-US" sz="2000" dirty="0" err="1" smtClean="0">
                <a:latin typeface="Arial" panose="020B0604020202020204" pitchFamily="34" charset="0"/>
                <a:cs typeface="Arial" panose="020B0604020202020204" pitchFamily="34" charset="0"/>
              </a:rPr>
              <a:t>iSSNRC</a:t>
            </a:r>
            <a:r>
              <a:rPr lang="en-US" sz="2000" dirty="0" smtClean="0">
                <a:latin typeface="Arial" panose="020B0604020202020204" pitchFamily="34" charset="0"/>
                <a:cs typeface="Arial" panose="020B0604020202020204" pitchFamily="34" charset="0"/>
              </a:rPr>
              <a:t>—Application</a:t>
            </a:r>
            <a:r>
              <a:rPr lang="en-US" sz="2000" baseline="0" dirty="0" smtClean="0">
                <a:latin typeface="Arial" panose="020B0604020202020204" pitchFamily="34" charset="0"/>
                <a:cs typeface="Arial" panose="020B0604020202020204" pitchFamily="34" charset="0"/>
              </a:rPr>
              <a:t> Eligibility</a:t>
            </a:r>
          </a:p>
          <a:p>
            <a:pPr marL="0" lvl="1">
              <a:spcAft>
                <a:spcPts val="1200"/>
              </a:spcAft>
            </a:pPr>
            <a:r>
              <a:rPr lang="en-US" sz="2000" dirty="0" smtClean="0">
                <a:latin typeface="Arial" panose="020B0604020202020204" pitchFamily="34" charset="0"/>
                <a:cs typeface="Arial" panose="020B0604020202020204" pitchFamily="34" charset="0"/>
              </a:rPr>
              <a:t>The customer must:</a:t>
            </a:r>
          </a:p>
          <a:p>
            <a:pPr marL="742950" lvl="2" indent="-285750">
              <a:lnSpc>
                <a:spcPct val="150000"/>
              </a:lnSpc>
              <a:spcAft>
                <a:spcPts val="6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Have or register for a</a:t>
            </a:r>
            <a:r>
              <a:rPr lang="en-US" sz="2000" b="1" dirty="0" smtClean="0">
                <a:latin typeface="Arial" panose="020B0604020202020204" pitchFamily="34" charset="0"/>
                <a:cs typeface="Arial" panose="020B0604020202020204" pitchFamily="34" charset="0"/>
              </a:rPr>
              <a:t> </a:t>
            </a:r>
            <a:r>
              <a:rPr lang="en-US" sz="2000" b="1" i="1" dirty="0" err="1" smtClean="0">
                <a:solidFill>
                  <a:srgbClr val="FF0000"/>
                </a:solidFill>
                <a:latin typeface="Georgia" panose="02040502050405020303" pitchFamily="18" charset="0"/>
                <a:cs typeface="Arial" panose="020B0604020202020204" pitchFamily="34" charset="0"/>
              </a:rPr>
              <a:t>my</a:t>
            </a:r>
            <a:r>
              <a:rPr lang="en-US" sz="2000" b="1" dirty="0" err="1" smtClean="0">
                <a:solidFill>
                  <a:srgbClr val="0070C0"/>
                </a:solidFill>
                <a:latin typeface="Georgia" panose="02040502050405020303" pitchFamily="18" charset="0"/>
                <a:cs typeface="Arial" panose="020B0604020202020204" pitchFamily="34" charset="0"/>
              </a:rPr>
              <a:t>SocialSecurity</a:t>
            </a:r>
            <a:r>
              <a:rPr lang="en-US" sz="2000" b="1" dirty="0" smtClean="0">
                <a:solidFill>
                  <a:srgbClr val="0070C0"/>
                </a:solidFill>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account, </a:t>
            </a:r>
          </a:p>
          <a:p>
            <a:pPr marL="742950" lvl="2" indent="-285750">
              <a:lnSpc>
                <a:spcPct val="150000"/>
              </a:lnSpc>
              <a:spcAft>
                <a:spcPts val="6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Be a U.S. Citizens at least 18 years old,</a:t>
            </a:r>
          </a:p>
          <a:p>
            <a:pPr marL="742950" lvl="2" indent="-285750">
              <a:lnSpc>
                <a:spcPct val="150000"/>
              </a:lnSpc>
              <a:spcAft>
                <a:spcPts val="6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Have a valid U.S.,  Army Post Office (APO), or Fleet Post Office (FPO), or Diplomatic Post Office (DPO) mailing address,</a:t>
            </a:r>
          </a:p>
          <a:p>
            <a:pPr marL="742950" lvl="2" indent="-285750">
              <a:lnSpc>
                <a:spcPct val="150000"/>
              </a:lnSpc>
              <a:spcAft>
                <a:spcPts val="6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Possess a valid, unexpired U.S. Driver’s License or State ID, and</a:t>
            </a:r>
          </a:p>
          <a:p>
            <a:pPr marL="742950" lvl="2" indent="-285750">
              <a:lnSpc>
                <a:spcPct val="150000"/>
              </a:lnSpc>
              <a:spcAft>
                <a:spcPts val="6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Require no change to their replacement card.</a:t>
            </a:r>
          </a:p>
          <a:p>
            <a:pPr marL="457200" lvl="2" indent="0">
              <a:lnSpc>
                <a:spcPct val="150000"/>
              </a:lnSpc>
              <a:spcAft>
                <a:spcPts val="600"/>
              </a:spcAft>
              <a:buFont typeface="Arial" panose="020B0604020202020204" pitchFamily="34" charset="0"/>
              <a:buNone/>
            </a:pPr>
            <a:endParaRPr lang="en-US" sz="200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In the future we hope to expand the process to include additional types of replacement card requests.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latin typeface="Arial" panose="020B0604020202020204" pitchFamily="34" charset="0"/>
                <a:cs typeface="Arial" panose="020B0604020202020204" pitchFamily="34" charset="0"/>
              </a:rPr>
              <a:t>iSSNRC</a:t>
            </a:r>
            <a:r>
              <a:rPr lang="en-US" sz="1200" dirty="0" smtClean="0">
                <a:latin typeface="Arial" panose="020B0604020202020204" pitchFamily="34" charset="0"/>
                <a:cs typeface="Arial" panose="020B0604020202020204" pitchFamily="34" charset="0"/>
              </a:rPr>
              <a:t>—Email and Fraud Process</a:t>
            </a:r>
          </a:p>
          <a:p>
            <a:pPr marL="285750" indent="-2857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Email is our primary contact method with the customer.</a:t>
            </a:r>
          </a:p>
          <a:p>
            <a:pPr marL="285750" indent="-2857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We email the customer throughout the application process.</a:t>
            </a:r>
          </a:p>
          <a:p>
            <a:pPr marL="285750" indent="-2857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No Personally Identifiable Information (PII) is provided to the customer in emails.</a:t>
            </a:r>
          </a:p>
          <a:p>
            <a:pPr marL="285750" indent="-2857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To ensure application security, it is only available to </a:t>
            </a:r>
            <a:r>
              <a:rPr lang="en-US" sz="1200" i="1" dirty="0" err="1" smtClean="0">
                <a:solidFill>
                  <a:srgbClr val="FF0000"/>
                </a:solidFill>
                <a:latin typeface="Georgia" panose="02040502050405020303" pitchFamily="18" charset="0"/>
                <a:cs typeface="Arial" panose="020B0604020202020204" pitchFamily="34" charset="0"/>
              </a:rPr>
              <a:t>my</a:t>
            </a:r>
            <a:r>
              <a:rPr lang="en-US" sz="1200" dirty="0" err="1" smtClean="0">
                <a:solidFill>
                  <a:srgbClr val="0070C0"/>
                </a:solidFill>
                <a:latin typeface="Georgia" panose="02040502050405020303" pitchFamily="18" charset="0"/>
                <a:cs typeface="Arial" panose="020B0604020202020204" pitchFamily="34" charset="0"/>
              </a:rPr>
              <a:t>SocialSecurity</a:t>
            </a:r>
            <a:r>
              <a:rPr lang="en-US" sz="1200" dirty="0" smtClean="0">
                <a:solidFill>
                  <a:schemeClr val="accent3"/>
                </a:solidFill>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account holders.</a:t>
            </a:r>
          </a:p>
          <a:p>
            <a:pPr marL="285750" indent="-2857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Application has built-in checks and balances to detect fraud.</a:t>
            </a:r>
          </a:p>
          <a:p>
            <a:pPr marL="285750" indent="-2857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In certain cases, individuals are contacted by security experts to ensure an application is legitimate.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4C205A41-6BDF-421D-BEF7-EFE9411364E2}" type="slidenum">
              <a:rPr lang="en-US" smtClean="0"/>
              <a:t>19</a:t>
            </a:fld>
            <a:endParaRPr lang="en-US"/>
          </a:p>
        </p:txBody>
      </p:sp>
    </p:spTree>
    <p:extLst>
      <p:ext uri="{BB962C8B-B14F-4D97-AF65-F5344CB8AC3E}">
        <p14:creationId xmlns:p14="http://schemas.microsoft.com/office/powerpoint/2010/main" val="7377976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400" u="sng" dirty="0" err="1" smtClean="0">
                <a:latin typeface="Arial" panose="020B0604020202020204" pitchFamily="34" charset="0"/>
                <a:cs typeface="Arial" panose="020B0604020202020204" pitchFamily="34" charset="0"/>
              </a:rPr>
              <a:t>iSSNRC</a:t>
            </a:r>
            <a:r>
              <a:rPr lang="en-US" sz="2400" u="sng" baseline="0" dirty="0" smtClean="0">
                <a:latin typeface="Arial" panose="020B0604020202020204" pitchFamily="34" charset="0"/>
                <a:cs typeface="Arial" panose="020B0604020202020204" pitchFamily="34" charset="0"/>
              </a:rPr>
              <a:t> Interest and Usage</a:t>
            </a:r>
          </a:p>
          <a:p>
            <a:endParaRPr lang="en-US" sz="2400" u="sng" baseline="0" dirty="0" smtClean="0">
              <a:latin typeface="Arial" panose="020B0604020202020204" pitchFamily="34" charset="0"/>
              <a:cs typeface="Arial" panose="020B0604020202020204" pitchFamily="34" charset="0"/>
            </a:endParaRPr>
          </a:p>
          <a:p>
            <a:r>
              <a:rPr lang="en-US" sz="2400" u="sng" dirty="0" smtClean="0">
                <a:latin typeface="Arial" panose="020B0604020202020204" pitchFamily="34" charset="0"/>
                <a:cs typeface="Arial" panose="020B0604020202020204" pitchFamily="34" charset="0"/>
              </a:rPr>
              <a:t>November 2015 through July 2016:</a:t>
            </a:r>
          </a:p>
          <a:p>
            <a:endParaRPr lang="en-US" sz="2400" u="sng" dirty="0" smtClean="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400" b="1" dirty="0" smtClean="0">
                <a:latin typeface="Arial" panose="020B0604020202020204" pitchFamily="34" charset="0"/>
                <a:cs typeface="Arial" panose="020B0604020202020204" pitchFamily="34" charset="0"/>
              </a:rPr>
              <a:t>1 million</a:t>
            </a:r>
            <a:r>
              <a:rPr lang="en-US" sz="2400" dirty="0" smtClean="0">
                <a:latin typeface="Arial" panose="020B0604020202020204" pitchFamily="34" charset="0"/>
                <a:cs typeface="Arial" panose="020B0604020202020204" pitchFamily="34" charset="0"/>
              </a:rPr>
              <a:t> people have visited the application</a:t>
            </a:r>
          </a:p>
          <a:p>
            <a:pPr marL="742950" lvl="1" indent="-285750">
              <a:buFont typeface="Arial" panose="020B0604020202020204" pitchFamily="34" charset="0"/>
              <a:buChar char="•"/>
            </a:pPr>
            <a:endParaRPr lang="en-US" sz="2400" b="1" dirty="0" smtClean="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400" b="1" dirty="0" smtClean="0">
                <a:latin typeface="Arial" panose="020B0604020202020204" pitchFamily="34" charset="0"/>
                <a:cs typeface="Arial" panose="020B0604020202020204" pitchFamily="34" charset="0"/>
              </a:rPr>
              <a:t>120,000</a:t>
            </a:r>
            <a:r>
              <a:rPr lang="en-US" sz="2400" dirty="0" smtClean="0">
                <a:latin typeface="Arial" panose="020B0604020202020204" pitchFamily="34" charset="0"/>
                <a:cs typeface="Arial" panose="020B0604020202020204" pitchFamily="34" charset="0"/>
              </a:rPr>
              <a:t> people have attempted the application online</a:t>
            </a:r>
          </a:p>
          <a:p>
            <a:pPr marL="742950" lvl="1" indent="-285750">
              <a:buFont typeface="Arial" panose="020B0604020202020204" pitchFamily="34" charset="0"/>
              <a:buChar char="•"/>
            </a:pPr>
            <a:endParaRPr lang="en-US" sz="2400" b="1" dirty="0" smtClean="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400" b="1" dirty="0" smtClean="0">
                <a:latin typeface="Arial" panose="020B0604020202020204" pitchFamily="34" charset="0"/>
                <a:cs typeface="Arial" panose="020B0604020202020204" pitchFamily="34" charset="0"/>
              </a:rPr>
              <a:t>65,000 </a:t>
            </a:r>
            <a:r>
              <a:rPr lang="en-US" sz="2400" dirty="0" smtClean="0">
                <a:latin typeface="Arial" panose="020B0604020202020204" pitchFamily="34" charset="0"/>
                <a:cs typeface="Arial" panose="020B0604020202020204" pitchFamily="34" charset="0"/>
              </a:rPr>
              <a:t>people have successfully submitted a request and received a replacement card</a:t>
            </a:r>
          </a:p>
          <a:p>
            <a:endParaRPr lang="en-US" dirty="0"/>
          </a:p>
        </p:txBody>
      </p:sp>
      <p:sp>
        <p:nvSpPr>
          <p:cNvPr id="4" name="Slide Number Placeholder 3"/>
          <p:cNvSpPr>
            <a:spLocks noGrp="1"/>
          </p:cNvSpPr>
          <p:nvPr>
            <p:ph type="sldNum" sz="quarter" idx="10"/>
          </p:nvPr>
        </p:nvSpPr>
        <p:spPr/>
        <p:txBody>
          <a:bodyPr/>
          <a:lstStyle/>
          <a:p>
            <a:fld id="{4C205A41-6BDF-421D-BEF7-EFE9411364E2}" type="slidenum">
              <a:rPr lang="en-US" smtClean="0"/>
              <a:t>20</a:t>
            </a:fld>
            <a:endParaRPr lang="en-US"/>
          </a:p>
        </p:txBody>
      </p:sp>
    </p:spTree>
    <p:extLst>
      <p:ext uri="{BB962C8B-B14F-4D97-AF65-F5344CB8AC3E}">
        <p14:creationId xmlns:p14="http://schemas.microsoft.com/office/powerpoint/2010/main" val="44273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effectLst/>
                <a:latin typeface="+mn-lt"/>
                <a:ea typeface="+mn-ea"/>
                <a:cs typeface="+mn-cs"/>
              </a:rPr>
              <a:t>We began FY 2016 with high targets of initial, reconsiderations, and CDRs claims to clear. We knew we would be facing a demanding year.</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national target for total workload clearances in the DDSs and the federal units included:</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2.695 million Initial cases</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702,000 Reconsideration cases</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850,000 CDRs cases</a:t>
            </a:r>
            <a:endParaRPr lang="en-US" sz="11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As of August 5, (week 45), we are at 84.9% completion of the fiscal year. </a:t>
            </a:r>
            <a:endParaRPr lang="en-US" sz="11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With only a quarter left of FY 16, nationally you have processed:</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83.7% of the initial claims goal</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80.3% of the reconsiderations goal</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91.0% of the CDR goal</a:t>
            </a:r>
            <a:endParaRPr lang="en-US" sz="1100" kern="1200" dirty="0" smtClean="0">
              <a:solidFill>
                <a:schemeClr val="tx1"/>
              </a:solidFill>
              <a:effectLst/>
              <a:latin typeface="+mn-lt"/>
              <a:ea typeface="+mn-ea"/>
              <a:cs typeface="+mn-cs"/>
            </a:endParaRPr>
          </a:p>
          <a:p>
            <a:endParaRPr lang="en-US" dirty="0" smtClean="0"/>
          </a:p>
          <a:p>
            <a:r>
              <a:rPr lang="en-US" dirty="0" smtClean="0"/>
              <a:t>FY 2016's CDR goal is the highest CDR goal since 2002, and we are on target to meet this goal.</a:t>
            </a:r>
          </a:p>
          <a:p>
            <a:endParaRPr lang="en-US" dirty="0" smtClean="0"/>
          </a:p>
          <a:p>
            <a:r>
              <a:rPr lang="en-US" dirty="0" smtClean="0"/>
              <a:t>The agency's goal is to become current with this workload by FY 2019, if not earlier.</a:t>
            </a:r>
          </a:p>
        </p:txBody>
      </p:sp>
      <p:sp>
        <p:nvSpPr>
          <p:cNvPr id="4" name="Slide Number Placeholder 3"/>
          <p:cNvSpPr>
            <a:spLocks noGrp="1"/>
          </p:cNvSpPr>
          <p:nvPr>
            <p:ph type="sldNum" sz="quarter" idx="10"/>
          </p:nvPr>
        </p:nvSpPr>
        <p:spPr/>
        <p:txBody>
          <a:bodyPr/>
          <a:lstStyle/>
          <a:p>
            <a:fld id="{24481E93-B5EB-4929-8A4C-278F6D72B1B4}" type="slidenum">
              <a:rPr lang="en-US" smtClean="0"/>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We are always trying</a:t>
            </a:r>
            <a:r>
              <a:rPr lang="en-US" baseline="0" dirty="0" smtClean="0"/>
              <a:t> to find ways to communicate with our customers.  One method is “Click to Chat.”  </a:t>
            </a:r>
            <a:endParaRPr lang="en-US" dirty="0" smtClean="0"/>
          </a:p>
          <a:p>
            <a:pPr marL="171450" indent="-171450">
              <a:buFont typeface="Arial" panose="020B0604020202020204" pitchFamily="34" charset="0"/>
              <a:buChar char="•"/>
            </a:pPr>
            <a:r>
              <a:rPr lang="en-US" dirty="0" smtClean="0"/>
              <a:t>This new feature will be coming your way this fall.  </a:t>
            </a:r>
            <a:endParaRPr lang="en-US" baseline="0" dirty="0" smtClean="0"/>
          </a:p>
          <a:p>
            <a:pPr marL="171450" indent="-171450">
              <a:buFont typeface="Arial" panose="020B0604020202020204" pitchFamily="34" charset="0"/>
              <a:buChar char="•"/>
            </a:pPr>
            <a:r>
              <a:rPr lang="en-US" baseline="0" dirty="0" smtClean="0"/>
              <a:t>This feature will allow you to chat with an SSA representative if you need assistance while utilizing our online services.  </a:t>
            </a:r>
            <a:endParaRPr lang="en-US" dirty="0"/>
          </a:p>
        </p:txBody>
      </p:sp>
      <p:sp>
        <p:nvSpPr>
          <p:cNvPr id="4" name="Slide Number Placeholder 3"/>
          <p:cNvSpPr>
            <a:spLocks noGrp="1"/>
          </p:cNvSpPr>
          <p:nvPr>
            <p:ph type="sldNum" sz="quarter" idx="10"/>
          </p:nvPr>
        </p:nvSpPr>
        <p:spPr/>
        <p:txBody>
          <a:bodyPr/>
          <a:lstStyle/>
          <a:p>
            <a:fld id="{4C205A41-6BDF-421D-BEF7-EFE9411364E2}" type="slidenum">
              <a:rPr lang="en-US" smtClean="0"/>
              <a:t>21</a:t>
            </a:fld>
            <a:endParaRPr lang="en-US"/>
          </a:p>
        </p:txBody>
      </p:sp>
    </p:spTree>
    <p:extLst>
      <p:ext uri="{BB962C8B-B14F-4D97-AF65-F5344CB8AC3E}">
        <p14:creationId xmlns:p14="http://schemas.microsoft.com/office/powerpoint/2010/main" val="1172996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1000"/>
              </a:spcAft>
              <a:buFont typeface="Symbol"/>
              <a:buChar char=""/>
            </a:pPr>
            <a:r>
              <a:rPr lang="en-US" sz="1200" dirty="0" smtClean="0">
                <a:effectLst/>
                <a:latin typeface="Arial"/>
                <a:ea typeface="Calibri"/>
                <a:cs typeface="Times New Roman"/>
              </a:rPr>
              <a:t>Looking at the after effects of FY 2016, I am sure many of you are thinking what FY 2017 has in store for us. What will it look like? </a:t>
            </a:r>
            <a:endParaRPr lang="en-US" sz="1100" dirty="0" smtClean="0">
              <a:effectLst/>
              <a:latin typeface="+mn-lt"/>
              <a:ea typeface="Calibri"/>
              <a:cs typeface="Times New Roman"/>
            </a:endParaRPr>
          </a:p>
          <a:p>
            <a:pPr marL="342900" marR="0" lvl="0" indent="-342900">
              <a:lnSpc>
                <a:spcPct val="115000"/>
              </a:lnSpc>
              <a:spcBef>
                <a:spcPts val="0"/>
              </a:spcBef>
              <a:spcAft>
                <a:spcPts val="1000"/>
              </a:spcAft>
              <a:buFont typeface="Symbol"/>
              <a:buChar char=""/>
            </a:pPr>
            <a:r>
              <a:rPr lang="en-US" sz="1200" dirty="0" smtClean="0">
                <a:effectLst/>
                <a:latin typeface="Arial"/>
                <a:ea typeface="Calibri"/>
                <a:cs typeface="Times New Roman"/>
              </a:rPr>
              <a:t>Our discussions with the Office of Budget lead us to believe that the FY17 budget will be challenging.</a:t>
            </a:r>
            <a:endParaRPr lang="en-US" sz="1100" dirty="0" smtClean="0">
              <a:effectLst/>
              <a:latin typeface="+mn-lt"/>
              <a:ea typeface="Calibri"/>
              <a:cs typeface="Times New Roman"/>
            </a:endParaRPr>
          </a:p>
          <a:p>
            <a:pPr marL="342900" marR="0" lvl="0" indent="-342900">
              <a:lnSpc>
                <a:spcPct val="115000"/>
              </a:lnSpc>
              <a:spcBef>
                <a:spcPts val="0"/>
              </a:spcBef>
              <a:spcAft>
                <a:spcPts val="1000"/>
              </a:spcAft>
              <a:buFont typeface="Symbol"/>
              <a:buChar char=""/>
            </a:pPr>
            <a:r>
              <a:rPr lang="en-US" sz="1200" dirty="0" smtClean="0">
                <a:effectLst/>
                <a:latin typeface="Arial"/>
                <a:ea typeface="Calibri"/>
                <a:cs typeface="Times New Roman"/>
              </a:rPr>
              <a:t>It is likely that we will start FY 2017 under a Continuing Resolution– This means last year’s funding, but we know that things go up.  </a:t>
            </a:r>
            <a:endParaRPr lang="en-US" sz="1100" dirty="0" smtClean="0">
              <a:effectLst/>
              <a:latin typeface="+mn-lt"/>
              <a:ea typeface="Calibri"/>
              <a:cs typeface="Times New Roman"/>
            </a:endParaRPr>
          </a:p>
          <a:p>
            <a:pPr marL="342900" marR="0" lvl="0" indent="-342900">
              <a:lnSpc>
                <a:spcPct val="115000"/>
              </a:lnSpc>
              <a:spcBef>
                <a:spcPts val="0"/>
              </a:spcBef>
              <a:spcAft>
                <a:spcPts val="1000"/>
              </a:spcAft>
              <a:buFont typeface="Symbol"/>
              <a:buChar char=""/>
            </a:pPr>
            <a:r>
              <a:rPr lang="en-US" sz="1200" dirty="0" smtClean="0">
                <a:effectLst/>
                <a:latin typeface="Arial"/>
                <a:ea typeface="Calibri"/>
                <a:cs typeface="Times New Roman"/>
              </a:rPr>
              <a:t>CR effectively leaves us with fewer resources to do our work after we pay for growth in our fixed costs.  </a:t>
            </a:r>
            <a:endParaRPr lang="en-US" sz="1100" dirty="0" smtClean="0">
              <a:effectLst/>
              <a:latin typeface="+mn-lt"/>
              <a:ea typeface="Calibri"/>
              <a:cs typeface="Times New Roman"/>
            </a:endParaRPr>
          </a:p>
          <a:p>
            <a:pPr marL="342900" marR="0" lvl="0" indent="-342900">
              <a:lnSpc>
                <a:spcPct val="115000"/>
              </a:lnSpc>
              <a:spcBef>
                <a:spcPts val="0"/>
              </a:spcBef>
              <a:spcAft>
                <a:spcPts val="1000"/>
              </a:spcAft>
              <a:buFont typeface="Symbol"/>
              <a:buChar char=""/>
            </a:pPr>
            <a:r>
              <a:rPr lang="en-US" sz="1200" dirty="0" smtClean="0">
                <a:effectLst/>
                <a:latin typeface="Arial"/>
                <a:ea typeface="Calibri"/>
                <a:cs typeface="Times New Roman"/>
              </a:rPr>
              <a:t>We have gone back to zero base budgeting, which is keep the lights on and the doors open.</a:t>
            </a:r>
            <a:endParaRPr lang="en-US" sz="1100" dirty="0" smtClean="0">
              <a:effectLst/>
              <a:latin typeface="+mn-lt"/>
              <a:ea typeface="Calibri"/>
              <a:cs typeface="Times New Roman"/>
            </a:endParaRPr>
          </a:p>
          <a:p>
            <a:pPr marL="342900" marR="0" lvl="0" indent="-342900">
              <a:lnSpc>
                <a:spcPct val="115000"/>
              </a:lnSpc>
              <a:spcBef>
                <a:spcPts val="0"/>
              </a:spcBef>
              <a:spcAft>
                <a:spcPts val="1000"/>
              </a:spcAft>
              <a:buFont typeface="Symbol"/>
              <a:buChar char=""/>
            </a:pPr>
            <a:r>
              <a:rPr lang="en-US" sz="1200" dirty="0" smtClean="0">
                <a:effectLst/>
                <a:latin typeface="Arial"/>
                <a:ea typeface="Calibri"/>
                <a:cs typeface="Times New Roman"/>
              </a:rPr>
              <a:t>We worked very fast this year to get as many hires as we could.</a:t>
            </a:r>
            <a:endParaRPr lang="en-US" sz="1100" dirty="0" smtClean="0">
              <a:effectLst/>
              <a:latin typeface="+mn-lt"/>
              <a:ea typeface="Calibri"/>
              <a:cs typeface="Times New Roman"/>
            </a:endParaRPr>
          </a:p>
          <a:p>
            <a:pPr marL="342900" marR="0" lvl="0" indent="-342900">
              <a:lnSpc>
                <a:spcPct val="115000"/>
              </a:lnSpc>
              <a:spcBef>
                <a:spcPts val="0"/>
              </a:spcBef>
              <a:spcAft>
                <a:spcPts val="1000"/>
              </a:spcAft>
              <a:buFont typeface="Symbol"/>
              <a:buChar char=""/>
            </a:pPr>
            <a:r>
              <a:rPr lang="en-US" sz="1200" dirty="0" smtClean="0">
                <a:effectLst/>
                <a:latin typeface="Arial"/>
                <a:ea typeface="Calibri"/>
                <a:cs typeface="Times New Roman"/>
              </a:rPr>
              <a:t>We expect to be in total hiring freeze with little to no overtime beginning Oct. 1, 2016.</a:t>
            </a:r>
            <a:endParaRPr lang="en-US" sz="1100" dirty="0" smtClean="0">
              <a:effectLst/>
              <a:latin typeface="+mn-lt"/>
              <a:ea typeface="Calibri"/>
              <a:cs typeface="Times New Roman"/>
            </a:endParaRPr>
          </a:p>
          <a:p>
            <a:pPr marL="342900" marR="0" lvl="0" indent="-342900">
              <a:lnSpc>
                <a:spcPct val="115000"/>
              </a:lnSpc>
              <a:spcBef>
                <a:spcPts val="0"/>
              </a:spcBef>
              <a:spcAft>
                <a:spcPts val="1000"/>
              </a:spcAft>
              <a:buFont typeface="Symbol"/>
              <a:buChar char=""/>
            </a:pPr>
            <a:r>
              <a:rPr lang="en-US" sz="1200" dirty="0" smtClean="0">
                <a:effectLst/>
                <a:latin typeface="Arial"/>
                <a:ea typeface="Calibri"/>
                <a:cs typeface="Times New Roman"/>
              </a:rPr>
              <a:t>The immediate effects on the public of a CR include:</a:t>
            </a:r>
            <a:endParaRPr lang="en-US" sz="1100" dirty="0" smtClean="0">
              <a:effectLst/>
              <a:latin typeface="+mn-lt"/>
              <a:ea typeface="Calibri"/>
              <a:cs typeface="Times New Roman"/>
            </a:endParaRPr>
          </a:p>
          <a:p>
            <a:pPr marL="742950" marR="0" lvl="1" indent="-285750">
              <a:lnSpc>
                <a:spcPct val="115000"/>
              </a:lnSpc>
              <a:spcBef>
                <a:spcPts val="0"/>
              </a:spcBef>
              <a:spcAft>
                <a:spcPts val="1000"/>
              </a:spcAft>
              <a:buFont typeface="Courier New"/>
              <a:buChar char="o"/>
            </a:pPr>
            <a:r>
              <a:rPr lang="en-US" sz="1200" dirty="0" smtClean="0">
                <a:effectLst/>
                <a:latin typeface="Arial"/>
                <a:ea typeface="Calibri"/>
                <a:cs typeface="Times New Roman"/>
              </a:rPr>
              <a:t>longer processing times for initial disability claims and hearings;</a:t>
            </a:r>
            <a:endParaRPr lang="en-US" sz="1100" dirty="0" smtClean="0">
              <a:effectLst/>
              <a:latin typeface="+mn-lt"/>
              <a:ea typeface="Calibri"/>
              <a:cs typeface="Times New Roman"/>
            </a:endParaRPr>
          </a:p>
          <a:p>
            <a:pPr marL="742950" marR="0" lvl="1" indent="-285750">
              <a:lnSpc>
                <a:spcPct val="115000"/>
              </a:lnSpc>
              <a:spcBef>
                <a:spcPts val="0"/>
              </a:spcBef>
              <a:spcAft>
                <a:spcPts val="1000"/>
              </a:spcAft>
              <a:buFont typeface="Courier New"/>
              <a:buChar char="o"/>
            </a:pPr>
            <a:r>
              <a:rPr lang="en-US" sz="1200" dirty="0" smtClean="0">
                <a:effectLst/>
                <a:latin typeface="Arial"/>
                <a:ea typeface="Calibri"/>
                <a:cs typeface="Times New Roman"/>
              </a:rPr>
              <a:t>service deterioration in field offices and on our National 800 Number; and </a:t>
            </a:r>
            <a:endParaRPr lang="en-US" sz="1100" dirty="0" smtClean="0">
              <a:effectLst/>
              <a:latin typeface="+mn-lt"/>
              <a:ea typeface="Calibri"/>
              <a:cs typeface="Times New Roman"/>
            </a:endParaRPr>
          </a:p>
          <a:p>
            <a:pPr marL="742950" marR="0" lvl="1" indent="-285750">
              <a:lnSpc>
                <a:spcPct val="115000"/>
              </a:lnSpc>
              <a:spcBef>
                <a:spcPts val="0"/>
              </a:spcBef>
              <a:spcAft>
                <a:spcPts val="1000"/>
              </a:spcAft>
              <a:buFont typeface="Courier New"/>
              <a:buChar char="o"/>
            </a:pPr>
            <a:r>
              <a:rPr lang="en-US" sz="1200" dirty="0" smtClean="0">
                <a:effectLst/>
                <a:latin typeface="Arial"/>
                <a:ea typeface="Calibri"/>
                <a:cs typeface="Times New Roman"/>
              </a:rPr>
              <a:t>delays in resolving post-entitlement issues. </a:t>
            </a:r>
            <a:endParaRPr lang="en-US" sz="1100" dirty="0" smtClean="0">
              <a:effectLst/>
              <a:latin typeface="+mn-lt"/>
              <a:ea typeface="Calibri"/>
              <a:cs typeface="Times New Roman"/>
            </a:endParaRPr>
          </a:p>
          <a:p>
            <a:pPr marL="342900" marR="0" lvl="0" indent="-342900">
              <a:lnSpc>
                <a:spcPct val="115000"/>
              </a:lnSpc>
              <a:spcBef>
                <a:spcPts val="0"/>
              </a:spcBef>
              <a:spcAft>
                <a:spcPts val="1000"/>
              </a:spcAft>
              <a:buFont typeface="Symbol"/>
              <a:buChar char=""/>
            </a:pPr>
            <a:r>
              <a:rPr lang="en-US" sz="1200" dirty="0" smtClean="0">
                <a:effectLst/>
                <a:latin typeface="Arial"/>
                <a:ea typeface="Calibri"/>
                <a:cs typeface="Times New Roman"/>
              </a:rPr>
              <a:t>Both our IT and physical infrastructures would also be at risk.</a:t>
            </a:r>
            <a:endParaRPr lang="en-US" sz="1100" dirty="0" smtClean="0">
              <a:effectLst/>
              <a:latin typeface="+mn-lt"/>
              <a:ea typeface="Calibri"/>
              <a:cs typeface="Times New Roman"/>
            </a:endParaRPr>
          </a:p>
          <a:p>
            <a:pPr marL="342900" marR="0" lvl="0" indent="-342900">
              <a:lnSpc>
                <a:spcPct val="115000"/>
              </a:lnSpc>
              <a:spcBef>
                <a:spcPts val="0"/>
              </a:spcBef>
              <a:spcAft>
                <a:spcPts val="1000"/>
              </a:spcAft>
              <a:buFont typeface="Symbol"/>
              <a:buChar char=""/>
            </a:pPr>
            <a:r>
              <a:rPr lang="en-US" sz="1200" dirty="0" smtClean="0">
                <a:effectLst/>
                <a:latin typeface="Arial"/>
                <a:ea typeface="Calibri"/>
                <a:cs typeface="Times New Roman"/>
              </a:rPr>
              <a:t>In anticipation of future budget constraints, we have looked for every possible cut we can take to reduce our costs for next year.  </a:t>
            </a:r>
            <a:endParaRPr lang="en-US" sz="1100" dirty="0" smtClean="0">
              <a:effectLst/>
              <a:latin typeface="+mn-lt"/>
              <a:ea typeface="Calibri"/>
              <a:cs typeface="Times New Roman"/>
            </a:endParaRPr>
          </a:p>
          <a:p>
            <a:pPr marL="342900" marR="0" lvl="0" indent="-342900">
              <a:lnSpc>
                <a:spcPct val="115000"/>
              </a:lnSpc>
              <a:spcBef>
                <a:spcPts val="0"/>
              </a:spcBef>
              <a:spcAft>
                <a:spcPts val="1000"/>
              </a:spcAft>
              <a:buFont typeface="Symbol"/>
              <a:buChar char=""/>
            </a:pPr>
            <a:r>
              <a:rPr lang="en-US" sz="1200" dirty="0" smtClean="0">
                <a:effectLst/>
                <a:latin typeface="Arial"/>
                <a:ea typeface="Calibri"/>
                <a:cs typeface="Times New Roman"/>
              </a:rPr>
              <a:t>The ACOSS is doing everything she can to prevent furloughs next year, including implementing the current hiring freeze, planning for the possibility of a future hiring freeze, and limiting overtime to extremely low levels.</a:t>
            </a:r>
            <a:endParaRPr lang="en-US" sz="1100" dirty="0" smtClean="0">
              <a:effectLst/>
              <a:latin typeface="+mn-lt"/>
              <a:ea typeface="Calibri"/>
              <a:cs typeface="Times New Roman"/>
            </a:endParaRPr>
          </a:p>
          <a:p>
            <a:pPr marL="342900" marR="0" lvl="0" indent="-342900">
              <a:lnSpc>
                <a:spcPct val="115000"/>
              </a:lnSpc>
              <a:spcBef>
                <a:spcPts val="0"/>
              </a:spcBef>
              <a:spcAft>
                <a:spcPts val="1000"/>
              </a:spcAft>
              <a:buFont typeface="Symbol"/>
              <a:buChar char=""/>
            </a:pPr>
            <a:r>
              <a:rPr lang="en-US" sz="1200" dirty="0" smtClean="0">
                <a:effectLst/>
                <a:latin typeface="Arial"/>
                <a:ea typeface="Calibri"/>
                <a:cs typeface="Times New Roman"/>
              </a:rPr>
              <a:t>We need sustained, adequate funding – funding well over and above the growth in our fixed costs of approximately $350 million – in order to tackle our challenges and provide the level of service the public expects.</a:t>
            </a:r>
            <a:endParaRPr lang="en-US" sz="1100" dirty="0" smtClean="0">
              <a:effectLst/>
              <a:latin typeface="+mn-lt"/>
              <a:ea typeface="Calibri"/>
              <a:cs typeface="Times New Roman"/>
            </a:endParaRPr>
          </a:p>
          <a:p>
            <a:pPr marL="342900" marR="0" lvl="0" indent="-342900">
              <a:lnSpc>
                <a:spcPct val="115000"/>
              </a:lnSpc>
              <a:spcBef>
                <a:spcPts val="0"/>
              </a:spcBef>
              <a:spcAft>
                <a:spcPts val="1000"/>
              </a:spcAft>
              <a:buFont typeface="Symbol"/>
              <a:buChar char=""/>
            </a:pPr>
            <a:r>
              <a:rPr lang="en-US" sz="1200" dirty="0" smtClean="0">
                <a:effectLst/>
                <a:latin typeface="Arial"/>
                <a:ea typeface="Calibri"/>
                <a:cs typeface="Times New Roman"/>
              </a:rPr>
              <a:t>Full funding of the FY 2017 President’s Budget would get us back on track and help us rebound from funding constraints this year.  The President’s Budget would ensure that we can begin to reduce hearings wait times, provide better service in our field offices and on our National 800 Number, save billions of taxpayer dollars through program integrity work, and address our IT modernization needs.</a:t>
            </a:r>
            <a:endParaRPr lang="en-US" sz="1100" dirty="0" smtClean="0">
              <a:effectLst/>
              <a:latin typeface="+mn-lt"/>
              <a:ea typeface="Calibri"/>
              <a:cs typeface="Times New Roman"/>
            </a:endParaRPr>
          </a:p>
          <a:p>
            <a:pPr marL="342900" marR="0" lvl="0" indent="-342900">
              <a:lnSpc>
                <a:spcPct val="115000"/>
              </a:lnSpc>
              <a:spcBef>
                <a:spcPts val="0"/>
              </a:spcBef>
              <a:spcAft>
                <a:spcPts val="1000"/>
              </a:spcAft>
              <a:buFont typeface="Symbol"/>
              <a:buChar char=""/>
            </a:pPr>
            <a:r>
              <a:rPr lang="en-US" sz="1200" dirty="0" smtClean="0">
                <a:effectLst/>
                <a:latin typeface="Arial"/>
                <a:ea typeface="Calibri"/>
                <a:cs typeface="Times New Roman"/>
              </a:rPr>
              <a:t>We had to make some tough decisions on hiring. As you are aware, the agency is operating under a hiring freeze; however we kept the DDS at the one for one plus an additional 400 above attrition hires. </a:t>
            </a:r>
            <a:endParaRPr lang="en-US" sz="1100" dirty="0" smtClean="0">
              <a:effectLst/>
              <a:latin typeface="+mn-lt"/>
              <a:ea typeface="Calibri"/>
              <a:cs typeface="Times New Roman"/>
            </a:endParaRPr>
          </a:p>
          <a:p>
            <a:pPr marL="342900" marR="0" lvl="0" indent="-342900">
              <a:lnSpc>
                <a:spcPct val="115000"/>
              </a:lnSpc>
              <a:spcBef>
                <a:spcPts val="0"/>
              </a:spcBef>
              <a:spcAft>
                <a:spcPts val="1000"/>
              </a:spcAft>
              <a:buFont typeface="Symbol"/>
              <a:buChar char=""/>
            </a:pPr>
            <a:r>
              <a:rPr lang="en-US" sz="1200" dirty="0" smtClean="0">
                <a:effectLst/>
                <a:latin typeface="Arial"/>
                <a:ea typeface="Calibri"/>
                <a:cs typeface="Times New Roman"/>
              </a:rPr>
              <a:t>Workload targets are fluid at this time, currently the FY17 President’s Budget is showing a CDR goal of 1,100,000, however, it can change.</a:t>
            </a:r>
            <a:endParaRPr lang="en-US" sz="1100" dirty="0" smtClean="0">
              <a:effectLst/>
              <a:latin typeface="+mn-lt"/>
              <a:ea typeface="Calibri"/>
              <a:cs typeface="Times New Roman"/>
            </a:endParaRPr>
          </a:p>
          <a:p>
            <a:pPr marL="342900" marR="0" lvl="0" indent="-342900">
              <a:lnSpc>
                <a:spcPct val="115000"/>
              </a:lnSpc>
              <a:spcBef>
                <a:spcPts val="0"/>
              </a:spcBef>
              <a:spcAft>
                <a:spcPts val="1000"/>
              </a:spcAft>
              <a:buFont typeface="Symbol"/>
              <a:buChar char=""/>
            </a:pPr>
            <a:r>
              <a:rPr lang="en-US" sz="1200" dirty="0" smtClean="0">
                <a:effectLst/>
                <a:latin typeface="Arial"/>
                <a:ea typeface="Calibri"/>
                <a:cs typeface="Times New Roman"/>
              </a:rPr>
              <a:t>As you know, workload targets only become firm after we have a budget, which is not likely until at least the second quarter of the fiscal year.</a:t>
            </a:r>
            <a:endParaRPr lang="en-US" sz="1100" dirty="0" smtClean="0">
              <a:effectLst/>
              <a:latin typeface="+mn-lt"/>
              <a:ea typeface="Calibri"/>
              <a:cs typeface="Times New Roman"/>
            </a:endParaRPr>
          </a:p>
          <a:p>
            <a:pPr marL="342900" marR="0" lvl="0" indent="-342900">
              <a:lnSpc>
                <a:spcPct val="115000"/>
              </a:lnSpc>
              <a:spcBef>
                <a:spcPts val="0"/>
              </a:spcBef>
              <a:spcAft>
                <a:spcPts val="1000"/>
              </a:spcAft>
              <a:buFont typeface="Symbol"/>
              <a:buChar char=""/>
            </a:pPr>
            <a:r>
              <a:rPr lang="en-US" sz="1200" dirty="0" smtClean="0">
                <a:effectLst/>
                <a:latin typeface="Arial"/>
                <a:ea typeface="Calibri"/>
                <a:cs typeface="Times New Roman"/>
              </a:rPr>
              <a:t>We know this is often difficult as it usually results in mid-year shift of workloads. </a:t>
            </a:r>
            <a:endParaRPr lang="en-US" sz="1100" dirty="0" smtClean="0">
              <a:effectLst/>
              <a:latin typeface="+mn-lt"/>
              <a:ea typeface="Calibri"/>
              <a:cs typeface="Times New Roman"/>
            </a:endParaRPr>
          </a:p>
          <a:p>
            <a:pPr marL="342900" marR="0" lvl="0" indent="-342900">
              <a:lnSpc>
                <a:spcPct val="115000"/>
              </a:lnSpc>
              <a:spcBef>
                <a:spcPts val="0"/>
              </a:spcBef>
              <a:spcAft>
                <a:spcPts val="1000"/>
              </a:spcAft>
              <a:buFont typeface="Symbol"/>
              <a:buChar char=""/>
            </a:pPr>
            <a:r>
              <a:rPr lang="en-US" sz="1200" dirty="0" smtClean="0">
                <a:effectLst/>
                <a:latin typeface="Arial"/>
                <a:ea typeface="Calibri"/>
                <a:cs typeface="Times New Roman"/>
              </a:rPr>
              <a:t>We always appreciate your patience and flexibility with this process. </a:t>
            </a:r>
            <a:endParaRPr lang="en-US" sz="11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4C205A41-6BDF-421D-BEF7-EFE9411364E2}" type="slidenum">
              <a:rPr lang="en-US" smtClean="0"/>
              <a:t>4</a:t>
            </a:fld>
            <a:endParaRPr lang="en-US"/>
          </a:p>
        </p:txBody>
      </p:sp>
    </p:spTree>
    <p:extLst>
      <p:ext uri="{BB962C8B-B14F-4D97-AF65-F5344CB8AC3E}">
        <p14:creationId xmlns:p14="http://schemas.microsoft.com/office/powerpoint/2010/main" val="3116241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nSpc>
                <a:spcPct val="115000"/>
              </a:lnSpc>
              <a:spcBef>
                <a:spcPts val="0"/>
              </a:spcBef>
              <a:spcAft>
                <a:spcPts val="1000"/>
              </a:spcAft>
              <a:buFont typeface="Symbol"/>
              <a:buNone/>
            </a:pPr>
            <a:r>
              <a:rPr lang="en-US" sz="1100" u="sng" dirty="0" smtClean="0">
                <a:effectLst/>
                <a:latin typeface="+mn-lt"/>
                <a:ea typeface="Calibri"/>
                <a:cs typeface="Times New Roman"/>
              </a:rPr>
              <a:t>SDM</a:t>
            </a:r>
            <a:r>
              <a:rPr lang="en-US" sz="1100" u="sng" baseline="0" dirty="0" smtClean="0">
                <a:effectLst/>
                <a:latin typeface="+mn-lt"/>
                <a:ea typeface="Calibri"/>
                <a:cs typeface="Times New Roman"/>
              </a:rPr>
              <a:t> History &amp; Colorado Pilot</a:t>
            </a:r>
          </a:p>
          <a:p>
            <a:pPr marL="0" marR="0" lvl="0" indent="0">
              <a:lnSpc>
                <a:spcPct val="115000"/>
              </a:lnSpc>
              <a:spcBef>
                <a:spcPts val="0"/>
              </a:spcBef>
              <a:spcAft>
                <a:spcPts val="1000"/>
              </a:spcAft>
              <a:buFont typeface="Symbol"/>
              <a:buNone/>
            </a:pPr>
            <a:endParaRPr lang="en-US" sz="1100" u="sng" dirty="0" smtClean="0">
              <a:effectLst/>
              <a:latin typeface="+mn-lt"/>
              <a:ea typeface="Calibri"/>
              <a:cs typeface="Times New Roman"/>
            </a:endParaRPr>
          </a:p>
          <a:p>
            <a:pPr marL="342900" marR="0" lvl="0" indent="-342900">
              <a:lnSpc>
                <a:spcPct val="115000"/>
              </a:lnSpc>
              <a:spcBef>
                <a:spcPts val="0"/>
              </a:spcBef>
              <a:spcAft>
                <a:spcPts val="1000"/>
              </a:spcAft>
              <a:buFont typeface="Symbol"/>
              <a:buChar char=""/>
            </a:pPr>
            <a:r>
              <a:rPr lang="en-US" sz="1100" dirty="0" smtClean="0">
                <a:effectLst/>
                <a:latin typeface="+mn-lt"/>
                <a:ea typeface="Calibri"/>
                <a:cs typeface="Times New Roman"/>
              </a:rPr>
              <a:t>In 1996, ten operating sites were involved in Phase I SDM test.   </a:t>
            </a:r>
          </a:p>
          <a:p>
            <a:pPr marL="342900" marR="0" lvl="0" indent="-342900">
              <a:lnSpc>
                <a:spcPct val="115000"/>
              </a:lnSpc>
              <a:spcBef>
                <a:spcPts val="0"/>
              </a:spcBef>
              <a:spcAft>
                <a:spcPts val="1000"/>
              </a:spcAft>
              <a:buFont typeface="Symbol"/>
              <a:buChar char=""/>
            </a:pPr>
            <a:endParaRPr lang="en-US" sz="1100" dirty="0" smtClean="0">
              <a:effectLst/>
              <a:latin typeface="+mn-lt"/>
              <a:ea typeface="Calibri"/>
              <a:cs typeface="Times New Roman"/>
            </a:endParaRPr>
          </a:p>
          <a:p>
            <a:pPr marL="342900" marR="0" lvl="0" indent="-342900">
              <a:lnSpc>
                <a:spcPct val="115000"/>
              </a:lnSpc>
              <a:spcBef>
                <a:spcPts val="0"/>
              </a:spcBef>
              <a:spcAft>
                <a:spcPts val="1000"/>
              </a:spcAft>
              <a:buFont typeface="Symbol"/>
              <a:buChar char=""/>
            </a:pPr>
            <a:r>
              <a:rPr lang="en-US" sz="1100" dirty="0" smtClean="0">
                <a:effectLst/>
                <a:latin typeface="+mn-lt"/>
                <a:ea typeface="Calibri"/>
                <a:cs typeface="Times New Roman"/>
              </a:rPr>
              <a:t>In October 1999, during Phase II, was rolled out in ten additional sites.  At the same time, SDM authority was extended in the Phase II states as a stand-alone process.  </a:t>
            </a:r>
          </a:p>
          <a:p>
            <a:pPr marL="342900" marR="0" lvl="0" indent="-342900">
              <a:lnSpc>
                <a:spcPct val="115000"/>
              </a:lnSpc>
              <a:spcBef>
                <a:spcPts val="0"/>
              </a:spcBef>
              <a:spcAft>
                <a:spcPts val="1000"/>
              </a:spcAft>
              <a:buFont typeface="Symbol"/>
              <a:buChar char=""/>
            </a:pPr>
            <a:endParaRPr lang="en-US" sz="1100" dirty="0" smtClean="0">
              <a:effectLst/>
              <a:latin typeface="+mn-lt"/>
              <a:ea typeface="Calibri"/>
              <a:cs typeface="Times New Roman"/>
            </a:endParaRPr>
          </a:p>
          <a:p>
            <a:pPr marL="342900" marR="0" lvl="0" indent="-342900">
              <a:lnSpc>
                <a:spcPct val="115000"/>
              </a:lnSpc>
              <a:spcBef>
                <a:spcPts val="0"/>
              </a:spcBef>
              <a:spcAft>
                <a:spcPts val="1000"/>
              </a:spcAft>
              <a:buFont typeface="Symbol"/>
              <a:buChar char=""/>
            </a:pPr>
            <a:r>
              <a:rPr lang="en-US" sz="1100" dirty="0" smtClean="0">
                <a:effectLst/>
                <a:latin typeface="+mn-lt"/>
                <a:ea typeface="Calibri"/>
                <a:cs typeface="Times New Roman"/>
              </a:rPr>
              <a:t>At present, the states currently processing initial disability cases under SDM authority are:</a:t>
            </a:r>
          </a:p>
          <a:p>
            <a:pPr marL="342900" marR="0" lvl="0" indent="-342900">
              <a:lnSpc>
                <a:spcPct val="115000"/>
              </a:lnSpc>
              <a:spcBef>
                <a:spcPts val="0"/>
              </a:spcBef>
              <a:spcAft>
                <a:spcPts val="1000"/>
              </a:spcAft>
              <a:buFont typeface="Symbol"/>
              <a:buChar char=""/>
            </a:pPr>
            <a:endParaRPr lang="en-US" sz="1100" dirty="0" smtClean="0">
              <a:effectLst/>
              <a:latin typeface="+mn-lt"/>
              <a:ea typeface="Calibri"/>
              <a:cs typeface="Times New Roman"/>
            </a:endParaRPr>
          </a:p>
          <a:p>
            <a:pPr marL="342900" marR="0" lvl="0" indent="-342900">
              <a:lnSpc>
                <a:spcPct val="115000"/>
              </a:lnSpc>
              <a:spcBef>
                <a:spcPts val="0"/>
              </a:spcBef>
              <a:spcAft>
                <a:spcPts val="1000"/>
              </a:spcAft>
              <a:buFont typeface="Symbol"/>
              <a:buChar char=""/>
            </a:pPr>
            <a:r>
              <a:rPr lang="en-US" sz="1100" dirty="0" smtClean="0">
                <a:effectLst/>
                <a:latin typeface="+mn-lt"/>
                <a:ea typeface="Calibri"/>
                <a:cs typeface="Times New Roman"/>
              </a:rPr>
              <a:t>Prototype: Alaska, Alabama, California (Los Angeles and Glendale), Colorado, Louisiana, Michigan, Missouri, New Hampshire, New York and Pennsylvania.</a:t>
            </a:r>
          </a:p>
          <a:p>
            <a:pPr marL="342900" marR="0" lvl="0" indent="-342900">
              <a:lnSpc>
                <a:spcPct val="115000"/>
              </a:lnSpc>
              <a:spcBef>
                <a:spcPts val="0"/>
              </a:spcBef>
              <a:spcAft>
                <a:spcPts val="1000"/>
              </a:spcAft>
              <a:buFont typeface="Symbol"/>
              <a:buChar char=""/>
            </a:pPr>
            <a:endParaRPr lang="en-US" sz="1100" dirty="0" smtClean="0">
              <a:effectLst/>
              <a:latin typeface="+mn-lt"/>
              <a:ea typeface="Calibri"/>
              <a:cs typeface="Times New Roman"/>
            </a:endParaRPr>
          </a:p>
          <a:p>
            <a:pPr marL="342900" marR="0" lvl="0" indent="-342900">
              <a:lnSpc>
                <a:spcPct val="115000"/>
              </a:lnSpc>
              <a:spcBef>
                <a:spcPts val="0"/>
              </a:spcBef>
              <a:spcAft>
                <a:spcPts val="1000"/>
              </a:spcAft>
              <a:buFont typeface="Symbol"/>
              <a:buChar char=""/>
            </a:pPr>
            <a:r>
              <a:rPr lang="en-US" sz="1100" dirty="0" smtClean="0">
                <a:effectLst/>
                <a:latin typeface="+mn-lt"/>
                <a:ea typeface="Calibri"/>
                <a:cs typeface="Times New Roman"/>
              </a:rPr>
              <a:t>Phase II SDM: Florida, Guam, Kansas, Kentucky, Maine, North Carolina, Nevada, Vermont, Washington, and West Virginia.</a:t>
            </a:r>
          </a:p>
          <a:p>
            <a:pPr marL="342900" marR="0" lvl="0" indent="-342900">
              <a:lnSpc>
                <a:spcPct val="115000"/>
              </a:lnSpc>
              <a:spcBef>
                <a:spcPts val="0"/>
              </a:spcBef>
              <a:spcAft>
                <a:spcPts val="1000"/>
              </a:spcAft>
              <a:buFont typeface="Symbol"/>
              <a:buChar char=""/>
            </a:pPr>
            <a:endParaRPr lang="en-US" sz="1100" dirty="0" smtClean="0">
              <a:effectLst/>
              <a:latin typeface="+mn-lt"/>
              <a:ea typeface="Calibri"/>
              <a:cs typeface="Times New Roman"/>
            </a:endParaRPr>
          </a:p>
          <a:p>
            <a:pPr marL="342900" marR="0" lvl="0" indent="-342900">
              <a:lnSpc>
                <a:spcPct val="115000"/>
              </a:lnSpc>
              <a:spcBef>
                <a:spcPts val="0"/>
              </a:spcBef>
              <a:spcAft>
                <a:spcPts val="1000"/>
              </a:spcAft>
              <a:buFont typeface="Symbol"/>
              <a:buChar char=""/>
            </a:pPr>
            <a:r>
              <a:rPr lang="en-US" sz="1100" dirty="0" smtClean="0">
                <a:effectLst/>
                <a:latin typeface="+mn-lt"/>
                <a:ea typeface="Calibri"/>
                <a:cs typeface="Times New Roman"/>
              </a:rPr>
              <a:t>In November of 2010, the final rules for the regulation allowing State Disability Examiners (DEs) to make fully favorable determinations in certain QDD or CAL cases without the approval of a State agency medical (MC) or psychological (PC) consultant went into effect.  This new process applied only to certain QDD and CAL initial and CAL reconsideration cases nationwide.  </a:t>
            </a:r>
          </a:p>
          <a:p>
            <a:pPr marL="342900" marR="0" lvl="0" indent="-342900">
              <a:lnSpc>
                <a:spcPct val="115000"/>
              </a:lnSpc>
              <a:spcBef>
                <a:spcPts val="0"/>
              </a:spcBef>
              <a:spcAft>
                <a:spcPts val="1000"/>
              </a:spcAft>
              <a:buFont typeface="Symbol"/>
              <a:buChar char=""/>
            </a:pPr>
            <a:endParaRPr lang="en-US" sz="1100" dirty="0" smtClean="0">
              <a:effectLst/>
              <a:latin typeface="+mn-lt"/>
              <a:ea typeface="Calibri"/>
              <a:cs typeface="Times New Roman"/>
            </a:endParaRPr>
          </a:p>
          <a:p>
            <a:pPr marL="342900" marR="0" lvl="0" indent="-342900">
              <a:lnSpc>
                <a:spcPct val="115000"/>
              </a:lnSpc>
              <a:spcBef>
                <a:spcPts val="0"/>
              </a:spcBef>
              <a:spcAft>
                <a:spcPts val="1000"/>
              </a:spcAft>
              <a:buFont typeface="Symbol"/>
              <a:buChar char=""/>
            </a:pPr>
            <a:r>
              <a:rPr lang="en-US" sz="1100" dirty="0" smtClean="0">
                <a:effectLst/>
                <a:latin typeface="+mn-lt"/>
                <a:ea typeface="Calibri"/>
                <a:cs typeface="Times New Roman"/>
              </a:rPr>
              <a:t>Provision 832- Elimination of SDM, eliminates the DDS ability to utilize Single Decision Maker (SDM) authority.  It requires a medical doctor sign off on all physical cases and a qualified psychiatrist or psychologist sign off on mental cases. Implement on November 2, 2016</a:t>
            </a:r>
          </a:p>
          <a:p>
            <a:pPr marL="342900" marR="0" lvl="0" indent="-342900">
              <a:lnSpc>
                <a:spcPct val="115000"/>
              </a:lnSpc>
              <a:spcBef>
                <a:spcPts val="0"/>
              </a:spcBef>
              <a:spcAft>
                <a:spcPts val="1000"/>
              </a:spcAft>
              <a:buFont typeface="Symbol"/>
              <a:buChar char=""/>
            </a:pPr>
            <a:endParaRPr lang="en-US" sz="1100" dirty="0" smtClean="0">
              <a:effectLst/>
              <a:latin typeface="+mn-lt"/>
              <a:ea typeface="Calibri"/>
              <a:cs typeface="Times New Roman"/>
            </a:endParaRPr>
          </a:p>
          <a:p>
            <a:pPr marL="342900" marR="0" lvl="0" indent="-342900">
              <a:lnSpc>
                <a:spcPct val="115000"/>
              </a:lnSpc>
              <a:spcBef>
                <a:spcPts val="0"/>
              </a:spcBef>
              <a:spcAft>
                <a:spcPts val="1000"/>
              </a:spcAft>
              <a:buFont typeface="Symbol"/>
              <a:buChar char=""/>
            </a:pPr>
            <a:r>
              <a:rPr lang="en-US" sz="1100" dirty="0" smtClean="0">
                <a:effectLst/>
                <a:latin typeface="+mn-lt"/>
                <a:ea typeface="Calibri"/>
                <a:cs typeface="Times New Roman"/>
              </a:rPr>
              <a:t>Provision 832 - Single Decision Maker (SDM) Elimination</a:t>
            </a:r>
          </a:p>
          <a:p>
            <a:pPr marL="342900" marR="0" lvl="0" indent="-342900">
              <a:lnSpc>
                <a:spcPct val="115000"/>
              </a:lnSpc>
              <a:spcBef>
                <a:spcPts val="0"/>
              </a:spcBef>
              <a:spcAft>
                <a:spcPts val="1000"/>
              </a:spcAft>
              <a:buFont typeface="Symbol"/>
              <a:buChar char=""/>
            </a:pPr>
            <a:r>
              <a:rPr lang="en-US" sz="1100" dirty="0" smtClean="0">
                <a:effectLst/>
                <a:latin typeface="+mn-lt"/>
                <a:ea typeface="Calibri"/>
                <a:cs typeface="Times New Roman"/>
              </a:rPr>
              <a:t>	</a:t>
            </a:r>
          </a:p>
          <a:p>
            <a:pPr marL="1257300" marR="0" lvl="2" indent="-342900" algn="l" defTabSz="914400" rtl="0" eaLnBrk="1" fontAlgn="auto" latinLnBrk="0" hangingPunct="1">
              <a:lnSpc>
                <a:spcPct val="115000"/>
              </a:lnSpc>
              <a:spcBef>
                <a:spcPts val="0"/>
              </a:spcBef>
              <a:spcAft>
                <a:spcPts val="1000"/>
              </a:spcAft>
              <a:buClrTx/>
              <a:buSzTx/>
              <a:buFont typeface="Wingdings" panose="05000000000000000000" pitchFamily="2" charset="2"/>
              <a:buChar char="v"/>
              <a:tabLst/>
              <a:defRPr/>
            </a:pPr>
            <a:r>
              <a:rPr lang="en-US" sz="1100" dirty="0" smtClean="0">
                <a:effectLst/>
                <a:latin typeface="+mn-lt"/>
                <a:ea typeface="Calibri"/>
                <a:cs typeface="Times New Roman"/>
              </a:rPr>
              <a:t>Eliminates the DDS ability to utilize SDM authority, which is used to expedite case processing and ensure medical consultant resources are dedicated to the more complex workloads.</a:t>
            </a:r>
          </a:p>
          <a:p>
            <a:pPr marL="914400" marR="0" lvl="2" indent="0">
              <a:lnSpc>
                <a:spcPct val="115000"/>
              </a:lnSpc>
              <a:spcBef>
                <a:spcPts val="0"/>
              </a:spcBef>
              <a:spcAft>
                <a:spcPts val="1000"/>
              </a:spcAft>
              <a:buFont typeface="Wingdings" panose="05000000000000000000" pitchFamily="2" charset="2"/>
              <a:buNone/>
            </a:pPr>
            <a:endParaRPr lang="en-US" sz="1100" dirty="0" smtClean="0">
              <a:effectLst/>
              <a:latin typeface="+mn-lt"/>
              <a:ea typeface="Calibri"/>
              <a:cs typeface="Times New Roman"/>
            </a:endParaRPr>
          </a:p>
          <a:p>
            <a:pPr marL="342900" marR="0" lvl="0" indent="-342900">
              <a:lnSpc>
                <a:spcPct val="115000"/>
              </a:lnSpc>
              <a:spcBef>
                <a:spcPts val="0"/>
              </a:spcBef>
              <a:spcAft>
                <a:spcPts val="1000"/>
              </a:spcAft>
              <a:buFont typeface="Symbol"/>
              <a:buChar char=""/>
            </a:pPr>
            <a:r>
              <a:rPr lang="en-US" sz="1100" dirty="0" smtClean="0">
                <a:effectLst/>
                <a:latin typeface="+mn-lt"/>
                <a:ea typeface="Calibri"/>
                <a:cs typeface="Times New Roman"/>
              </a:rPr>
              <a:t>In preparation for this elimination we are working closely with those impacted DDSs to ensure they have sufficient staffing, system functionality, and other indirect needs to make this change successful.</a:t>
            </a:r>
          </a:p>
          <a:p>
            <a:pPr marL="342900" marR="0" lvl="0" indent="-342900">
              <a:lnSpc>
                <a:spcPct val="115000"/>
              </a:lnSpc>
              <a:spcBef>
                <a:spcPts val="0"/>
              </a:spcBef>
              <a:spcAft>
                <a:spcPts val="1000"/>
              </a:spcAft>
              <a:buFont typeface="Symbol"/>
              <a:buChar char=""/>
            </a:pPr>
            <a:endParaRPr lang="en-US" sz="1100" dirty="0" smtClean="0">
              <a:effectLst/>
              <a:latin typeface="+mn-lt"/>
              <a:ea typeface="Calibri"/>
              <a:cs typeface="Times New Roman"/>
            </a:endParaRPr>
          </a:p>
          <a:p>
            <a:pPr marL="342900" marR="0" lvl="0" indent="-342900">
              <a:lnSpc>
                <a:spcPct val="115000"/>
              </a:lnSpc>
              <a:spcBef>
                <a:spcPts val="0"/>
              </a:spcBef>
              <a:spcAft>
                <a:spcPts val="1000"/>
              </a:spcAft>
              <a:buFont typeface="Symbol"/>
              <a:buChar char=""/>
            </a:pPr>
            <a:r>
              <a:rPr lang="en-US" sz="1100" dirty="0" smtClean="0">
                <a:effectLst/>
                <a:latin typeface="+mn-lt"/>
                <a:ea typeface="Calibri"/>
                <a:cs typeface="Times New Roman"/>
              </a:rPr>
              <a:t>We appreciate the work of Colorado DDS to implement a pilot that can help inform and develop strategies to minimize any service impact.</a:t>
            </a:r>
          </a:p>
          <a:p>
            <a:pPr marL="342900" marR="0" lvl="0" indent="-342900">
              <a:lnSpc>
                <a:spcPct val="115000"/>
              </a:lnSpc>
              <a:spcBef>
                <a:spcPts val="0"/>
              </a:spcBef>
              <a:spcAft>
                <a:spcPts val="1000"/>
              </a:spcAft>
              <a:buFont typeface="Symbol"/>
              <a:buChar char=""/>
            </a:pPr>
            <a:endParaRPr lang="en-US" sz="11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4C205A41-6BDF-421D-BEF7-EFE9411364E2}" type="slidenum">
              <a:rPr lang="en-US" smtClean="0"/>
              <a:t>5</a:t>
            </a:fld>
            <a:endParaRPr lang="en-US"/>
          </a:p>
        </p:txBody>
      </p:sp>
    </p:spTree>
    <p:extLst>
      <p:ext uri="{BB962C8B-B14F-4D97-AF65-F5344CB8AC3E}">
        <p14:creationId xmlns:p14="http://schemas.microsoft.com/office/powerpoint/2010/main" val="3116241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Shortly</a:t>
            </a:r>
            <a:r>
              <a:rPr lang="en-US" sz="1200" kern="1200" baseline="0" dirty="0" smtClean="0">
                <a:solidFill>
                  <a:schemeClr val="tx1"/>
                </a:solidFill>
                <a:effectLst/>
                <a:latin typeface="+mn-lt"/>
                <a:ea typeface="+mn-ea"/>
                <a:cs typeface="+mn-cs"/>
              </a:rPr>
              <a:t> after the January meeting, the CO DDS was proactive and agreed to pilot the elimination of SDM to help us access and develop strategies to minimize any service impact.  I want to take this opportunity to thank the Colorado DDS for being proactive piloting SDM elimination.  As result of the pilot, we learned several things.  </a:t>
            </a:r>
            <a:endParaRPr lang="en-US" dirty="0" smtClean="0"/>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Colorado DDS moved forward with their pilot with a staggered approach.  They found the following impacts:</a:t>
            </a:r>
          </a:p>
          <a:p>
            <a:pPr lvl="0"/>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Decreased productivity—took longer to</a:t>
            </a:r>
            <a:r>
              <a:rPr lang="en-US" sz="1200" kern="1200" baseline="0" dirty="0" smtClean="0">
                <a:solidFill>
                  <a:schemeClr val="tx1"/>
                </a:solidFill>
                <a:effectLst/>
                <a:latin typeface="+mn-lt"/>
                <a:ea typeface="+mn-ea"/>
                <a:cs typeface="+mn-cs"/>
              </a:rPr>
              <a:t> clear cases because of the requirement all cases required medical consultant review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Increased processing time—longer to clear cases, more time because</a:t>
            </a:r>
            <a:r>
              <a:rPr lang="en-US" sz="1200" kern="1200" baseline="0" dirty="0" smtClean="0">
                <a:solidFill>
                  <a:schemeClr val="tx1"/>
                </a:solidFill>
                <a:effectLst/>
                <a:latin typeface="+mn-lt"/>
                <a:ea typeface="+mn-ea"/>
                <a:cs typeface="+mn-cs"/>
              </a:rPr>
              <a:t> of required medical reviews</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Increased consultative examination rates –medical consultants</a:t>
            </a:r>
            <a:r>
              <a:rPr lang="en-US" sz="1200" kern="1200" baseline="0" dirty="0" smtClean="0">
                <a:solidFill>
                  <a:schemeClr val="tx1"/>
                </a:solidFill>
                <a:effectLst/>
                <a:latin typeface="+mn-lt"/>
                <a:ea typeface="+mn-ea"/>
                <a:cs typeface="+mn-cs"/>
              </a:rPr>
              <a:t> requested more information before preparing medical assessments</a:t>
            </a:r>
            <a:endParaRPr lang="en-US" sz="1100" kern="1200" dirty="0" smtClean="0">
              <a:solidFill>
                <a:schemeClr val="tx1"/>
              </a:solidFill>
              <a:effectLst/>
              <a:latin typeface="+mn-lt"/>
              <a:ea typeface="+mn-ea"/>
              <a:cs typeface="+mn-cs"/>
            </a:endParaRPr>
          </a:p>
          <a:p>
            <a:endParaRPr lang="en-US"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baseline="0" dirty="0" smtClean="0">
              <a:solidFill>
                <a:srgbClr val="FF0000"/>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C205A41-6BDF-421D-BEF7-EFE9411364E2}" type="slidenum">
              <a:rPr lang="en-US" smtClean="0"/>
              <a:t>6</a:t>
            </a:fld>
            <a:endParaRPr lang="en-US"/>
          </a:p>
        </p:txBody>
      </p:sp>
    </p:spTree>
    <p:extLst>
      <p:ext uri="{BB962C8B-B14F-4D97-AF65-F5344CB8AC3E}">
        <p14:creationId xmlns:p14="http://schemas.microsoft.com/office/powerpoint/2010/main" val="3116241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When the Acting Commissioner last spoke to you in March, the focus for DCPS development was on finishing the “through-line” functionality-- the ability to take a simple case through the system, following the simplest possible path.</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We successfully completed that milestone at the end of March, and since that time, we have continued to make demonstrable progress in the development of what we now refer to DCPS2 Release 1.</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During the recent DDS All Administrators meeting, DDS administrators, Regional Commissioners, disability center directors and others had the opportunity to view an end-to-end demo of the DCPS functionality developed to date.  The demo included functionality such as organizational setup, case receipt, evidence requests and the newly incorporated case analysis features.</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feedback from that demo was very positive, and many of the administrators were impressed with the large amount of progress that we have made in just 8 months of development.  Several administrators expressed interest in possibly being part of the next round of early adopters.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DCPS development team continues to push towards having a product ready for use in our three early adopter states (Delaware, Maine and Ohio) by the end of calendar year 2016.</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DCPS is one of the agency’s top priorities, and despite the uncertain budget picture for FY 2017, we will continue to do all that we can to ensure that DCPS has the resources and support that it needs to be successful. </a:t>
            </a:r>
          </a:p>
          <a:p>
            <a:pPr lvl="0"/>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are aware that </a:t>
            </a:r>
            <a:r>
              <a:rPr lang="en-US" sz="1200" kern="1200" dirty="0" err="1" smtClean="0">
                <a:solidFill>
                  <a:schemeClr val="tx1"/>
                </a:solidFill>
                <a:effectLst/>
                <a:latin typeface="+mn-lt"/>
                <a:ea typeface="+mn-ea"/>
                <a:cs typeface="+mn-cs"/>
              </a:rPr>
              <a:t>Micropact</a:t>
            </a:r>
            <a:r>
              <a:rPr lang="en-US" sz="1200" kern="1200" dirty="0" smtClean="0">
                <a:solidFill>
                  <a:schemeClr val="tx1"/>
                </a:solidFill>
                <a:effectLst/>
                <a:latin typeface="+mn-lt"/>
                <a:ea typeface="+mn-ea"/>
                <a:cs typeface="+mn-cs"/>
              </a:rPr>
              <a:t> has reached out to the DDSs to offer a modern product.   </a:t>
            </a:r>
            <a:r>
              <a:rPr lang="en-US" sz="1200" kern="1200" dirty="0" err="1" smtClean="0">
                <a:solidFill>
                  <a:schemeClr val="tx1"/>
                </a:solidFill>
                <a:effectLst/>
                <a:latin typeface="+mn-lt"/>
                <a:ea typeface="+mn-ea"/>
                <a:cs typeface="+mn-cs"/>
              </a:rPr>
              <a:t>Micropact</a:t>
            </a:r>
            <a:r>
              <a:rPr lang="en-US" sz="1200" kern="1200" dirty="0" smtClean="0">
                <a:solidFill>
                  <a:schemeClr val="tx1"/>
                </a:solidFill>
                <a:effectLst/>
                <a:latin typeface="+mn-lt"/>
                <a:ea typeface="+mn-ea"/>
                <a:cs typeface="+mn-cs"/>
              </a:rPr>
              <a:t> did reach out to SSA as well.  We are in the process of looking at the product to determine viability.  In the meantime we are 100% dedicated to delivering DCPS.  We will provide the DDS community regular updates as we progress through this issue.”</a:t>
            </a:r>
            <a:endParaRPr lang="en-US" dirty="0" smtClean="0"/>
          </a:p>
          <a:p>
            <a:endParaRPr lang="en-US" dirty="0"/>
          </a:p>
        </p:txBody>
      </p:sp>
      <p:sp>
        <p:nvSpPr>
          <p:cNvPr id="4" name="Slide Number Placeholder 3"/>
          <p:cNvSpPr>
            <a:spLocks noGrp="1"/>
          </p:cNvSpPr>
          <p:nvPr>
            <p:ph type="sldNum" sz="quarter" idx="10"/>
          </p:nvPr>
        </p:nvSpPr>
        <p:spPr/>
        <p:txBody>
          <a:bodyPr/>
          <a:lstStyle/>
          <a:p>
            <a:fld id="{4C205A41-6BDF-421D-BEF7-EFE9411364E2}" type="slidenum">
              <a:rPr lang="en-US" smtClean="0"/>
              <a:t>7</a:t>
            </a:fld>
            <a:endParaRPr lang="en-US"/>
          </a:p>
        </p:txBody>
      </p:sp>
    </p:spTree>
    <p:extLst>
      <p:ext uri="{BB962C8B-B14F-4D97-AF65-F5344CB8AC3E}">
        <p14:creationId xmlns:p14="http://schemas.microsoft.com/office/powerpoint/2010/main" val="2896866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Social</a:t>
            </a:r>
            <a:r>
              <a:rPr lang="en-US" baseline="0" dirty="0" smtClean="0"/>
              <a:t> Security Express</a:t>
            </a:r>
            <a:r>
              <a:rPr lang="en-US" dirty="0" smtClean="0">
                <a:solidFill>
                  <a:schemeClr val="bg1"/>
                </a:solidFill>
                <a:latin typeface="Footlight MT Light" panose="0204060206030A020304" pitchFamily="18" charset="0"/>
              </a:rPr>
              <a:t> is an umbrella initiative encompassing several SSA eService options: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solidFill>
                  <a:schemeClr val="bg1"/>
                </a:solidFill>
                <a:latin typeface="Footlight MT Light" panose="0204060206030A020304" pitchFamily="18" charset="0"/>
              </a:rPr>
              <a:t>Self Help Personal Computers (SHPC)</a:t>
            </a:r>
            <a:endParaRPr lang="en-US" baseline="0" dirty="0" smtClean="0"/>
          </a:p>
          <a:p>
            <a:pPr marL="742950" lvl="1" indent="-285750">
              <a:buFont typeface="Arial" panose="020B0604020202020204" pitchFamily="34" charset="0"/>
              <a:buChar char="•"/>
            </a:pPr>
            <a:r>
              <a:rPr lang="en-US" dirty="0" smtClean="0">
                <a:solidFill>
                  <a:schemeClr val="bg1"/>
                </a:solidFill>
                <a:latin typeface="Footlight MT Light" panose="0204060206030A020304" pitchFamily="18" charset="0"/>
              </a:rPr>
              <a:t>Customer Service Stations (CSS)</a:t>
            </a:r>
          </a:p>
          <a:p>
            <a:pPr marL="742950" lvl="1" indent="-285750">
              <a:buFont typeface="Arial" panose="020B0604020202020204" pitchFamily="34" charset="0"/>
              <a:buChar char="•"/>
            </a:pPr>
            <a:r>
              <a:rPr lang="en-US" dirty="0" smtClean="0">
                <a:solidFill>
                  <a:schemeClr val="bg1"/>
                </a:solidFill>
                <a:latin typeface="Footlight MT Light" panose="0204060206030A020304" pitchFamily="18" charset="0"/>
              </a:rPr>
              <a:t>Desktop Icon</a:t>
            </a:r>
          </a:p>
          <a:p>
            <a:pPr marL="171450" indent="-171450">
              <a:buFont typeface="Arial" panose="020B0604020202020204" pitchFamily="34" charset="0"/>
              <a:buChar char="•"/>
            </a:pPr>
            <a:r>
              <a:rPr lang="en-US" baseline="0" dirty="0" smtClean="0"/>
              <a:t>Each of these projects under Social Security Express serves to help transition customers traditional face to face service (FO interviews and N8NN calls) to self-service</a:t>
            </a:r>
          </a:p>
          <a:p>
            <a:pPr marL="171450" indent="-171450">
              <a:buFont typeface="Arial" panose="020B0604020202020204" pitchFamily="34" charset="0"/>
              <a:buChar char="•"/>
            </a:pPr>
            <a:r>
              <a:rPr lang="en-US" baseline="0" dirty="0" smtClean="0"/>
              <a:t>All of these projects feature streamlined access to various SSA eServices behind ssa.gov in a similar “Big Button” format for customers</a:t>
            </a:r>
          </a:p>
          <a:p>
            <a:pPr marL="171450" indent="-171450">
              <a:buFont typeface="Arial" panose="020B0604020202020204" pitchFamily="34" charset="0"/>
              <a:buChar char="•"/>
            </a:pPr>
            <a:r>
              <a:rPr lang="en-US" baseline="0" dirty="0" smtClean="0"/>
              <a:t>These projects are customizable based on site preferences and they can offer quick or full service options</a:t>
            </a:r>
          </a:p>
          <a:p>
            <a:pPr marL="628650" lvl="1" indent="-171450">
              <a:buFont typeface="Arial" panose="020B0604020202020204" pitchFamily="34" charset="0"/>
              <a:buChar char="•"/>
            </a:pPr>
            <a:r>
              <a:rPr lang="en-US" baseline="0" dirty="0" smtClean="0"/>
              <a:t>Quick service (My SSA and Retirement Estimator)</a:t>
            </a:r>
          </a:p>
          <a:p>
            <a:pPr marL="1085850" lvl="2" indent="-171450">
              <a:buFont typeface="Arial" panose="020B0604020202020204" pitchFamily="34" charset="0"/>
              <a:buChar char="•"/>
            </a:pPr>
            <a:r>
              <a:rPr lang="en-US" baseline="0" dirty="0" smtClean="0"/>
              <a:t>CSS only offers quick service option because it’s a standup kiosk</a:t>
            </a:r>
          </a:p>
          <a:p>
            <a:pPr marL="628650" lvl="1" indent="-171450">
              <a:buFont typeface="Arial" panose="020B0604020202020204" pitchFamily="34" charset="0"/>
              <a:buChar char="•"/>
            </a:pPr>
            <a:r>
              <a:rPr lang="en-US" baseline="0" dirty="0" smtClean="0"/>
              <a:t>Full service (Quick service options and the ability to file and appeal for benefits) </a:t>
            </a:r>
          </a:p>
          <a:p>
            <a:pPr marL="171450" indent="-171450">
              <a:buFont typeface="Arial" panose="020B0604020202020204" pitchFamily="34" charset="0"/>
              <a:buChar char="•"/>
            </a:pPr>
            <a:r>
              <a:rPr lang="en-US" dirty="0" smtClean="0"/>
              <a:t>These</a:t>
            </a:r>
            <a:r>
              <a:rPr lang="en-US" baseline="0" dirty="0" smtClean="0"/>
              <a:t> projects are mixture of external and internal solutions for our customers</a:t>
            </a:r>
          </a:p>
          <a:p>
            <a:pPr marL="628650" lvl="1" indent="-171450">
              <a:buFont typeface="Arial" panose="020B0604020202020204" pitchFamily="34" charset="0"/>
              <a:buChar char="•"/>
            </a:pPr>
            <a:r>
              <a:rPr lang="en-US" baseline="0" dirty="0" smtClean="0"/>
              <a:t>External: Icon and CSS are available at 3</a:t>
            </a:r>
            <a:r>
              <a:rPr lang="en-US" baseline="30000" dirty="0" smtClean="0"/>
              <a:t>rd</a:t>
            </a:r>
            <a:r>
              <a:rPr lang="en-US" baseline="0" dirty="0" smtClean="0"/>
              <a:t> party community and other government locations </a:t>
            </a:r>
          </a:p>
          <a:p>
            <a:pPr marL="628650" lvl="1" indent="-171450">
              <a:buFont typeface="Arial" panose="020B0604020202020204" pitchFamily="34" charset="0"/>
              <a:buChar char="•"/>
            </a:pPr>
            <a:r>
              <a:rPr lang="en-US" baseline="0" dirty="0" smtClean="0"/>
              <a:t>Internal: SHPCs and 1 CSS are available in our FOs</a:t>
            </a:r>
          </a:p>
          <a:p>
            <a:pPr marL="171450" lvl="0" indent="-171450">
              <a:buFont typeface="Arial" panose="020B0604020202020204" pitchFamily="34" charset="0"/>
              <a:buChar char="•"/>
            </a:pPr>
            <a:endParaRPr lang="en-US" baseline="0" dirty="0" smtClean="0"/>
          </a:p>
          <a:p>
            <a:pPr marL="628650" lvl="1" indent="-171450">
              <a:buFont typeface="Arial" panose="020B0604020202020204" pitchFamily="34" charset="0"/>
              <a:buChar char="•"/>
            </a:pPr>
            <a:endParaRPr lang="en-US" baseline="0" dirty="0" smtClean="0"/>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C205A41-6BDF-421D-BEF7-EFE9411364E2}" type="slidenum">
              <a:rPr lang="en-US" smtClean="0"/>
              <a:t>8</a:t>
            </a:fld>
            <a:endParaRPr lang="en-US"/>
          </a:p>
        </p:txBody>
      </p:sp>
    </p:spTree>
    <p:extLst>
      <p:ext uri="{BB962C8B-B14F-4D97-AF65-F5344CB8AC3E}">
        <p14:creationId xmlns:p14="http://schemas.microsoft.com/office/powerpoint/2010/main" val="1131957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t>Icon</a:t>
            </a:r>
            <a:r>
              <a:rPr lang="en-US" sz="1200" baseline="0" dirty="0" smtClean="0"/>
              <a:t> p</a:t>
            </a:r>
            <a:r>
              <a:rPr lang="en-US" sz="1200" dirty="0" smtClean="0"/>
              <a:t>roject began in Fall 2013- the idea is to provide</a:t>
            </a:r>
            <a:r>
              <a:rPr lang="en-US" sz="1200" baseline="0" dirty="0" smtClean="0"/>
              <a:t> and easy way for people to conduct business online, in a convenient location</a:t>
            </a:r>
            <a:endParaRPr lang="en-US" sz="1200" dirty="0" smtClean="0"/>
          </a:p>
          <a:p>
            <a:pPr marL="171450" indent="-171450">
              <a:buFont typeface="Arial" panose="020B0604020202020204" pitchFamily="34" charset="0"/>
              <a:buChar char="•"/>
            </a:pPr>
            <a:r>
              <a:rPr lang="en-US" sz="1200" dirty="0" smtClean="0"/>
              <a:t>Third Party (non-SSA) partners (e.g. VAs, HHS’, libraries, retirement homes, etc.)</a:t>
            </a:r>
          </a:p>
          <a:p>
            <a:pPr marL="171450" indent="-171450">
              <a:buFont typeface="Arial" panose="020B0604020202020204" pitchFamily="34" charset="0"/>
              <a:buChar char="•"/>
            </a:pPr>
            <a:r>
              <a:rPr lang="en-US" sz="1200" dirty="0" smtClean="0"/>
              <a:t>Business</a:t>
            </a:r>
            <a:r>
              <a:rPr lang="en-US" sz="1200" baseline="0" dirty="0" smtClean="0"/>
              <a:t> and installation processes redesigned in June 2015, which spring boarded us from 170 partners at that time and made installation to a desktop computer simple and easy </a:t>
            </a:r>
          </a:p>
          <a:p>
            <a:pPr marL="628650" lvl="1" indent="-171450">
              <a:buFont typeface="Arial" panose="020B0604020202020204" pitchFamily="34" charset="0"/>
              <a:buChar char="•"/>
            </a:pPr>
            <a:r>
              <a:rPr lang="en-US" sz="1200" baseline="0" dirty="0" smtClean="0"/>
              <a:t>Drag/ drop method of installation – takes less than a minute </a:t>
            </a:r>
            <a:endParaRPr lang="en-US" sz="1200" dirty="0" smtClean="0"/>
          </a:p>
          <a:p>
            <a:pPr marL="171450" indent="-171450">
              <a:buFont typeface="Arial" panose="020B0604020202020204" pitchFamily="34" charset="0"/>
              <a:buChar char="•"/>
            </a:pPr>
            <a:r>
              <a:rPr lang="en-US" dirty="0" smtClean="0"/>
              <a:t>As of August, 2016 we have over 750 active </a:t>
            </a:r>
            <a:r>
              <a:rPr lang="en-US" baseline="0" dirty="0" smtClean="0"/>
              <a:t>partners across the country</a:t>
            </a:r>
          </a:p>
          <a:p>
            <a:pPr marL="628650" lvl="1" indent="-171450">
              <a:buFont typeface="Arial" panose="020B0604020202020204" pitchFamily="34" charset="0"/>
              <a:buChar char="•"/>
            </a:pPr>
            <a:r>
              <a:rPr lang="en-US" baseline="0" dirty="0" smtClean="0"/>
              <a:t>More than 75 of these partners have the Icon on their website</a:t>
            </a:r>
          </a:p>
          <a:p>
            <a:pPr marL="285750" lvl="0" indent="-285750">
              <a:buFont typeface="Arial" panose="020B0604020202020204" pitchFamily="34" charset="0"/>
              <a:buChar char="•"/>
            </a:pPr>
            <a:endParaRPr lang="en-US" dirty="0" smtClean="0">
              <a:solidFill>
                <a:schemeClr val="bg1"/>
              </a:solidFill>
              <a:latin typeface="Footlight MT Light" panose="0204060206030A020304" pitchFamily="18" charset="0"/>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C205A41-6BDF-421D-BEF7-EFE9411364E2}" type="slidenum">
              <a:rPr lang="en-US" smtClean="0"/>
              <a:t>9</a:t>
            </a:fld>
            <a:endParaRPr lang="en-US"/>
          </a:p>
        </p:txBody>
      </p:sp>
    </p:spTree>
    <p:extLst>
      <p:ext uri="{BB962C8B-B14F-4D97-AF65-F5344CB8AC3E}">
        <p14:creationId xmlns:p14="http://schemas.microsoft.com/office/powerpoint/2010/main" val="3157206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This chart provides a visual representation of where the Icons are installed and the type of Icon</a:t>
            </a:r>
            <a:r>
              <a:rPr lang="en-US" baseline="0" dirty="0" smtClean="0"/>
              <a:t> partners we have</a:t>
            </a:r>
          </a:p>
          <a:p>
            <a:pPr marL="171450" indent="-171450">
              <a:buFont typeface="Arial" panose="020B0604020202020204" pitchFamily="34" charset="0"/>
              <a:buChar char="•"/>
            </a:pPr>
            <a:r>
              <a:rPr lang="en-US" baseline="0" dirty="0" smtClean="0"/>
              <a:t>In September 2015, The IRS added our Icon at all 37 IRS Taxpayer Assistance Centers across the country on over 100 of their kiosks</a:t>
            </a:r>
          </a:p>
          <a:p>
            <a:pPr marL="171450" indent="-171450">
              <a:buFont typeface="Arial" panose="020B0604020202020204" pitchFamily="34" charset="0"/>
              <a:buChar char="•"/>
            </a:pPr>
            <a:r>
              <a:rPr lang="en-US" baseline="0" dirty="0" smtClean="0"/>
              <a:t>We are constantly promoting the Icon to 3</a:t>
            </a:r>
            <a:r>
              <a:rPr lang="en-US" baseline="30000" dirty="0" smtClean="0"/>
              <a:t>rd</a:t>
            </a:r>
            <a:r>
              <a:rPr lang="en-US" baseline="0" dirty="0" smtClean="0"/>
              <a:t> party organizations like the National Council on Aging, HHS, and the DC Mayor’s office to expand our partner base</a:t>
            </a:r>
            <a:endParaRPr lang="en-US" dirty="0"/>
          </a:p>
        </p:txBody>
      </p:sp>
      <p:sp>
        <p:nvSpPr>
          <p:cNvPr id="4" name="Slide Number Placeholder 3"/>
          <p:cNvSpPr>
            <a:spLocks noGrp="1"/>
          </p:cNvSpPr>
          <p:nvPr>
            <p:ph type="sldNum" sz="quarter" idx="10"/>
          </p:nvPr>
        </p:nvSpPr>
        <p:spPr/>
        <p:txBody>
          <a:bodyPr/>
          <a:lstStyle/>
          <a:p>
            <a:fld id="{4C205A41-6BDF-421D-BEF7-EFE9411364E2}" type="slidenum">
              <a:rPr lang="en-US" smtClean="0"/>
              <a:t>10</a:t>
            </a:fld>
            <a:endParaRPr lang="en-US"/>
          </a:p>
        </p:txBody>
      </p:sp>
    </p:spTree>
    <p:extLst>
      <p:ext uri="{BB962C8B-B14F-4D97-AF65-F5344CB8AC3E}">
        <p14:creationId xmlns:p14="http://schemas.microsoft.com/office/powerpoint/2010/main" val="2687493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9C474CD-001A-4D67-B4F1-216528A20D3E}"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7AEA6E-B0D1-48E7-B044-9762CF067D31}" type="slidenum">
              <a:rPr lang="en-US" smtClean="0"/>
              <a:t>‹#›</a:t>
            </a:fld>
            <a:endParaRPr lang="en-US"/>
          </a:p>
        </p:txBody>
      </p:sp>
    </p:spTree>
    <p:extLst>
      <p:ext uri="{BB962C8B-B14F-4D97-AF65-F5344CB8AC3E}">
        <p14:creationId xmlns:p14="http://schemas.microsoft.com/office/powerpoint/2010/main" val="1877676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C474CD-001A-4D67-B4F1-216528A20D3E}"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7AEA6E-B0D1-48E7-B044-9762CF067D31}" type="slidenum">
              <a:rPr lang="en-US" smtClean="0"/>
              <a:t>‹#›</a:t>
            </a:fld>
            <a:endParaRPr lang="en-US"/>
          </a:p>
        </p:txBody>
      </p:sp>
    </p:spTree>
    <p:extLst>
      <p:ext uri="{BB962C8B-B14F-4D97-AF65-F5344CB8AC3E}">
        <p14:creationId xmlns:p14="http://schemas.microsoft.com/office/powerpoint/2010/main" val="3700509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C474CD-001A-4D67-B4F1-216528A20D3E}"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7AEA6E-B0D1-48E7-B044-9762CF067D31}" type="slidenum">
              <a:rPr lang="en-US" smtClean="0"/>
              <a:t>‹#›</a:t>
            </a:fld>
            <a:endParaRPr lang="en-US"/>
          </a:p>
        </p:txBody>
      </p:sp>
    </p:spTree>
    <p:extLst>
      <p:ext uri="{BB962C8B-B14F-4D97-AF65-F5344CB8AC3E}">
        <p14:creationId xmlns:p14="http://schemas.microsoft.com/office/powerpoint/2010/main" val="1826663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C474CD-001A-4D67-B4F1-216528A20D3E}"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7AEA6E-B0D1-48E7-B044-9762CF067D31}" type="slidenum">
              <a:rPr lang="en-US" smtClean="0"/>
              <a:t>‹#›</a:t>
            </a:fld>
            <a:endParaRPr lang="en-US"/>
          </a:p>
        </p:txBody>
      </p:sp>
    </p:spTree>
    <p:extLst>
      <p:ext uri="{BB962C8B-B14F-4D97-AF65-F5344CB8AC3E}">
        <p14:creationId xmlns:p14="http://schemas.microsoft.com/office/powerpoint/2010/main" val="755518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C474CD-001A-4D67-B4F1-216528A20D3E}"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7AEA6E-B0D1-48E7-B044-9762CF067D31}" type="slidenum">
              <a:rPr lang="en-US" smtClean="0"/>
              <a:t>‹#›</a:t>
            </a:fld>
            <a:endParaRPr lang="en-US"/>
          </a:p>
        </p:txBody>
      </p:sp>
    </p:spTree>
    <p:extLst>
      <p:ext uri="{BB962C8B-B14F-4D97-AF65-F5344CB8AC3E}">
        <p14:creationId xmlns:p14="http://schemas.microsoft.com/office/powerpoint/2010/main" val="1073215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C474CD-001A-4D67-B4F1-216528A20D3E}"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7AEA6E-B0D1-48E7-B044-9762CF067D31}" type="slidenum">
              <a:rPr lang="en-US" smtClean="0"/>
              <a:t>‹#›</a:t>
            </a:fld>
            <a:endParaRPr lang="en-US"/>
          </a:p>
        </p:txBody>
      </p:sp>
    </p:spTree>
    <p:extLst>
      <p:ext uri="{BB962C8B-B14F-4D97-AF65-F5344CB8AC3E}">
        <p14:creationId xmlns:p14="http://schemas.microsoft.com/office/powerpoint/2010/main" val="4127946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C474CD-001A-4D67-B4F1-216528A20D3E}" type="datetimeFigureOut">
              <a:rPr lang="en-US" smtClean="0"/>
              <a:t>8/15/2016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7AEA6E-B0D1-48E7-B044-9762CF067D31}" type="slidenum">
              <a:rPr lang="en-US" smtClean="0"/>
              <a:t>‹#›</a:t>
            </a:fld>
            <a:endParaRPr lang="en-US"/>
          </a:p>
        </p:txBody>
      </p:sp>
    </p:spTree>
    <p:extLst>
      <p:ext uri="{BB962C8B-B14F-4D97-AF65-F5344CB8AC3E}">
        <p14:creationId xmlns:p14="http://schemas.microsoft.com/office/powerpoint/2010/main" val="2382694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C474CD-001A-4D67-B4F1-216528A20D3E}" type="datetimeFigureOut">
              <a:rPr lang="en-US" smtClean="0"/>
              <a:t>8/15/2016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7AEA6E-B0D1-48E7-B044-9762CF067D31}" type="slidenum">
              <a:rPr lang="en-US" smtClean="0"/>
              <a:t>‹#›</a:t>
            </a:fld>
            <a:endParaRPr lang="en-US"/>
          </a:p>
        </p:txBody>
      </p:sp>
    </p:spTree>
    <p:extLst>
      <p:ext uri="{BB962C8B-B14F-4D97-AF65-F5344CB8AC3E}">
        <p14:creationId xmlns:p14="http://schemas.microsoft.com/office/powerpoint/2010/main" val="1804970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C474CD-001A-4D67-B4F1-216528A20D3E}" type="datetimeFigureOut">
              <a:rPr lang="en-US" smtClean="0"/>
              <a:t>8/15/2016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7AEA6E-B0D1-48E7-B044-9762CF067D31}" type="slidenum">
              <a:rPr lang="en-US" smtClean="0"/>
              <a:t>‹#›</a:t>
            </a:fld>
            <a:endParaRPr lang="en-US"/>
          </a:p>
        </p:txBody>
      </p:sp>
    </p:spTree>
    <p:extLst>
      <p:ext uri="{BB962C8B-B14F-4D97-AF65-F5344CB8AC3E}">
        <p14:creationId xmlns:p14="http://schemas.microsoft.com/office/powerpoint/2010/main" val="2154217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C474CD-001A-4D67-B4F1-216528A20D3E}"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7AEA6E-B0D1-48E7-B044-9762CF067D31}" type="slidenum">
              <a:rPr lang="en-US" smtClean="0"/>
              <a:t>‹#›</a:t>
            </a:fld>
            <a:endParaRPr lang="en-US"/>
          </a:p>
        </p:txBody>
      </p:sp>
    </p:spTree>
    <p:extLst>
      <p:ext uri="{BB962C8B-B14F-4D97-AF65-F5344CB8AC3E}">
        <p14:creationId xmlns:p14="http://schemas.microsoft.com/office/powerpoint/2010/main" val="1511954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C474CD-001A-4D67-B4F1-216528A20D3E}"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7AEA6E-B0D1-48E7-B044-9762CF067D31}" type="slidenum">
              <a:rPr lang="en-US" smtClean="0"/>
              <a:t>‹#›</a:t>
            </a:fld>
            <a:endParaRPr lang="en-US"/>
          </a:p>
        </p:txBody>
      </p:sp>
    </p:spTree>
    <p:extLst>
      <p:ext uri="{BB962C8B-B14F-4D97-AF65-F5344CB8AC3E}">
        <p14:creationId xmlns:p14="http://schemas.microsoft.com/office/powerpoint/2010/main" val="2776510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9C474CD-001A-4D67-B4F1-216528A20D3E}" type="datetimeFigureOut">
              <a:rPr lang="en-US" smtClean="0"/>
              <a:t>8/15/2016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E7AEA6E-B0D1-48E7-B044-9762CF067D31}" type="slidenum">
              <a:rPr lang="en-US" smtClean="0"/>
              <a:t>‹#›</a:t>
            </a:fld>
            <a:endParaRPr lang="en-US"/>
          </a:p>
        </p:txBody>
      </p:sp>
    </p:spTree>
    <p:extLst>
      <p:ext uri="{BB962C8B-B14F-4D97-AF65-F5344CB8AC3E}">
        <p14:creationId xmlns:p14="http://schemas.microsoft.com/office/powerpoint/2010/main" val="3997113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00200" y="342900"/>
            <a:ext cx="5486400" cy="425054"/>
          </a:xfrm>
        </p:spPr>
        <p:txBody>
          <a:bodyPr>
            <a:noAutofit/>
          </a:bodyPr>
          <a:lstStyle/>
          <a:p>
            <a:pPr algn="ctr"/>
            <a:r>
              <a:rPr lang="en-US" sz="4000" dirty="0" smtClean="0">
                <a:solidFill>
                  <a:schemeClr val="accent1">
                    <a:lumMod val="50000"/>
                  </a:schemeClr>
                </a:solidFill>
                <a:latin typeface="Elephant" panose="02020904090505020303" pitchFamily="18" charset="0"/>
              </a:rPr>
              <a:t>NADE Meeting</a:t>
            </a:r>
            <a:endParaRPr lang="en-US" sz="4000" dirty="0">
              <a:solidFill>
                <a:schemeClr val="accent1">
                  <a:lumMod val="50000"/>
                </a:schemeClr>
              </a:solidFill>
              <a:latin typeface="Elephant" panose="02020904090505020303" pitchFamily="18" charset="0"/>
            </a:endParaRPr>
          </a:p>
        </p:txBody>
      </p:sp>
      <p:sp>
        <p:nvSpPr>
          <p:cNvPr id="6" name="Picture Placeholder 5"/>
          <p:cNvSpPr>
            <a:spLocks noGrp="1"/>
          </p:cNvSpPr>
          <p:nvPr>
            <p:ph type="pic" idx="1"/>
          </p:nvPr>
        </p:nvSpPr>
        <p:spPr>
          <a:xfrm>
            <a:off x="1792288" y="1085850"/>
            <a:ext cx="5486400" cy="2459831"/>
          </a:xfrm>
        </p:spPr>
      </p:sp>
      <p:sp>
        <p:nvSpPr>
          <p:cNvPr id="7" name="Text Placeholder 6"/>
          <p:cNvSpPr>
            <a:spLocks noGrp="1"/>
          </p:cNvSpPr>
          <p:nvPr>
            <p:ph type="body" sz="half" idx="2"/>
          </p:nvPr>
        </p:nvSpPr>
        <p:spPr>
          <a:xfrm>
            <a:off x="3505200" y="4114800"/>
            <a:ext cx="5486400" cy="603647"/>
          </a:xfrm>
        </p:spPr>
        <p:txBody>
          <a:bodyPr>
            <a:normAutofit fontScale="85000" lnSpcReduction="20000"/>
          </a:bodyPr>
          <a:lstStyle/>
          <a:p>
            <a:pPr algn="r"/>
            <a:r>
              <a:rPr lang="en-US" b="1" dirty="0" smtClean="0"/>
              <a:t>Nancy </a:t>
            </a:r>
            <a:r>
              <a:rPr lang="en-US" b="1" dirty="0" err="1" smtClean="0"/>
              <a:t>Berryhill</a:t>
            </a:r>
            <a:endParaRPr lang="en-US" b="1" dirty="0" smtClean="0"/>
          </a:p>
          <a:p>
            <a:pPr algn="r"/>
            <a:r>
              <a:rPr lang="en-US" b="1" dirty="0" smtClean="0"/>
              <a:t>Deputy Commissioner for Operations</a:t>
            </a:r>
          </a:p>
          <a:p>
            <a:pPr algn="r"/>
            <a:r>
              <a:rPr lang="en-US" b="1" dirty="0" smtClean="0"/>
              <a:t>August 15, 2016</a:t>
            </a:r>
            <a:endParaRPr lang="en-US" b="1" dirty="0"/>
          </a:p>
        </p:txBody>
      </p:sp>
      <p:pic>
        <p:nvPicPr>
          <p:cNvPr id="4" name="Picture 3" descr="C:\Users\Public\Pictures\Sample Pictures\ssalog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657350"/>
            <a:ext cx="2362200" cy="177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6133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03200"/>
        </a:solidFill>
        <a:effectLst/>
      </p:bgPr>
    </p:bg>
    <p:spTree>
      <p:nvGrpSpPr>
        <p:cNvPr id="1" name=""/>
        <p:cNvGrpSpPr/>
        <p:nvPr/>
      </p:nvGrpSpPr>
      <p:grpSpPr>
        <a:xfrm>
          <a:off x="0" y="0"/>
          <a:ext cx="0" cy="0"/>
          <a:chOff x="0" y="0"/>
          <a:chExt cx="0" cy="0"/>
        </a:xfrm>
      </p:grpSpPr>
      <p:pic>
        <p:nvPicPr>
          <p:cNvPr id="10242" name="Picture 2" descr="\\S312AB2\OEST Share\OEST DTS\Application Development Team\Reporting Maps\VSD\icon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5750"/>
            <a:ext cx="9144000" cy="4564673"/>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0" y="285750"/>
            <a:ext cx="9144000" cy="4564673"/>
            <a:chOff x="0" y="380999"/>
            <a:chExt cx="9144000" cy="6086231"/>
          </a:xfrm>
        </p:grpSpPr>
        <p:pic>
          <p:nvPicPr>
            <p:cNvPr id="10243" name="Picture 3" descr="\\S312AB2\OEST Share\OEST DTS\Application Development Team\Reporting Maps\VSD\icon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0999"/>
              <a:ext cx="9144000" cy="60862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S312AB2\OEST Share\OEST DTS\Application Development Team\Reporting Maps\VSD\all VSD 4.jpg"/>
            <p:cNvPicPr>
              <a:picLocks noChangeAspect="1" noChangeArrowheads="1"/>
            </p:cNvPicPr>
            <p:nvPr/>
          </p:nvPicPr>
          <p:blipFill rotWithShape="1">
            <a:blip r:embed="rId5">
              <a:extLst>
                <a:ext uri="{28A0092B-C50C-407E-A947-70E740481C1C}">
                  <a14:useLocalDpi xmlns:a14="http://schemas.microsoft.com/office/drawing/2010/main" val="0"/>
                </a:ext>
              </a:extLst>
            </a:blip>
            <a:srcRect t="81519" r="32593" b="1648"/>
            <a:stretch/>
          </p:blipFill>
          <p:spPr bwMode="auto">
            <a:xfrm>
              <a:off x="0" y="5342466"/>
              <a:ext cx="6163733" cy="102446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105400" y="5436658"/>
              <a:ext cx="1143000" cy="836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029200" y="5486400"/>
              <a:ext cx="12192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lumMod val="65000"/>
                      <a:lumOff val="35000"/>
                    </a:schemeClr>
                  </a:solidFill>
                  <a:latin typeface="Arial" panose="020B0604020202020204" pitchFamily="34" charset="0"/>
                  <a:cs typeface="Arial" panose="020B0604020202020204" pitchFamily="34" charset="0"/>
                </a:rPr>
                <a:t>Government</a:t>
              </a:r>
              <a:endParaRPr lang="en-US" sz="1400" dirty="0">
                <a:latin typeface="Arial" panose="020B0604020202020204" pitchFamily="34" charset="0"/>
                <a:cs typeface="Arial" panose="020B0604020202020204" pitchFamily="34" charset="0"/>
              </a:endParaRPr>
            </a:p>
          </p:txBody>
        </p:sp>
        <p:sp>
          <p:nvSpPr>
            <p:cNvPr id="7" name="Rectangle 6"/>
            <p:cNvSpPr/>
            <p:nvPr/>
          </p:nvSpPr>
          <p:spPr>
            <a:xfrm>
              <a:off x="3014132" y="5490633"/>
              <a:ext cx="1481667"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lumMod val="65000"/>
                      <a:lumOff val="35000"/>
                    </a:schemeClr>
                  </a:solidFill>
                  <a:latin typeface="Arial" panose="020B0604020202020204" pitchFamily="34" charset="0"/>
                  <a:cs typeface="Arial" panose="020B0604020202020204" pitchFamily="34" charset="0"/>
                </a:rPr>
                <a:t>Health Centers</a:t>
              </a:r>
              <a:endParaRPr lang="en-US" sz="1400" dirty="0">
                <a:latin typeface="Arial" panose="020B0604020202020204" pitchFamily="34" charset="0"/>
                <a:cs typeface="Arial" panose="020B0604020202020204" pitchFamily="34" charset="0"/>
              </a:endParaRPr>
            </a:p>
          </p:txBody>
        </p:sp>
        <p:sp>
          <p:nvSpPr>
            <p:cNvPr id="8" name="Rectangle 7"/>
            <p:cNvSpPr/>
            <p:nvPr/>
          </p:nvSpPr>
          <p:spPr>
            <a:xfrm>
              <a:off x="3014133" y="5740400"/>
              <a:ext cx="1481667"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lumMod val="65000"/>
                      <a:lumOff val="35000"/>
                    </a:schemeClr>
                  </a:solidFill>
                  <a:latin typeface="Arial" panose="020B0604020202020204" pitchFamily="34" charset="0"/>
                  <a:cs typeface="Arial" panose="020B0604020202020204" pitchFamily="34" charset="0"/>
                </a:rPr>
                <a:t>Library</a:t>
              </a:r>
              <a:endParaRPr lang="en-US" sz="1400" dirty="0">
                <a:latin typeface="Arial" panose="020B0604020202020204" pitchFamily="34" charset="0"/>
                <a:cs typeface="Arial" panose="020B0604020202020204" pitchFamily="34" charset="0"/>
              </a:endParaRPr>
            </a:p>
          </p:txBody>
        </p:sp>
        <p:sp>
          <p:nvSpPr>
            <p:cNvPr id="9" name="Rectangle 8"/>
            <p:cNvSpPr/>
            <p:nvPr/>
          </p:nvSpPr>
          <p:spPr>
            <a:xfrm>
              <a:off x="431800" y="5740400"/>
              <a:ext cx="1481667"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lumMod val="65000"/>
                      <a:lumOff val="35000"/>
                    </a:schemeClr>
                  </a:solidFill>
                  <a:latin typeface="Arial" panose="020B0604020202020204" pitchFamily="34" charset="0"/>
                  <a:cs typeface="Arial" panose="020B0604020202020204" pitchFamily="34" charset="0"/>
                </a:rPr>
                <a:t>Social Security</a:t>
              </a:r>
              <a:endParaRPr lang="en-US" sz="1400" dirty="0">
                <a:latin typeface="Arial" panose="020B0604020202020204" pitchFamily="34" charset="0"/>
                <a:cs typeface="Arial" panose="020B0604020202020204" pitchFamily="34" charset="0"/>
              </a:endParaRPr>
            </a:p>
          </p:txBody>
        </p:sp>
        <p:sp>
          <p:nvSpPr>
            <p:cNvPr id="10" name="Rectangle 9"/>
            <p:cNvSpPr/>
            <p:nvPr/>
          </p:nvSpPr>
          <p:spPr>
            <a:xfrm>
              <a:off x="3014133" y="6007100"/>
              <a:ext cx="1481667"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lumMod val="65000"/>
                      <a:lumOff val="35000"/>
                    </a:schemeClr>
                  </a:solidFill>
                  <a:latin typeface="Arial" panose="020B0604020202020204" pitchFamily="34" charset="0"/>
                  <a:cs typeface="Arial" panose="020B0604020202020204" pitchFamily="34" charset="0"/>
                </a:rPr>
                <a:t>Tribal</a:t>
              </a:r>
              <a:endParaRPr lang="en-US" sz="1400" dirty="0">
                <a:latin typeface="Arial" panose="020B0604020202020204" pitchFamily="34" charset="0"/>
                <a:cs typeface="Arial" panose="020B0604020202020204" pitchFamily="34" charset="0"/>
              </a:endParaRPr>
            </a:p>
          </p:txBody>
        </p:sp>
        <p:sp>
          <p:nvSpPr>
            <p:cNvPr id="11" name="Rectangle 10"/>
            <p:cNvSpPr/>
            <p:nvPr/>
          </p:nvSpPr>
          <p:spPr>
            <a:xfrm>
              <a:off x="431800" y="6024033"/>
              <a:ext cx="1625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lumMod val="65000"/>
                      <a:lumOff val="35000"/>
                    </a:schemeClr>
                  </a:solidFill>
                  <a:latin typeface="Arial" panose="020B0604020202020204" pitchFamily="34" charset="0"/>
                  <a:cs typeface="Arial" panose="020B0604020202020204" pitchFamily="34" charset="0"/>
                </a:rPr>
                <a:t>VA</a:t>
              </a:r>
              <a:endParaRPr lang="en-US" sz="14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54470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581227\AppData\Local\Microsoft\Windows\Temporary Internet Files\Content.Outlook\LKHZ9E55\Tim Gierke on VSD at King.JP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Effect>
                      <a14:colorTemperature colorTemp="5900"/>
                    </a14:imgEffect>
                    <a14:imgEffect>
                      <a14:brightnessContrast bright="20000" contrast="20000"/>
                    </a14:imgEffect>
                  </a14:imgLayer>
                </a14:imgProps>
              </a:ext>
              <a:ext uri="{28A0092B-C50C-407E-A947-70E740481C1C}">
                <a14:useLocalDpi xmlns:a14="http://schemas.microsoft.com/office/drawing/2010/main" val="0"/>
              </a:ext>
            </a:extLst>
          </a:blip>
          <a:srcRect l="21979"/>
          <a:stretch/>
        </p:blipFill>
        <p:spPr bwMode="auto">
          <a:xfrm>
            <a:off x="1401234" y="1543050"/>
            <a:ext cx="6341533" cy="32575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0"/>
            <a:ext cx="9144000" cy="1200150"/>
          </a:xfrm>
          <a:prstGeom prst="rect">
            <a:avLst/>
          </a:prstGeom>
          <a:solidFill>
            <a:srgbClr val="50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 y="276957"/>
            <a:ext cx="9144001" cy="707886"/>
          </a:xfrm>
          <a:prstGeom prst="rect">
            <a:avLst/>
          </a:prstGeom>
        </p:spPr>
        <p:txBody>
          <a:bodyPr wrap="square">
            <a:spAutoFit/>
          </a:bodyPr>
          <a:lstStyle/>
          <a:p>
            <a:pPr algn="ctr"/>
            <a:r>
              <a:rPr lang="en-US" sz="4000" b="1" dirty="0">
                <a:solidFill>
                  <a:schemeClr val="bg1"/>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Wisconsin King Veterans Home </a:t>
            </a:r>
          </a:p>
        </p:txBody>
      </p:sp>
    </p:spTree>
    <p:extLst>
      <p:ext uri="{BB962C8B-B14F-4D97-AF65-F5344CB8AC3E}">
        <p14:creationId xmlns:p14="http://schemas.microsoft.com/office/powerpoint/2010/main" val="8890273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05979"/>
            <a:ext cx="7239000" cy="857250"/>
          </a:xfrm>
        </p:spPr>
        <p:txBody>
          <a:bodyPr tIns="91440" bIns="91440">
            <a:noAutofit/>
          </a:bodyPr>
          <a:lstStyle/>
          <a:p>
            <a:pPr algn="ct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SSA Express Customer Service Stations (CSS)</a:t>
            </a: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idx="1"/>
          </p:nvPr>
        </p:nvSpPr>
        <p:spPr>
          <a:xfrm>
            <a:off x="1066800" y="1314450"/>
            <a:ext cx="7620000" cy="3429000"/>
          </a:xfrm>
        </p:spPr>
        <p:txBody>
          <a:bodyPr>
            <a:normAutofit/>
          </a:bodyPr>
          <a:lstStyle/>
          <a:p>
            <a:r>
              <a:rPr lang="en-US" sz="2400" b="1" dirty="0" smtClean="0"/>
              <a:t>Proof of Concept (POC) began Summer 2014</a:t>
            </a:r>
          </a:p>
          <a:p>
            <a:r>
              <a:rPr lang="en-US" sz="2400" b="1" dirty="0"/>
              <a:t>6</a:t>
            </a:r>
            <a:r>
              <a:rPr lang="en-US" sz="2400" b="1" dirty="0" smtClean="0"/>
              <a:t> partner locations and 1 field office	</a:t>
            </a:r>
          </a:p>
          <a:p>
            <a:pPr marL="0" indent="0">
              <a:buNone/>
            </a:pPr>
            <a:r>
              <a:rPr lang="en-US" sz="2400" b="1" u="sng" dirty="0" smtClean="0"/>
              <a:t/>
            </a:r>
            <a:br>
              <a:rPr lang="en-US" sz="2400" b="1" u="sng" dirty="0" smtClean="0"/>
            </a:br>
            <a:r>
              <a:rPr lang="en-US" sz="2800" b="1" dirty="0" smtClean="0">
                <a:solidFill>
                  <a:schemeClr val="accent1"/>
                </a:solidFill>
              </a:rPr>
              <a:t>CSS Features:</a:t>
            </a:r>
          </a:p>
          <a:p>
            <a:pPr lvl="1">
              <a:buFont typeface="Arial" panose="020B0604020202020204" pitchFamily="34" charset="0"/>
              <a:buChar char="•"/>
            </a:pPr>
            <a:r>
              <a:rPr lang="en-US" sz="2400" b="1" dirty="0" smtClean="0"/>
              <a:t>Video Teleconferencing</a:t>
            </a:r>
          </a:p>
          <a:p>
            <a:pPr lvl="1">
              <a:buFont typeface="Arial" panose="020B0604020202020204" pitchFamily="34" charset="0"/>
              <a:buChar char="•"/>
            </a:pPr>
            <a:r>
              <a:rPr lang="en-US" sz="2400" b="1" dirty="0" smtClean="0"/>
              <a:t>Access to Online Services</a:t>
            </a:r>
          </a:p>
          <a:p>
            <a:pPr lvl="1">
              <a:buFont typeface="Arial" panose="020B0604020202020204" pitchFamily="34" charset="0"/>
              <a:buChar char="•"/>
            </a:pPr>
            <a:r>
              <a:rPr lang="en-US" sz="2400" b="1" dirty="0"/>
              <a:t>Retractable Printer</a:t>
            </a:r>
          </a:p>
          <a:p>
            <a:pPr lvl="1">
              <a:buFont typeface="Arial" panose="020B0604020202020204" pitchFamily="34" charset="0"/>
              <a:buChar char="•"/>
            </a:pPr>
            <a:r>
              <a:rPr lang="en-US" sz="2400" b="1" dirty="0"/>
              <a:t>Security Mat</a:t>
            </a:r>
          </a:p>
          <a:p>
            <a:pPr lvl="1">
              <a:buFont typeface="Arial" panose="020B0604020202020204" pitchFamily="34" charset="0"/>
              <a:buChar char="•"/>
            </a:pPr>
            <a:r>
              <a:rPr lang="en-US" sz="2400" b="1" dirty="0"/>
              <a:t>ID </a:t>
            </a:r>
            <a:r>
              <a:rPr lang="en-US" sz="2400" b="1" dirty="0" smtClean="0"/>
              <a:t>Scanner</a:t>
            </a:r>
            <a:endParaRPr lang="en-US" sz="2400" b="1" dirty="0"/>
          </a:p>
          <a:p>
            <a:endParaRPr lang="en-US" sz="2200" dirty="0"/>
          </a:p>
        </p:txBody>
      </p:sp>
      <p:pic>
        <p:nvPicPr>
          <p:cNvPr id="5" name="Picture 2" descr="S:\OEST DTS\Application Development Team\ACOSS\Service Delivery\Kios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543050"/>
            <a:ext cx="2642362" cy="308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8098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0"/>
            <a:ext cx="9144000" cy="1189461"/>
          </a:xfrm>
          <a:prstGeom prst="rect">
            <a:avLst/>
          </a:prstGeom>
          <a:solidFill>
            <a:srgbClr val="50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S:\OEST DTS\Application Development Team\ACOSS\Service Delivery\Kios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1" y="695131"/>
            <a:ext cx="3759823" cy="4391219"/>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a:endCxn id="6" idx="1"/>
          </p:cNvCxnSpPr>
          <p:nvPr/>
        </p:nvCxnSpPr>
        <p:spPr>
          <a:xfrm>
            <a:off x="4747130" y="1283194"/>
            <a:ext cx="2034671" cy="15786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6781801" y="1210225"/>
            <a:ext cx="2026517" cy="461665"/>
          </a:xfrm>
          <a:prstGeom prst="rect">
            <a:avLst/>
          </a:prstGeom>
        </p:spPr>
        <p:txBody>
          <a:bodyPr wrap="none">
            <a:spAutoFit/>
          </a:bodyPr>
          <a:lstStyle/>
          <a:p>
            <a:r>
              <a:rPr lang="en-US" sz="2400" b="1" dirty="0"/>
              <a:t>Video Enabled</a:t>
            </a:r>
          </a:p>
        </p:txBody>
      </p:sp>
      <p:cxnSp>
        <p:nvCxnSpPr>
          <p:cNvPr id="7" name="Straight Connector 6"/>
          <p:cNvCxnSpPr/>
          <p:nvPr/>
        </p:nvCxnSpPr>
        <p:spPr>
          <a:xfrm>
            <a:off x="2037837" y="3411031"/>
            <a:ext cx="300846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85801" y="3024871"/>
            <a:ext cx="1718419" cy="830997"/>
          </a:xfrm>
          <a:prstGeom prst="rect">
            <a:avLst/>
          </a:prstGeom>
        </p:spPr>
        <p:txBody>
          <a:bodyPr wrap="none">
            <a:spAutoFit/>
          </a:bodyPr>
          <a:lstStyle/>
          <a:p>
            <a:r>
              <a:rPr lang="en-US" sz="2400" b="1" dirty="0" smtClean="0"/>
              <a:t>Retractable </a:t>
            </a:r>
          </a:p>
          <a:p>
            <a:r>
              <a:rPr lang="en-US" sz="2400" b="1" dirty="0" smtClean="0"/>
              <a:t>Printer</a:t>
            </a:r>
            <a:endParaRPr lang="en-US" sz="2400" b="1" dirty="0"/>
          </a:p>
        </p:txBody>
      </p:sp>
      <p:cxnSp>
        <p:nvCxnSpPr>
          <p:cNvPr id="9" name="Straight Connector 8"/>
          <p:cNvCxnSpPr/>
          <p:nvPr/>
        </p:nvCxnSpPr>
        <p:spPr>
          <a:xfrm>
            <a:off x="2037836" y="2376561"/>
            <a:ext cx="2229364" cy="8999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90716" y="2064937"/>
            <a:ext cx="1925848" cy="830997"/>
          </a:xfrm>
          <a:prstGeom prst="rect">
            <a:avLst/>
          </a:prstGeom>
        </p:spPr>
        <p:txBody>
          <a:bodyPr wrap="none">
            <a:spAutoFit/>
          </a:bodyPr>
          <a:lstStyle/>
          <a:p>
            <a:r>
              <a:rPr lang="en-US" sz="2400" b="1" dirty="0" smtClean="0"/>
              <a:t>Document ID </a:t>
            </a:r>
          </a:p>
          <a:p>
            <a:r>
              <a:rPr lang="en-US" sz="2400" b="1" dirty="0" smtClean="0"/>
              <a:t>Scanner</a:t>
            </a:r>
            <a:endParaRPr lang="en-US" sz="2400" b="1" dirty="0"/>
          </a:p>
        </p:txBody>
      </p:sp>
      <p:sp>
        <p:nvSpPr>
          <p:cNvPr id="11" name="Rectangle 10"/>
          <p:cNvSpPr/>
          <p:nvPr/>
        </p:nvSpPr>
        <p:spPr>
          <a:xfrm>
            <a:off x="690717" y="3932042"/>
            <a:ext cx="1758481" cy="830997"/>
          </a:xfrm>
          <a:prstGeom prst="rect">
            <a:avLst/>
          </a:prstGeom>
        </p:spPr>
        <p:txBody>
          <a:bodyPr wrap="square">
            <a:spAutoFit/>
          </a:bodyPr>
          <a:lstStyle/>
          <a:p>
            <a:r>
              <a:rPr lang="en-US" sz="2400" b="1" dirty="0" smtClean="0"/>
              <a:t>Security Mat</a:t>
            </a:r>
            <a:endParaRPr lang="en-US" sz="2400" b="1" dirty="0"/>
          </a:p>
        </p:txBody>
      </p:sp>
      <p:cxnSp>
        <p:nvCxnSpPr>
          <p:cNvPr id="12" name="Straight Connector 11"/>
          <p:cNvCxnSpPr/>
          <p:nvPr/>
        </p:nvCxnSpPr>
        <p:spPr>
          <a:xfrm>
            <a:off x="2037836" y="4249129"/>
            <a:ext cx="3448564" cy="38002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14" idx="1"/>
          </p:cNvCxnSpPr>
          <p:nvPr/>
        </p:nvCxnSpPr>
        <p:spPr>
          <a:xfrm>
            <a:off x="5046300" y="2537710"/>
            <a:ext cx="1985026" cy="181529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7031326" y="3937506"/>
            <a:ext cx="1531766" cy="830997"/>
          </a:xfrm>
          <a:prstGeom prst="rect">
            <a:avLst/>
          </a:prstGeom>
        </p:spPr>
        <p:txBody>
          <a:bodyPr wrap="none">
            <a:spAutoFit/>
          </a:bodyPr>
          <a:lstStyle/>
          <a:p>
            <a:r>
              <a:rPr lang="en-US" sz="2400" b="1" dirty="0" smtClean="0"/>
              <a:t>Keyboard/</a:t>
            </a:r>
          </a:p>
          <a:p>
            <a:r>
              <a:rPr lang="en-US" sz="2400" b="1" dirty="0" smtClean="0"/>
              <a:t>Mouse</a:t>
            </a:r>
            <a:endParaRPr lang="en-US" sz="2400" b="1" dirty="0"/>
          </a:p>
        </p:txBody>
      </p:sp>
      <p:cxnSp>
        <p:nvCxnSpPr>
          <p:cNvPr id="15" name="Straight Connector 14"/>
          <p:cNvCxnSpPr>
            <a:endCxn id="16" idx="1"/>
          </p:cNvCxnSpPr>
          <p:nvPr/>
        </p:nvCxnSpPr>
        <p:spPr>
          <a:xfrm>
            <a:off x="4756655" y="1688032"/>
            <a:ext cx="2144251" cy="66077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900906" y="1933305"/>
            <a:ext cx="1767215" cy="830997"/>
          </a:xfrm>
          <a:prstGeom prst="rect">
            <a:avLst/>
          </a:prstGeom>
        </p:spPr>
        <p:txBody>
          <a:bodyPr wrap="none">
            <a:spAutoFit/>
          </a:bodyPr>
          <a:lstStyle/>
          <a:p>
            <a:r>
              <a:rPr lang="en-US" sz="2400" b="1" dirty="0" smtClean="0"/>
              <a:t>Touchscreen</a:t>
            </a:r>
          </a:p>
          <a:p>
            <a:r>
              <a:rPr lang="en-US" sz="2400" b="1" dirty="0" smtClean="0"/>
              <a:t>Monitor</a:t>
            </a:r>
            <a:endParaRPr lang="en-US" sz="2400" b="1" dirty="0"/>
          </a:p>
        </p:txBody>
      </p:sp>
      <p:sp>
        <p:nvSpPr>
          <p:cNvPr id="17" name="Rectangle 16"/>
          <p:cNvSpPr/>
          <p:nvPr/>
        </p:nvSpPr>
        <p:spPr>
          <a:xfrm>
            <a:off x="690716" y="1189461"/>
            <a:ext cx="1777974" cy="830997"/>
          </a:xfrm>
          <a:prstGeom prst="rect">
            <a:avLst/>
          </a:prstGeom>
        </p:spPr>
        <p:txBody>
          <a:bodyPr wrap="square">
            <a:spAutoFit/>
          </a:bodyPr>
          <a:lstStyle/>
          <a:p>
            <a:r>
              <a:rPr lang="en-US" sz="2400" b="1" dirty="0" smtClean="0"/>
              <a:t>Privacy Handset</a:t>
            </a:r>
            <a:endParaRPr lang="en-US" sz="2400" b="1" dirty="0"/>
          </a:p>
        </p:txBody>
      </p:sp>
      <p:cxnSp>
        <p:nvCxnSpPr>
          <p:cNvPr id="18" name="Straight Connector 17"/>
          <p:cNvCxnSpPr/>
          <p:nvPr/>
        </p:nvCxnSpPr>
        <p:spPr>
          <a:xfrm>
            <a:off x="1905000" y="1501084"/>
            <a:ext cx="1447800" cy="18694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20" idx="1"/>
          </p:cNvCxnSpPr>
          <p:nvPr/>
        </p:nvCxnSpPr>
        <p:spPr>
          <a:xfrm>
            <a:off x="4747129" y="2126359"/>
            <a:ext cx="2209327" cy="122851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956456" y="2939375"/>
            <a:ext cx="1759071" cy="830997"/>
          </a:xfrm>
          <a:prstGeom prst="rect">
            <a:avLst/>
          </a:prstGeom>
        </p:spPr>
        <p:txBody>
          <a:bodyPr wrap="none">
            <a:spAutoFit/>
          </a:bodyPr>
          <a:lstStyle/>
          <a:p>
            <a:r>
              <a:rPr lang="en-US" sz="2400" b="1" dirty="0" smtClean="0"/>
              <a:t>Signature </a:t>
            </a:r>
          </a:p>
          <a:p>
            <a:r>
              <a:rPr lang="en-US" sz="2400" b="1" dirty="0" smtClean="0"/>
              <a:t>Pen and Pad</a:t>
            </a:r>
            <a:endParaRPr lang="en-US" sz="2400" b="1" dirty="0"/>
          </a:p>
        </p:txBody>
      </p:sp>
      <p:sp>
        <p:nvSpPr>
          <p:cNvPr id="22" name="Rectangle 21"/>
          <p:cNvSpPr/>
          <p:nvPr/>
        </p:nvSpPr>
        <p:spPr>
          <a:xfrm>
            <a:off x="1" y="57151"/>
            <a:ext cx="9144001" cy="1323439"/>
          </a:xfrm>
          <a:prstGeom prst="rect">
            <a:avLst/>
          </a:prstGeom>
        </p:spPr>
        <p:txBody>
          <a:bodyPr wrap="square">
            <a:spAutoFit/>
          </a:bodyPr>
          <a:lstStyle/>
          <a:p>
            <a:pPr algn="ctr"/>
            <a:r>
              <a:rPr lang="en-US" sz="4000" b="1" dirty="0">
                <a:solidFill>
                  <a:schemeClr val="bg1"/>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Social Security Express Customer Service Station (CSS)</a:t>
            </a:r>
          </a:p>
        </p:txBody>
      </p:sp>
    </p:spTree>
    <p:extLst>
      <p:ext uri="{BB962C8B-B14F-4D97-AF65-F5344CB8AC3E}">
        <p14:creationId xmlns:p14="http://schemas.microsoft.com/office/powerpoint/2010/main" val="36894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par>
                                <p:cTn id="47" presetID="10" presetClass="entr" presetSubtype="0"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1" grpId="0"/>
      <p:bldP spid="14" grpId="0"/>
      <p:bldP spid="16" grpId="0"/>
      <p:bldP spid="17"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088" y="1885047"/>
            <a:ext cx="2971800" cy="646331"/>
          </a:xfrm>
          <a:prstGeom prst="rect">
            <a:avLst/>
          </a:prstGeom>
          <a:noFill/>
        </p:spPr>
        <p:txBody>
          <a:bodyPr wrap="square" rtlCol="0">
            <a:spAutoFit/>
          </a:bodyPr>
          <a:lstStyle/>
          <a:p>
            <a:r>
              <a:rPr lang="en-US" dirty="0" smtClean="0"/>
              <a:t>Insert slide 15 and 16 from other presentation</a:t>
            </a:r>
            <a:endParaRPr lang="en-US" dirty="0"/>
          </a:p>
        </p:txBody>
      </p:sp>
      <p:pic>
        <p:nvPicPr>
          <p:cNvPr id="4" name="Content Placeholder 3" descr="20141118_141220"/>
          <p:cNvPicPr>
            <a:picLocks/>
          </p:cNvPicPr>
          <p:nvPr/>
        </p:nvPicPr>
        <p:blipFill>
          <a:blip r:embed="rId3" cstate="print">
            <a:extLst>
              <a:ext uri="{28A0092B-C50C-407E-A947-70E740481C1C}">
                <a14:useLocalDpi xmlns:a14="http://schemas.microsoft.com/office/drawing/2010/main" val="0"/>
              </a:ext>
            </a:extLst>
          </a:blip>
          <a:stretch>
            <a:fillRect/>
          </a:stretch>
        </p:blipFill>
        <p:spPr bwMode="auto">
          <a:xfrm>
            <a:off x="879071" y="1600200"/>
            <a:ext cx="7385858" cy="3117273"/>
          </a:xfrm>
          <a:prstGeom prst="rect">
            <a:avLst/>
          </a:prstGeom>
          <a:noFill/>
          <a:ln w="31750">
            <a:solidFill>
              <a:schemeClr val="accent1"/>
            </a:solidFill>
          </a:ln>
          <a:effectLst>
            <a:outerShdw blurRad="50800" dist="38100" dir="5400000" algn="t" rotWithShape="0">
              <a:prstClr val="black">
                <a:alpha val="40000"/>
              </a:prstClr>
            </a:outerShdw>
          </a:effectLst>
        </p:spPr>
      </p:pic>
      <p:sp>
        <p:nvSpPr>
          <p:cNvPr id="5" name="Rectangle 4"/>
          <p:cNvSpPr/>
          <p:nvPr/>
        </p:nvSpPr>
        <p:spPr>
          <a:xfrm>
            <a:off x="0" y="0"/>
            <a:ext cx="9144000" cy="1189461"/>
          </a:xfrm>
          <a:prstGeom prst="rect">
            <a:avLst/>
          </a:prstGeom>
          <a:solidFill>
            <a:srgbClr val="50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 y="57151"/>
            <a:ext cx="9144001" cy="1323439"/>
          </a:xfrm>
          <a:prstGeom prst="rect">
            <a:avLst/>
          </a:prstGeom>
        </p:spPr>
        <p:txBody>
          <a:bodyPr wrap="square">
            <a:spAutoFit/>
          </a:bodyPr>
          <a:lstStyle/>
          <a:p>
            <a:pPr algn="ctr"/>
            <a:r>
              <a:rPr lang="en-US" sz="4000" b="1" dirty="0">
                <a:solidFill>
                  <a:schemeClr val="bg1"/>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Maryland Center for Veteran’s</a:t>
            </a:r>
            <a:br>
              <a:rPr lang="en-US" sz="4000" b="1" dirty="0">
                <a:solidFill>
                  <a:schemeClr val="bg1"/>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n-US" sz="4000" b="1" dirty="0">
                <a:solidFill>
                  <a:schemeClr val="bg1"/>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Education and Training  (MCVET)</a:t>
            </a:r>
          </a:p>
        </p:txBody>
      </p:sp>
    </p:spTree>
    <p:extLst>
      <p:ext uri="{BB962C8B-B14F-4D97-AF65-F5344CB8AC3E}">
        <p14:creationId xmlns:p14="http://schemas.microsoft.com/office/powerpoint/2010/main" val="22158758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5335" y="971550"/>
            <a:ext cx="6893329" cy="3877708"/>
          </a:xfrm>
          <a:prstGeom prst="rect">
            <a:avLst/>
          </a:prstGeom>
          <a:noFill/>
          <a:ln w="31750">
            <a:solidFill>
              <a:schemeClr val="accent1"/>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4" name="Rectangle 3"/>
          <p:cNvSpPr/>
          <p:nvPr/>
        </p:nvSpPr>
        <p:spPr>
          <a:xfrm>
            <a:off x="-1" y="114300"/>
            <a:ext cx="9144000" cy="742950"/>
          </a:xfrm>
          <a:prstGeom prst="rect">
            <a:avLst/>
          </a:prstGeom>
          <a:solidFill>
            <a:srgbClr val="50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 y="220318"/>
            <a:ext cx="9144001" cy="707886"/>
          </a:xfrm>
          <a:prstGeom prst="rect">
            <a:avLst/>
          </a:prstGeom>
        </p:spPr>
        <p:txBody>
          <a:bodyPr wrap="square">
            <a:spAutoFit/>
          </a:bodyPr>
          <a:lstStyle/>
          <a:p>
            <a:pPr algn="ctr"/>
            <a:r>
              <a:rPr lang="en-US" sz="4000" b="1" dirty="0">
                <a:solidFill>
                  <a:schemeClr val="bg1"/>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Postal Plaza DC Field Office</a:t>
            </a:r>
          </a:p>
        </p:txBody>
      </p:sp>
    </p:spTree>
    <p:extLst>
      <p:ext uri="{BB962C8B-B14F-4D97-AF65-F5344CB8AC3E}">
        <p14:creationId xmlns:p14="http://schemas.microsoft.com/office/powerpoint/2010/main" val="34731481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14300"/>
            <a:ext cx="9144000" cy="742950"/>
          </a:xfrm>
          <a:prstGeom prst="rect">
            <a:avLst/>
          </a:prstGeom>
          <a:solidFill>
            <a:srgbClr val="50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33400" y="228601"/>
            <a:ext cx="7924800" cy="646331"/>
          </a:xfrm>
          <a:prstGeom prst="rect">
            <a:avLst/>
          </a:prstGeom>
          <a:noFill/>
        </p:spPr>
        <p:txBody>
          <a:bodyPr wrap="square" rtlCol="0">
            <a:spAutoFit/>
          </a:bodyPr>
          <a:lstStyle/>
          <a:p>
            <a:pPr algn="ctr"/>
            <a:r>
              <a:rPr lang="en-US" sz="3600" b="1" dirty="0" smtClean="0">
                <a:solidFill>
                  <a:schemeClr val="bg1"/>
                </a:solidFill>
              </a:rPr>
              <a:t>SELF-HELP Computer or PCs</a:t>
            </a:r>
            <a:endParaRPr lang="en-US" sz="3600" b="1" dirty="0">
              <a:solidFill>
                <a:schemeClr val="bg1"/>
              </a:solidFill>
            </a:endParaRPr>
          </a:p>
        </p:txBody>
      </p:sp>
      <p:sp>
        <p:nvSpPr>
          <p:cNvPr id="5" name="TextBox 4"/>
          <p:cNvSpPr txBox="1"/>
          <p:nvPr/>
        </p:nvSpPr>
        <p:spPr>
          <a:xfrm>
            <a:off x="4267200" y="1085850"/>
            <a:ext cx="4648200" cy="3429000"/>
          </a:xfrm>
          <a:prstGeom prst="rect">
            <a:avLst/>
          </a:prstGeom>
          <a:noFill/>
        </p:spPr>
        <p:txBody>
          <a:bodyPr wrap="square" rtlCol="0">
            <a:noAutofit/>
          </a:bodyPr>
          <a:lstStyle/>
          <a:p>
            <a:endParaRPr lang="en-US" sz="2000" b="1" dirty="0"/>
          </a:p>
          <a:p>
            <a:pPr marL="285750" indent="-285750">
              <a:spcAft>
                <a:spcPts val="1200"/>
              </a:spcAft>
              <a:buFont typeface="Arial" panose="020B0604020202020204" pitchFamily="34" charset="0"/>
              <a:buChar char="•"/>
            </a:pPr>
            <a:r>
              <a:rPr lang="en-US" sz="2800" b="1" dirty="0" smtClean="0"/>
              <a:t>Computers are available in some of our offices for the public to utilize our online services</a:t>
            </a:r>
          </a:p>
          <a:p>
            <a:pPr marL="285750" indent="-285750">
              <a:spcAft>
                <a:spcPts val="1200"/>
              </a:spcAft>
              <a:buFont typeface="Arial" panose="020B0604020202020204" pitchFamily="34" charset="0"/>
              <a:buChar char="•"/>
            </a:pPr>
            <a:r>
              <a:rPr lang="en-US" sz="2800" b="1" dirty="0" smtClean="0"/>
              <a:t>Don’t have to wait to conduct business with us!</a:t>
            </a:r>
          </a:p>
          <a:p>
            <a:pPr marL="285750" indent="-285750">
              <a:spcAft>
                <a:spcPts val="1200"/>
              </a:spcAft>
              <a:buFont typeface="Arial" panose="020B0604020202020204" pitchFamily="34" charset="0"/>
              <a:buChar char="•"/>
            </a:pPr>
            <a:r>
              <a:rPr lang="en-US" sz="2800" b="1" dirty="0" smtClean="0"/>
              <a:t>Employees are available if you have questions.</a:t>
            </a:r>
          </a:p>
          <a:p>
            <a:endParaRPr lang="en-US" dirty="0"/>
          </a:p>
          <a:p>
            <a:endParaRPr lang="en-US" dirty="0"/>
          </a:p>
        </p:txBody>
      </p:sp>
      <p:pic>
        <p:nvPicPr>
          <p:cNvPr id="12290" name="Picture 1" descr="http://sharepoint.ba.ssa.gov/dco/ch/SHPC/FeaturedSites/Wausau/WausauCRHelpsClm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085850"/>
            <a:ext cx="3581400" cy="34218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55107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42950"/>
          </a:xfrm>
          <a:prstGeom prst="rect">
            <a:avLst/>
          </a:prstGeom>
          <a:solidFill>
            <a:srgbClr val="50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09600" y="45547"/>
            <a:ext cx="7924800" cy="769441"/>
          </a:xfrm>
          <a:prstGeom prst="rect">
            <a:avLst/>
          </a:prstGeom>
          <a:noFill/>
        </p:spPr>
        <p:txBody>
          <a:bodyPr wrap="square" rtlCol="0">
            <a:spAutoFit/>
          </a:bodyPr>
          <a:lstStyle/>
          <a:p>
            <a:pPr algn="ctr"/>
            <a:r>
              <a:rPr lang="en-US" sz="4400" b="1" i="1" dirty="0">
                <a:solidFill>
                  <a:srgbClr val="FF0000"/>
                </a:solidFill>
                <a:latin typeface="Times New Roman" pitchFamily="18" charset="0"/>
                <a:cs typeface="Times New Roman" pitchFamily="18" charset="0"/>
              </a:rPr>
              <a:t>my</a:t>
            </a:r>
            <a:r>
              <a:rPr lang="en-US" sz="4400" b="1" i="1" dirty="0">
                <a:solidFill>
                  <a:srgbClr val="002060"/>
                </a:solidFill>
                <a:latin typeface="Times New Roman" pitchFamily="18" charset="0"/>
                <a:cs typeface="Times New Roman" pitchFamily="18" charset="0"/>
              </a:rPr>
              <a:t> </a:t>
            </a:r>
            <a:r>
              <a:rPr lang="en-US" sz="4400" b="1" dirty="0">
                <a:solidFill>
                  <a:srgbClr val="6089CC"/>
                </a:solidFill>
                <a:latin typeface="Times New Roman" pitchFamily="18" charset="0"/>
                <a:cs typeface="Times New Roman" pitchFamily="18" charset="0"/>
              </a:rPr>
              <a:t>Social Security</a:t>
            </a:r>
            <a:endParaRPr lang="en-US" sz="4400" b="1" dirty="0">
              <a:solidFill>
                <a:schemeClr val="bg1"/>
              </a:solidFill>
            </a:endParaRPr>
          </a:p>
        </p:txBody>
      </p:sp>
      <p:sp>
        <p:nvSpPr>
          <p:cNvPr id="4" name="Title 1"/>
          <p:cNvSpPr txBox="1">
            <a:spLocks/>
          </p:cNvSpPr>
          <p:nvPr/>
        </p:nvSpPr>
        <p:spPr bwMode="auto">
          <a:xfrm>
            <a:off x="419100" y="891485"/>
            <a:ext cx="8305800" cy="872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lvl="1" algn="ctr" fontAlgn="base">
              <a:spcBef>
                <a:spcPct val="0"/>
              </a:spcBef>
              <a:spcAft>
                <a:spcPct val="0"/>
              </a:spcAft>
            </a:pPr>
            <a:r>
              <a:rPr lang="en-US" sz="3600" b="1" dirty="0">
                <a:solidFill>
                  <a:srgbClr val="002060"/>
                </a:solidFill>
                <a:latin typeface="Times New Roman" pitchFamily="18" charset="0"/>
                <a:cs typeface="Times New Roman" pitchFamily="18" charset="0"/>
              </a:rPr>
              <a:t>Your Online Account ... Your Control ... </a:t>
            </a:r>
            <a:r>
              <a:rPr lang="en-US" sz="3600" b="1" dirty="0">
                <a:solidFill>
                  <a:srgbClr val="6089CC"/>
                </a:solidFill>
                <a:latin typeface="Times New Roman" pitchFamily="18" charset="0"/>
                <a:cs typeface="Times New Roman" pitchFamily="18" charset="0"/>
              </a:rPr>
              <a:t>www.socialsecurity.gov/myaccount</a:t>
            </a:r>
          </a:p>
          <a:p>
            <a:pPr algn="ctr" fontAlgn="base">
              <a:spcBef>
                <a:spcPct val="0"/>
              </a:spcBef>
              <a:spcAft>
                <a:spcPct val="0"/>
              </a:spcAft>
            </a:pPr>
            <a:endParaRPr lang="en-US" sz="2800" b="1" dirty="0">
              <a:solidFill>
                <a:srgbClr val="002060"/>
              </a:solidFill>
              <a:latin typeface="Times New Roman" pitchFamily="18" charset="0"/>
              <a:cs typeface="Times New Roman" pitchFamily="18" charset="0"/>
            </a:endParaRPr>
          </a:p>
          <a:p>
            <a:pPr algn="ctr" fontAlgn="base">
              <a:spcBef>
                <a:spcPct val="0"/>
              </a:spcBef>
              <a:spcAft>
                <a:spcPct val="0"/>
              </a:spcAft>
            </a:pPr>
            <a:endParaRPr lang="en-US" sz="3200" b="1" dirty="0">
              <a:solidFill>
                <a:srgbClr val="000066"/>
              </a:solidFill>
              <a:latin typeface="Times New Roman" pitchFamily="18" charset="0"/>
              <a:cs typeface="Times New Roman" pitchFamily="18" charset="0"/>
            </a:endParaRPr>
          </a:p>
          <a:p>
            <a:pPr algn="ctr" fontAlgn="base">
              <a:spcBef>
                <a:spcPct val="0"/>
              </a:spcBef>
              <a:spcAft>
                <a:spcPct val="0"/>
              </a:spcAft>
            </a:pPr>
            <a:endParaRPr lang="en-US" sz="3200" b="1" dirty="0">
              <a:solidFill>
                <a:srgbClr val="000066"/>
              </a:solidFill>
              <a:latin typeface="Times New Roman" pitchFamily="18" charset="0"/>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1893388"/>
            <a:ext cx="6148191" cy="1714500"/>
          </a:xfrm>
          <a:prstGeom prst="rect">
            <a:avLst/>
          </a:prstGeom>
          <a:ln w="38100">
            <a:solidFill>
              <a:schemeClr val="bg1">
                <a:lumMod val="85000"/>
              </a:schemeClr>
            </a:solidFill>
          </a:ln>
          <a:effectLst>
            <a:outerShdw blurRad="292100" dist="139700" dir="2700000" algn="tl" rotWithShape="0">
              <a:srgbClr val="333333">
                <a:alpha val="65000"/>
              </a:srgbClr>
            </a:outerShdw>
          </a:effectLst>
        </p:spPr>
      </p:pic>
      <p:sp>
        <p:nvSpPr>
          <p:cNvPr id="6" name="Rectangle 3"/>
          <p:cNvSpPr>
            <a:spLocks noChangeArrowheads="1"/>
          </p:cNvSpPr>
          <p:nvPr/>
        </p:nvSpPr>
        <p:spPr bwMode="auto">
          <a:xfrm>
            <a:off x="1054795" y="3771901"/>
            <a:ext cx="7239000"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3000" b="1" i="1" dirty="0" smtClean="0">
                <a:solidFill>
                  <a:srgbClr val="FF0000"/>
                </a:solidFill>
                <a:latin typeface="Times New Roman" pitchFamily="18" charset="0"/>
                <a:cs typeface="Times New Roman" pitchFamily="18" charset="0"/>
              </a:rPr>
              <a:t>my</a:t>
            </a:r>
            <a:r>
              <a:rPr lang="en-US" sz="3000" b="1" i="1" dirty="0" smtClean="0">
                <a:solidFill>
                  <a:srgbClr val="002060"/>
                </a:solidFill>
                <a:latin typeface="Times New Roman" pitchFamily="18" charset="0"/>
                <a:cs typeface="Times New Roman" pitchFamily="18" charset="0"/>
              </a:rPr>
              <a:t> </a:t>
            </a:r>
            <a:r>
              <a:rPr lang="en-US" sz="3000" b="1" dirty="0">
                <a:solidFill>
                  <a:srgbClr val="6089CC"/>
                </a:solidFill>
                <a:latin typeface="Times New Roman" pitchFamily="18" charset="0"/>
                <a:cs typeface="Times New Roman" pitchFamily="18" charset="0"/>
              </a:rPr>
              <a:t>Social Security </a:t>
            </a:r>
            <a:r>
              <a:rPr lang="en-US" sz="3000" b="1" dirty="0">
                <a:solidFill>
                  <a:srgbClr val="002060"/>
                </a:solidFill>
                <a:latin typeface="Times New Roman" pitchFamily="18" charset="0"/>
                <a:cs typeface="Times New Roman" pitchFamily="18" charset="0"/>
              </a:rPr>
              <a:t>is an easy-to-access, </a:t>
            </a:r>
            <a:r>
              <a:rPr lang="en-US" sz="3000" b="1" dirty="0" smtClean="0">
                <a:solidFill>
                  <a:srgbClr val="002060"/>
                </a:solidFill>
                <a:latin typeface="Times New Roman" pitchFamily="18" charset="0"/>
                <a:cs typeface="Times New Roman" pitchFamily="18" charset="0"/>
              </a:rPr>
              <a:t/>
            </a:r>
            <a:br>
              <a:rPr lang="en-US" sz="3000" b="1" dirty="0" smtClean="0">
                <a:solidFill>
                  <a:srgbClr val="002060"/>
                </a:solidFill>
                <a:latin typeface="Times New Roman" pitchFamily="18" charset="0"/>
                <a:cs typeface="Times New Roman" pitchFamily="18" charset="0"/>
              </a:rPr>
            </a:br>
            <a:r>
              <a:rPr lang="en-US" sz="3000" b="1" dirty="0" smtClean="0">
                <a:solidFill>
                  <a:srgbClr val="002060"/>
                </a:solidFill>
                <a:latin typeface="Times New Roman" pitchFamily="18" charset="0"/>
                <a:cs typeface="Times New Roman" pitchFamily="18" charset="0"/>
              </a:rPr>
              <a:t>easy-to-use </a:t>
            </a:r>
            <a:r>
              <a:rPr lang="en-US" sz="3000" b="1" dirty="0">
                <a:solidFill>
                  <a:srgbClr val="002060"/>
                </a:solidFill>
                <a:latin typeface="Times New Roman" pitchFamily="18" charset="0"/>
                <a:cs typeface="Times New Roman" pitchFamily="18" charset="0"/>
              </a:rPr>
              <a:t>portal to view </a:t>
            </a:r>
            <a:r>
              <a:rPr lang="en-US" sz="3000" b="1" dirty="0" smtClean="0">
                <a:solidFill>
                  <a:srgbClr val="002060"/>
                </a:solidFill>
                <a:latin typeface="Times New Roman" pitchFamily="18" charset="0"/>
                <a:cs typeface="Times New Roman" pitchFamily="18" charset="0"/>
              </a:rPr>
              <a:t>and update some </a:t>
            </a:r>
            <a:br>
              <a:rPr lang="en-US" sz="3000" b="1" dirty="0" smtClean="0">
                <a:solidFill>
                  <a:srgbClr val="002060"/>
                </a:solidFill>
                <a:latin typeface="Times New Roman" pitchFamily="18" charset="0"/>
                <a:cs typeface="Times New Roman" pitchFamily="18" charset="0"/>
              </a:rPr>
            </a:br>
            <a:r>
              <a:rPr lang="en-US" sz="3000" b="1" dirty="0" smtClean="0">
                <a:solidFill>
                  <a:srgbClr val="002060"/>
                </a:solidFill>
                <a:latin typeface="Times New Roman" pitchFamily="18" charset="0"/>
                <a:cs typeface="Times New Roman" pitchFamily="18" charset="0"/>
              </a:rPr>
              <a:t>of your </a:t>
            </a:r>
            <a:r>
              <a:rPr lang="en-US" sz="3000" b="1" dirty="0">
                <a:solidFill>
                  <a:srgbClr val="002060"/>
                </a:solidFill>
                <a:latin typeface="Times New Roman" pitchFamily="18" charset="0"/>
                <a:cs typeface="Times New Roman" pitchFamily="18" charset="0"/>
              </a:rPr>
              <a:t>own </a:t>
            </a:r>
            <a:r>
              <a:rPr lang="en-US" sz="3000" b="1" dirty="0" smtClean="0">
                <a:solidFill>
                  <a:srgbClr val="002060"/>
                </a:solidFill>
                <a:latin typeface="Times New Roman" pitchFamily="18" charset="0"/>
                <a:cs typeface="Times New Roman" pitchFamily="18" charset="0"/>
              </a:rPr>
              <a:t>Social </a:t>
            </a:r>
            <a:r>
              <a:rPr lang="en-US" sz="3000" b="1" dirty="0">
                <a:solidFill>
                  <a:srgbClr val="002060"/>
                </a:solidFill>
                <a:latin typeface="Times New Roman" pitchFamily="18" charset="0"/>
                <a:cs typeface="Times New Roman" pitchFamily="18" charset="0"/>
              </a:rPr>
              <a:t>Security </a:t>
            </a:r>
            <a:r>
              <a:rPr lang="en-US" sz="3000" b="1" dirty="0" smtClean="0">
                <a:solidFill>
                  <a:srgbClr val="002060"/>
                </a:solidFill>
                <a:latin typeface="Times New Roman" pitchFamily="18" charset="0"/>
                <a:cs typeface="Times New Roman" pitchFamily="18" charset="0"/>
              </a:rPr>
              <a:t>information.</a:t>
            </a:r>
            <a:endParaRPr lang="en-US" sz="3000" b="1" dirty="0">
              <a:solidFill>
                <a:srgbClr val="002060"/>
              </a:solidFill>
              <a:latin typeface="Times New Roman" pitchFamily="18" charset="0"/>
              <a:cs typeface="Times New Roman" pitchFamily="18" charset="0"/>
            </a:endParaRPr>
          </a:p>
          <a:p>
            <a:pPr lvl="1" fontAlgn="base">
              <a:spcBef>
                <a:spcPct val="0"/>
              </a:spcBef>
              <a:spcAft>
                <a:spcPct val="0"/>
              </a:spcAft>
            </a:pPr>
            <a:r>
              <a:rPr lang="en-US" sz="2400" b="1" dirty="0">
                <a:solidFill>
                  <a:srgbClr val="002060"/>
                </a:solidFill>
                <a:latin typeface="Times New Roman" pitchFamily="18" charset="0"/>
                <a:cs typeface="Times New Roman" pitchFamily="18" charset="0"/>
              </a:rPr>
              <a:t> </a:t>
            </a:r>
          </a:p>
          <a:p>
            <a:pPr fontAlgn="base">
              <a:spcBef>
                <a:spcPct val="0"/>
              </a:spcBef>
              <a:spcAft>
                <a:spcPct val="0"/>
              </a:spcAft>
            </a:pPr>
            <a:r>
              <a:rPr lang="en-US" sz="2400" b="1" dirty="0">
                <a:solidFill>
                  <a:srgbClr val="002060"/>
                </a:solidFill>
                <a:latin typeface="Times New Roman" pitchFamily="18" charset="0"/>
                <a:cs typeface="Times New Roman" pitchFamily="18" charset="0"/>
              </a:rPr>
              <a:t> </a:t>
            </a:r>
          </a:p>
        </p:txBody>
      </p:sp>
    </p:spTree>
    <p:extLst>
      <p:ext uri="{BB962C8B-B14F-4D97-AF65-F5344CB8AC3E}">
        <p14:creationId xmlns:p14="http://schemas.microsoft.com/office/powerpoint/2010/main" val="19239663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95400" y="2001372"/>
            <a:ext cx="6743700" cy="830997"/>
          </a:xfrm>
          <a:prstGeom prst="rect">
            <a:avLst/>
          </a:prstGeom>
        </p:spPr>
        <p:txBody>
          <a:bodyPr wrap="square">
            <a:spAutoFit/>
          </a:bodyPr>
          <a:lstStyle/>
          <a:p>
            <a:r>
              <a:rPr lang="en-US" sz="4800" b="1" dirty="0" smtClean="0"/>
              <a:t>Click-to-Callback </a:t>
            </a:r>
            <a:r>
              <a:rPr lang="en-US" sz="4800" b="1" dirty="0"/>
              <a:t>(CTCB) </a:t>
            </a:r>
          </a:p>
        </p:txBody>
      </p:sp>
      <p:pic>
        <p:nvPicPr>
          <p:cNvPr id="4" name="Picture 3" descr="C:\Users\Public\Pictures\Sample Pictures\ssa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457200"/>
            <a:ext cx="1600200" cy="120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1896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57150"/>
            <a:ext cx="8229600" cy="679355"/>
          </a:xfrm>
          <a:prstGeom prst="rect">
            <a:avLst/>
          </a:prstGeom>
          <a:solidFill>
            <a:schemeClr val="bg1"/>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800" b="1" i="1" dirty="0" smtClean="0">
                <a:solidFill>
                  <a:srgbClr val="FF0000"/>
                </a:solidFill>
                <a:latin typeface="Georgia" panose="02040502050405020303" pitchFamily="18" charset="0"/>
              </a:rPr>
              <a:t>Online </a:t>
            </a:r>
            <a:r>
              <a:rPr lang="en-US" sz="4800" b="1" dirty="0" smtClean="0">
                <a:solidFill>
                  <a:srgbClr val="0070C0"/>
                </a:solidFill>
                <a:latin typeface="Georgia" panose="02040502050405020303" pitchFamily="18" charset="0"/>
              </a:rPr>
              <a:t>Replacement</a:t>
            </a:r>
            <a:r>
              <a:rPr lang="en-US" sz="4800" b="1" dirty="0" smtClean="0">
                <a:solidFill>
                  <a:srgbClr val="FF0000"/>
                </a:solidFill>
                <a:latin typeface="Georgia" panose="02040502050405020303" pitchFamily="18" charset="0"/>
              </a:rPr>
              <a:t> </a:t>
            </a:r>
            <a:r>
              <a:rPr lang="en-US" sz="4800" b="1" dirty="0" smtClean="0">
                <a:solidFill>
                  <a:srgbClr val="0070C0"/>
                </a:solidFill>
                <a:latin typeface="Georgia" panose="02040502050405020303" pitchFamily="18" charset="0"/>
              </a:rPr>
              <a:t>Card</a:t>
            </a:r>
            <a:r>
              <a:rPr lang="en-US" sz="4800" b="1" dirty="0" smtClean="0">
                <a:solidFill>
                  <a:srgbClr val="FF0000"/>
                </a:solidFill>
                <a:latin typeface="Georgia" panose="02040502050405020303" pitchFamily="18" charset="0"/>
              </a:rPr>
              <a:t> </a:t>
            </a:r>
            <a:endParaRPr lang="en-US" dirty="0">
              <a:solidFill>
                <a:srgbClr val="0070C0"/>
              </a:solidFill>
            </a:endParaRPr>
          </a:p>
        </p:txBody>
      </p:sp>
      <p:pic>
        <p:nvPicPr>
          <p:cNvPr id="5" name="Picture 3" descr="C:\Users\Public\Pictures\Sample Pictures\ssa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971550"/>
            <a:ext cx="1600200" cy="12001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Application Eligibility</a:t>
            </a:r>
          </a:p>
          <a:p>
            <a:pPr marL="0" indent="0">
              <a:buNone/>
            </a:pPr>
            <a:endParaRPr lang="en-US" dirty="0" smtClean="0"/>
          </a:p>
          <a:p>
            <a:r>
              <a:rPr lang="en-US" dirty="0" smtClean="0"/>
              <a:t>Email and Fraud Process</a:t>
            </a:r>
          </a:p>
          <a:p>
            <a:endParaRPr lang="en-US" dirty="0"/>
          </a:p>
        </p:txBody>
      </p:sp>
    </p:spTree>
    <p:extLst>
      <p:ext uri="{BB962C8B-B14F-4D97-AF65-F5344CB8AC3E}">
        <p14:creationId xmlns:p14="http://schemas.microsoft.com/office/powerpoint/2010/main" val="2569902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4300"/>
            <a:ext cx="9144000" cy="1028700"/>
          </a:xfrm>
          <a:prstGeom prst="rect">
            <a:avLst/>
          </a:prstGeom>
          <a:solidFill>
            <a:srgbClr val="50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 y="276957"/>
            <a:ext cx="9144001" cy="707886"/>
          </a:xfrm>
          <a:prstGeom prst="rect">
            <a:avLst/>
          </a:prstGeom>
        </p:spPr>
        <p:txBody>
          <a:bodyPr wrap="square">
            <a:spAutoFit/>
          </a:bodyPr>
          <a:lstStyle/>
          <a:p>
            <a:pPr algn="ctr"/>
            <a:r>
              <a:rPr lang="en-US" sz="4000" b="1" dirty="0" smtClean="0">
                <a:solidFill>
                  <a:schemeClr val="bg1"/>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Agenda </a:t>
            </a:r>
            <a:endParaRPr lang="en-US" sz="4000" b="1" dirty="0">
              <a:solidFill>
                <a:schemeClr val="bg1"/>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200150"/>
            <a:ext cx="8229600" cy="3943350"/>
          </a:xfrm>
        </p:spPr>
        <p:txBody>
          <a:bodyPr>
            <a:normAutofit fontScale="85000" lnSpcReduction="20000"/>
          </a:bodyPr>
          <a:lstStyle/>
          <a:p>
            <a:r>
              <a:rPr lang="en-US" sz="2800" dirty="0" smtClean="0"/>
              <a:t>FY 2016 Budget</a:t>
            </a:r>
          </a:p>
          <a:p>
            <a:r>
              <a:rPr lang="en-US" sz="2800" dirty="0" smtClean="0"/>
              <a:t>FY 2017 Budget Forecast</a:t>
            </a:r>
          </a:p>
          <a:p>
            <a:r>
              <a:rPr lang="en-US" sz="2800" dirty="0" smtClean="0"/>
              <a:t>Bipartisan Budget Act 2015 </a:t>
            </a:r>
          </a:p>
          <a:p>
            <a:pPr lvl="1"/>
            <a:r>
              <a:rPr lang="en-US" dirty="0" smtClean="0"/>
              <a:t>SDM and Colorado Pilot </a:t>
            </a:r>
          </a:p>
          <a:p>
            <a:r>
              <a:rPr lang="en-US" sz="2800" dirty="0" smtClean="0"/>
              <a:t>DCPS</a:t>
            </a:r>
          </a:p>
          <a:p>
            <a:r>
              <a:rPr lang="en-US" sz="2800" dirty="0" smtClean="0"/>
              <a:t>SSA Express</a:t>
            </a:r>
          </a:p>
          <a:p>
            <a:r>
              <a:rPr lang="en-US" sz="2800" dirty="0" smtClean="0"/>
              <a:t>Customer Service Station</a:t>
            </a:r>
          </a:p>
          <a:p>
            <a:r>
              <a:rPr lang="en-US" sz="2800" dirty="0" smtClean="0"/>
              <a:t>my SSA</a:t>
            </a:r>
          </a:p>
          <a:p>
            <a:r>
              <a:rPr lang="en-US" sz="2800" dirty="0" err="1" smtClean="0"/>
              <a:t>iSSNRC</a:t>
            </a:r>
            <a:endParaRPr lang="en-US" sz="2800" dirty="0" smtClean="0"/>
          </a:p>
          <a:p>
            <a:r>
              <a:rPr lang="en-US" sz="2800" dirty="0" smtClean="0"/>
              <a:t>Click to Chat</a:t>
            </a:r>
          </a:p>
          <a:p>
            <a:endParaRPr lang="en-US" sz="2800" dirty="0" smtClean="0"/>
          </a:p>
          <a:p>
            <a:endParaRPr lang="en-US" sz="2800" dirty="0" smtClean="0"/>
          </a:p>
          <a:p>
            <a:endParaRPr lang="en-US" sz="2800" dirty="0" smtClean="0"/>
          </a:p>
          <a:p>
            <a:endParaRPr lang="en-US" dirty="0"/>
          </a:p>
        </p:txBody>
      </p:sp>
    </p:spTree>
    <p:extLst>
      <p:ext uri="{BB962C8B-B14F-4D97-AF65-F5344CB8AC3E}">
        <p14:creationId xmlns:p14="http://schemas.microsoft.com/office/powerpoint/2010/main" val="38122468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434" y="794520"/>
            <a:ext cx="9158434" cy="584775"/>
          </a:xfrm>
          <a:prstGeom prst="rect">
            <a:avLst/>
          </a:prstGeom>
          <a:solidFill>
            <a:schemeClr val="bg1"/>
          </a:solidFill>
        </p:spPr>
        <p:txBody>
          <a:bodyPr wrap="square" rtlCol="0">
            <a:spAutoFit/>
          </a:bodyPr>
          <a:lstStyle/>
          <a:p>
            <a:pPr indent="463550"/>
            <a:r>
              <a:rPr lang="en-US" sz="3200" b="1" i="1" dirty="0" smtClean="0">
                <a:solidFill>
                  <a:srgbClr val="FF0000"/>
                </a:solidFill>
                <a:latin typeface="Georgia" panose="02040502050405020303" pitchFamily="18" charset="0"/>
              </a:rPr>
              <a:t>i</a:t>
            </a:r>
            <a:r>
              <a:rPr lang="en-US" sz="3200" b="1" dirty="0" smtClean="0">
                <a:solidFill>
                  <a:srgbClr val="025198"/>
                </a:solidFill>
                <a:latin typeface="Georgia" panose="02040502050405020303" pitchFamily="18" charset="0"/>
              </a:rPr>
              <a:t>SSNRC</a:t>
            </a:r>
            <a:r>
              <a:rPr lang="en-US" sz="3200" dirty="0" smtClean="0"/>
              <a:t> </a:t>
            </a:r>
            <a:r>
              <a:rPr lang="en-US" sz="3200" dirty="0" smtClean="0">
                <a:latin typeface="+mn-lt"/>
              </a:rPr>
              <a:t>– </a:t>
            </a:r>
            <a:r>
              <a:rPr lang="en-US" sz="3200" b="1" dirty="0" smtClean="0">
                <a:latin typeface="+mn-lt"/>
              </a:rPr>
              <a:t>Participating States</a:t>
            </a:r>
            <a:endParaRPr lang="en-US" sz="3200" b="1" dirty="0">
              <a:latin typeface="+mn-lt"/>
            </a:endParaRPr>
          </a:p>
        </p:txBody>
      </p:sp>
      <p:sp>
        <p:nvSpPr>
          <p:cNvPr id="4" name="Title 1"/>
          <p:cNvSpPr txBox="1">
            <a:spLocks/>
          </p:cNvSpPr>
          <p:nvPr/>
        </p:nvSpPr>
        <p:spPr>
          <a:xfrm>
            <a:off x="457200" y="57150"/>
            <a:ext cx="8229600" cy="679355"/>
          </a:xfrm>
          <a:prstGeom prst="rect">
            <a:avLst/>
          </a:prstGeom>
          <a:solidFill>
            <a:schemeClr val="bg1"/>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800" b="1" i="1" dirty="0" smtClean="0">
                <a:solidFill>
                  <a:srgbClr val="FF0000"/>
                </a:solidFill>
                <a:latin typeface="Georgia" panose="02040502050405020303" pitchFamily="18" charset="0"/>
              </a:rPr>
              <a:t>Online </a:t>
            </a:r>
            <a:r>
              <a:rPr lang="en-US" sz="4800" b="1" dirty="0" smtClean="0">
                <a:solidFill>
                  <a:srgbClr val="0070C0"/>
                </a:solidFill>
                <a:latin typeface="Georgia" panose="02040502050405020303" pitchFamily="18" charset="0"/>
              </a:rPr>
              <a:t>Replacement</a:t>
            </a:r>
            <a:r>
              <a:rPr lang="en-US" sz="4800" b="1" dirty="0" smtClean="0">
                <a:solidFill>
                  <a:srgbClr val="FF0000"/>
                </a:solidFill>
                <a:latin typeface="Georgia" panose="02040502050405020303" pitchFamily="18" charset="0"/>
              </a:rPr>
              <a:t> </a:t>
            </a:r>
            <a:r>
              <a:rPr lang="en-US" sz="4800" b="1" dirty="0" smtClean="0">
                <a:solidFill>
                  <a:srgbClr val="0070C0"/>
                </a:solidFill>
                <a:latin typeface="Georgia" panose="02040502050405020303" pitchFamily="18" charset="0"/>
              </a:rPr>
              <a:t>Card</a:t>
            </a:r>
            <a:r>
              <a:rPr lang="en-US" sz="4800" b="1" dirty="0" smtClean="0">
                <a:solidFill>
                  <a:srgbClr val="FF0000"/>
                </a:solidFill>
                <a:latin typeface="Georgia" panose="02040502050405020303" pitchFamily="18" charset="0"/>
              </a:rPr>
              <a:t> </a:t>
            </a:r>
            <a:endParaRPr lang="en-US" dirty="0">
              <a:solidFill>
                <a:srgbClr val="0070C0"/>
              </a:solidFill>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4541" b="2581"/>
          <a:stretch/>
        </p:blipFill>
        <p:spPr>
          <a:xfrm>
            <a:off x="524436" y="1234440"/>
            <a:ext cx="7781365" cy="3737610"/>
          </a:xfrm>
          <a:prstGeom prst="rect">
            <a:avLst/>
          </a:prstGeom>
        </p:spPr>
      </p:pic>
    </p:spTree>
    <p:extLst>
      <p:ext uri="{BB962C8B-B14F-4D97-AF65-F5344CB8AC3E}">
        <p14:creationId xmlns:p14="http://schemas.microsoft.com/office/powerpoint/2010/main" val="1335770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1" y="171450"/>
            <a:ext cx="3429445" cy="2572084"/>
          </a:xfrm>
          <a:prstGeom prst="rect">
            <a:avLst/>
          </a:prstGeom>
          <a:ln>
            <a:noFill/>
          </a:ln>
          <a:effectLst>
            <a:softEdge rad="317500"/>
          </a:effectLst>
        </p:spPr>
      </p:pic>
      <p:pic>
        <p:nvPicPr>
          <p:cNvPr id="5" name="Picture 2" descr="https://www.valeopartners.com/sites/default/files/technology%20corporate%20cover%20art.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5432" b="37407"/>
          <a:stretch/>
        </p:blipFill>
        <p:spPr bwMode="auto">
          <a:xfrm>
            <a:off x="-1" y="3466974"/>
            <a:ext cx="9144001" cy="10858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 y="3629024"/>
            <a:ext cx="8534400" cy="1015663"/>
          </a:xfrm>
          <a:prstGeom prst="rect">
            <a:avLst/>
          </a:prstGeom>
          <a:noFill/>
        </p:spPr>
        <p:txBody>
          <a:bodyPr wrap="square" rtlCol="0">
            <a:spAutoFit/>
          </a:bodyPr>
          <a:lstStyle/>
          <a:p>
            <a:pPr algn="ctr"/>
            <a:r>
              <a:rPr lang="en-US" sz="6000" b="1" dirty="0" smtClean="0">
                <a:solidFill>
                  <a:schemeClr val="bg1"/>
                </a:solidFill>
                <a:latin typeface="Arial Black" panose="020B0A04020102020204" pitchFamily="34" charset="0"/>
                <a:cs typeface="Arial" panose="020B0604020202020204" pitchFamily="34" charset="0"/>
              </a:rPr>
              <a:t>Click to Chat</a:t>
            </a:r>
            <a:endParaRPr lang="en-US" sz="6000" b="1" dirty="0">
              <a:solidFill>
                <a:schemeClr val="bg1"/>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7165686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2867819" y="1649016"/>
            <a:ext cx="3371850" cy="2421731"/>
          </a:xfrm>
          <a:prstGeom prst="rect">
            <a:avLst/>
          </a:prstGeom>
          <a:ln w="190500" cap="sq">
            <a:solidFill>
              <a:srgbClr val="C8C6BD"/>
            </a:solidFill>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4052624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1600" y="400050"/>
            <a:ext cx="7772400" cy="1143000"/>
          </a:xfrm>
        </p:spPr>
        <p:txBody>
          <a:bodyPr>
            <a:normAutofit fontScale="90000"/>
          </a:bodyPr>
          <a:lstStyle/>
          <a:p>
            <a:r>
              <a:rPr lang="en-US" dirty="0" smtClean="0"/>
              <a:t/>
            </a:r>
            <a:br>
              <a:rPr lang="en-US" dirty="0" smtClean="0"/>
            </a:br>
            <a:endParaRPr lang="en-US" dirty="0"/>
          </a:p>
        </p:txBody>
      </p:sp>
      <p:sp>
        <p:nvSpPr>
          <p:cNvPr id="3" name="Subtitle 2"/>
          <p:cNvSpPr>
            <a:spLocks noGrp="1"/>
          </p:cNvSpPr>
          <p:nvPr>
            <p:ph type="body" idx="4294967295"/>
          </p:nvPr>
        </p:nvSpPr>
        <p:spPr>
          <a:xfrm>
            <a:off x="914401" y="2000250"/>
            <a:ext cx="6480175" cy="1254919"/>
          </a:xfrm>
        </p:spPr>
        <p:txBody>
          <a:bodyPr/>
          <a:lstStyle/>
          <a:p>
            <a:pPr algn="ctr">
              <a:buNone/>
            </a:pPr>
            <a:endParaRPr lang="en-US" dirty="0" smtClean="0"/>
          </a:p>
          <a:p>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71450"/>
            <a:ext cx="8915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79909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00150"/>
          </a:xfrm>
          <a:prstGeom prst="rect">
            <a:avLst/>
          </a:prstGeom>
          <a:solidFill>
            <a:srgbClr val="50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 y="276957"/>
            <a:ext cx="9144001" cy="707886"/>
          </a:xfrm>
          <a:prstGeom prst="rect">
            <a:avLst/>
          </a:prstGeom>
        </p:spPr>
        <p:txBody>
          <a:bodyPr wrap="square">
            <a:spAutoFit/>
          </a:bodyPr>
          <a:lstStyle/>
          <a:p>
            <a:pPr algn="ctr"/>
            <a:r>
              <a:rPr lang="en-US" sz="4000" b="1" dirty="0" smtClean="0">
                <a:solidFill>
                  <a:schemeClr val="bg1"/>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FY 2017 Budget Forecast</a:t>
            </a:r>
            <a:endParaRPr lang="en-US" sz="4000" b="1" dirty="0">
              <a:solidFill>
                <a:schemeClr val="bg1"/>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200150"/>
            <a:ext cx="8229600" cy="3943350"/>
          </a:xfrm>
        </p:spPr>
        <p:txBody>
          <a:bodyPr>
            <a:normAutofit/>
          </a:bodyPr>
          <a:lstStyle/>
          <a:p>
            <a:endParaRPr lang="en-US" sz="2800" dirty="0" smtClean="0"/>
          </a:p>
          <a:p>
            <a:r>
              <a:rPr lang="en-US" dirty="0"/>
              <a:t>Possible Continuing Resolution</a:t>
            </a:r>
          </a:p>
          <a:p>
            <a:endParaRPr lang="en-US" dirty="0"/>
          </a:p>
          <a:p>
            <a:r>
              <a:rPr lang="en-US" dirty="0" smtClean="0"/>
              <a:t>Operating </a:t>
            </a:r>
            <a:r>
              <a:rPr lang="en-US" dirty="0"/>
              <a:t>under a Hiring Freeze in FY 2017</a:t>
            </a:r>
          </a:p>
          <a:p>
            <a:pPr lvl="1"/>
            <a:r>
              <a:rPr lang="en-US" dirty="0"/>
              <a:t>FY 2016 1:1 Hiring plus 400 Additional Hires</a:t>
            </a:r>
          </a:p>
          <a:p>
            <a:endParaRPr lang="en-US" sz="4000" dirty="0"/>
          </a:p>
        </p:txBody>
      </p:sp>
    </p:spTree>
    <p:extLst>
      <p:ext uri="{BB962C8B-B14F-4D97-AF65-F5344CB8AC3E}">
        <p14:creationId xmlns:p14="http://schemas.microsoft.com/office/powerpoint/2010/main" val="15405190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28700"/>
          </a:xfrm>
          <a:prstGeom prst="rect">
            <a:avLst/>
          </a:prstGeom>
          <a:solidFill>
            <a:srgbClr val="50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 y="276957"/>
            <a:ext cx="9144001" cy="707886"/>
          </a:xfrm>
          <a:prstGeom prst="rect">
            <a:avLst/>
          </a:prstGeom>
        </p:spPr>
        <p:txBody>
          <a:bodyPr wrap="square">
            <a:spAutoFit/>
          </a:bodyPr>
          <a:lstStyle/>
          <a:p>
            <a:pPr algn="ctr"/>
            <a:r>
              <a:rPr lang="en-US" sz="4000" b="1" dirty="0" smtClean="0">
                <a:solidFill>
                  <a:schemeClr val="bg1"/>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Single Decision Maker</a:t>
            </a:r>
          </a:p>
        </p:txBody>
      </p:sp>
      <p:sp>
        <p:nvSpPr>
          <p:cNvPr id="3" name="Content Placeholder 2"/>
          <p:cNvSpPr>
            <a:spLocks noGrp="1"/>
          </p:cNvSpPr>
          <p:nvPr>
            <p:ph idx="1"/>
          </p:nvPr>
        </p:nvSpPr>
        <p:spPr>
          <a:xfrm>
            <a:off x="457200" y="1371600"/>
            <a:ext cx="8229600" cy="3429000"/>
          </a:xfrm>
        </p:spPr>
        <p:txBody>
          <a:bodyPr>
            <a:normAutofit/>
          </a:bodyPr>
          <a:lstStyle/>
          <a:p>
            <a:endParaRPr lang="en-US" sz="2800" dirty="0" smtClean="0"/>
          </a:p>
          <a:p>
            <a:r>
              <a:rPr lang="en-US" sz="4400" dirty="0" smtClean="0"/>
              <a:t>Prototype</a:t>
            </a:r>
          </a:p>
          <a:p>
            <a:endParaRPr lang="en-US" sz="4400" dirty="0" smtClean="0"/>
          </a:p>
          <a:p>
            <a:r>
              <a:rPr lang="en-US" sz="4400" dirty="0" smtClean="0"/>
              <a:t>SDM II</a:t>
            </a:r>
            <a:endParaRPr lang="en-US" sz="4400" dirty="0"/>
          </a:p>
          <a:p>
            <a:endParaRPr lang="en-US" sz="2800" dirty="0" smtClean="0"/>
          </a:p>
        </p:txBody>
      </p:sp>
    </p:spTree>
    <p:extLst>
      <p:ext uri="{BB962C8B-B14F-4D97-AF65-F5344CB8AC3E}">
        <p14:creationId xmlns:p14="http://schemas.microsoft.com/office/powerpoint/2010/main" val="38941866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00150"/>
          </a:xfrm>
          <a:prstGeom prst="rect">
            <a:avLst/>
          </a:prstGeom>
          <a:solidFill>
            <a:srgbClr val="50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 y="276957"/>
            <a:ext cx="9144001" cy="707886"/>
          </a:xfrm>
          <a:prstGeom prst="rect">
            <a:avLst/>
          </a:prstGeom>
        </p:spPr>
        <p:txBody>
          <a:bodyPr wrap="square">
            <a:spAutoFit/>
          </a:bodyPr>
          <a:lstStyle/>
          <a:p>
            <a:pPr algn="ctr"/>
            <a:r>
              <a:rPr lang="en-US" sz="4000" b="1" dirty="0" smtClean="0">
                <a:solidFill>
                  <a:schemeClr val="bg1"/>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CO DDS SDM Pilot Findings </a:t>
            </a:r>
            <a:endParaRPr lang="en-US" sz="4000" b="1" dirty="0">
              <a:solidFill>
                <a:schemeClr val="bg1"/>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314450"/>
            <a:ext cx="8229600" cy="3371850"/>
          </a:xfrm>
        </p:spPr>
        <p:txBody>
          <a:bodyPr>
            <a:normAutofit/>
          </a:bodyPr>
          <a:lstStyle/>
          <a:p>
            <a:r>
              <a:rPr lang="en-US" sz="2800" dirty="0"/>
              <a:t>Decreased Productivity</a:t>
            </a:r>
          </a:p>
          <a:p>
            <a:pPr marL="0" indent="0">
              <a:buNone/>
            </a:pPr>
            <a:endParaRPr lang="en-US" sz="2800" dirty="0"/>
          </a:p>
          <a:p>
            <a:r>
              <a:rPr lang="en-US" sz="2800" dirty="0"/>
              <a:t>Increased Processing Time</a:t>
            </a:r>
          </a:p>
          <a:p>
            <a:pPr marL="0" indent="0">
              <a:buNone/>
            </a:pPr>
            <a:endParaRPr lang="en-US" sz="2800" dirty="0"/>
          </a:p>
          <a:p>
            <a:r>
              <a:rPr lang="en-US" sz="2800" dirty="0" smtClean="0"/>
              <a:t>Increased </a:t>
            </a:r>
            <a:r>
              <a:rPr lang="en-US" sz="2800" dirty="0"/>
              <a:t>consultative examination rates</a:t>
            </a:r>
          </a:p>
          <a:p>
            <a:pPr marL="0" indent="0">
              <a:buNone/>
            </a:pPr>
            <a:endParaRPr lang="en-US" sz="2800" dirty="0"/>
          </a:p>
          <a:p>
            <a:endParaRPr lang="en-US" sz="2800" dirty="0"/>
          </a:p>
          <a:p>
            <a:endParaRPr lang="en-US" sz="2800" dirty="0" smtClean="0"/>
          </a:p>
          <a:p>
            <a:endParaRPr lang="en-US" sz="2800" dirty="0" smtClean="0"/>
          </a:p>
          <a:p>
            <a:endParaRPr lang="en-US" sz="2800" dirty="0" smtClean="0"/>
          </a:p>
          <a:p>
            <a:endParaRPr lang="en-US" dirty="0"/>
          </a:p>
        </p:txBody>
      </p:sp>
    </p:spTree>
    <p:extLst>
      <p:ext uri="{BB962C8B-B14F-4D97-AF65-F5344CB8AC3E}">
        <p14:creationId xmlns:p14="http://schemas.microsoft.com/office/powerpoint/2010/main" val="21406176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67800" cy="1085850"/>
          </a:xfrm>
          <a:solidFill>
            <a:srgbClr val="50320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0000"/>
          </a:bodyPr>
          <a:lstStyle/>
          <a:p>
            <a:r>
              <a:rPr lang="en-US" sz="3600" dirty="0">
                <a:solidFill>
                  <a:schemeClr val="lt1"/>
                </a:solidFill>
                <a:latin typeface="+mn-lt"/>
                <a:ea typeface="+mn-ea"/>
                <a:cs typeface="+mn-cs"/>
              </a:rPr>
              <a:t>	</a:t>
            </a:r>
            <a:r>
              <a:rPr lang="en-US" sz="3600" dirty="0" smtClean="0">
                <a:solidFill>
                  <a:schemeClr val="lt1"/>
                </a:solidFill>
                <a:latin typeface="+mn-lt"/>
                <a:ea typeface="+mn-ea"/>
                <a:cs typeface="+mn-cs"/>
              </a:rPr>
              <a:t/>
            </a:r>
            <a:br>
              <a:rPr lang="en-US" sz="3600" dirty="0" smtClean="0">
                <a:solidFill>
                  <a:schemeClr val="lt1"/>
                </a:solidFill>
                <a:latin typeface="+mn-lt"/>
                <a:ea typeface="+mn-ea"/>
                <a:cs typeface="+mn-cs"/>
              </a:rPr>
            </a:br>
            <a:r>
              <a:rPr lang="en-US" sz="3600" dirty="0" smtClean="0">
                <a:solidFill>
                  <a:schemeClr val="lt1"/>
                </a:solidFill>
                <a:latin typeface="+mn-lt"/>
                <a:ea typeface="+mn-ea"/>
                <a:cs typeface="+mn-cs"/>
              </a:rPr>
              <a:t>Disability Case Processing System (DCPS) Progress</a:t>
            </a:r>
            <a:r>
              <a:rPr lang="en-US" sz="3600" dirty="0">
                <a:solidFill>
                  <a:schemeClr val="lt1"/>
                </a:solidFill>
                <a:latin typeface="+mn-lt"/>
                <a:ea typeface="+mn-ea"/>
                <a:cs typeface="+mn-cs"/>
              </a:rPr>
              <a:t/>
            </a:r>
            <a:br>
              <a:rPr lang="en-US" sz="3600" dirty="0">
                <a:solidFill>
                  <a:schemeClr val="lt1"/>
                </a:solidFill>
                <a:latin typeface="+mn-lt"/>
                <a:ea typeface="+mn-ea"/>
                <a:cs typeface="+mn-cs"/>
              </a:rPr>
            </a:br>
            <a:endParaRPr lang="en-US" sz="3600" dirty="0">
              <a:solidFill>
                <a:schemeClr val="lt1"/>
              </a:solidFill>
              <a:latin typeface="+mn-lt"/>
              <a:ea typeface="+mn-ea"/>
              <a:cs typeface="+mn-cs"/>
            </a:endParaRPr>
          </a:p>
        </p:txBody>
      </p:sp>
      <p:sp>
        <p:nvSpPr>
          <p:cNvPr id="3" name="Content Placeholder 2"/>
          <p:cNvSpPr>
            <a:spLocks noGrp="1"/>
          </p:cNvSpPr>
          <p:nvPr>
            <p:ph idx="1"/>
          </p:nvPr>
        </p:nvSpPr>
        <p:spPr>
          <a:xfrm>
            <a:off x="457200" y="1257300"/>
            <a:ext cx="8305800" cy="3657600"/>
          </a:xfrm>
        </p:spPr>
        <p:txBody>
          <a:bodyPr>
            <a:normAutofit fontScale="85000" lnSpcReduction="20000"/>
          </a:bodyPr>
          <a:lstStyle/>
          <a:p>
            <a:r>
              <a:rPr lang="en-US" dirty="0"/>
              <a:t>Through Line Milestone </a:t>
            </a:r>
          </a:p>
          <a:p>
            <a:pPr lvl="1">
              <a:buFont typeface="Courier New" panose="02070309020205020404" pitchFamily="49" charset="0"/>
              <a:buChar char="o"/>
            </a:pPr>
            <a:r>
              <a:rPr lang="en-US" dirty="0"/>
              <a:t>The ability to take a simple case through the system, following the simplest possible path.</a:t>
            </a:r>
          </a:p>
          <a:p>
            <a:pPr lvl="1">
              <a:buFont typeface="Courier New" panose="02070309020205020404" pitchFamily="49" charset="0"/>
              <a:buChar char="o"/>
            </a:pPr>
            <a:r>
              <a:rPr lang="en-US" dirty="0"/>
              <a:t>Completed at the end of March 2016 </a:t>
            </a:r>
          </a:p>
          <a:p>
            <a:pPr marL="457200" lvl="1" indent="0">
              <a:buNone/>
            </a:pPr>
            <a:endParaRPr lang="en-US" dirty="0"/>
          </a:p>
          <a:p>
            <a:r>
              <a:rPr lang="en-US" dirty="0"/>
              <a:t>Staff continue to make demonstrable progress in the development of what we now refer to DCPS2 Release </a:t>
            </a:r>
            <a:r>
              <a:rPr lang="en-US" dirty="0" smtClean="0"/>
              <a:t>1</a:t>
            </a:r>
          </a:p>
          <a:p>
            <a:endParaRPr lang="en-US" dirty="0"/>
          </a:p>
          <a:p>
            <a:r>
              <a:rPr lang="en-US" dirty="0"/>
              <a:t>Working hard to get working code into the hands of the Early Adopter sites (Delaware, Maine and Ohio) by the end of calendar year </a:t>
            </a:r>
            <a:r>
              <a:rPr lang="en-US" dirty="0" smtClean="0"/>
              <a:t>2016</a:t>
            </a:r>
          </a:p>
          <a:p>
            <a:pPr marL="0" indent="0">
              <a:buNone/>
            </a:pPr>
            <a:endParaRPr lang="en-US" dirty="0"/>
          </a:p>
          <a:p>
            <a:r>
              <a:rPr lang="en-US" dirty="0"/>
              <a:t>DCPS remains one of the agency’s top priorities</a:t>
            </a:r>
          </a:p>
          <a:p>
            <a:endParaRPr lang="en-US" dirty="0"/>
          </a:p>
        </p:txBody>
      </p:sp>
    </p:spTree>
    <p:extLst>
      <p:ext uri="{BB962C8B-B14F-4D97-AF65-F5344CB8AC3E}">
        <p14:creationId xmlns:p14="http://schemas.microsoft.com/office/powerpoint/2010/main" val="36420106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40266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200150"/>
          </a:xfrm>
          <a:prstGeom prst="rect">
            <a:avLst/>
          </a:prstGeom>
          <a:solidFill>
            <a:srgbClr val="50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33400" y="2857500"/>
            <a:ext cx="3886200" cy="2862322"/>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Easy Access to Online Services</a:t>
            </a:r>
          </a:p>
          <a:p>
            <a:pPr marL="285750" indent="-28575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Streamlined Menu</a:t>
            </a:r>
          </a:p>
          <a:p>
            <a:pPr marL="285750" indent="-28575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Easy Installation</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Over 750 partners in VAs, Senior Centers, Libraries, Tribal Sites, Social Services, Govt Agencies</a:t>
            </a:r>
          </a:p>
          <a:p>
            <a:endParaRPr lang="en-US" dirty="0"/>
          </a:p>
        </p:txBody>
      </p:sp>
      <p:pic>
        <p:nvPicPr>
          <p:cNvPr id="3" name="Content Placeholder 6"/>
          <p:cNvPicPr>
            <a:picLocks noChangeAspect="1"/>
          </p:cNvPicPr>
          <p:nvPr/>
        </p:nvPicPr>
        <p:blipFill rotWithShape="1">
          <a:blip r:embed="rId3">
            <a:extLst>
              <a:ext uri="{28A0092B-C50C-407E-A947-70E740481C1C}">
                <a14:useLocalDpi xmlns:a14="http://schemas.microsoft.com/office/drawing/2010/main" val="0"/>
              </a:ext>
            </a:extLst>
          </a:blip>
          <a:srcRect l="11778" t="447" r="21142" b="907"/>
          <a:stretch/>
        </p:blipFill>
        <p:spPr>
          <a:xfrm>
            <a:off x="4953000" y="1485901"/>
            <a:ext cx="3665572" cy="3372326"/>
          </a:xfrm>
          <a:prstGeom prst="rect">
            <a:avLst/>
          </a:prstGeom>
          <a:ln>
            <a:solidFill>
              <a:schemeClr val="tx1"/>
            </a:solidFill>
          </a:ln>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7402" y="857250"/>
            <a:ext cx="2118196" cy="17145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 y="276958"/>
            <a:ext cx="9144001" cy="1323439"/>
          </a:xfrm>
          <a:prstGeom prst="rect">
            <a:avLst/>
          </a:prstGeom>
        </p:spPr>
        <p:txBody>
          <a:bodyPr wrap="square">
            <a:spAutoFit/>
          </a:bodyPr>
          <a:lstStyle/>
          <a:p>
            <a:pPr algn="ctr"/>
            <a:r>
              <a:rPr lang="en-US" sz="4000" b="1" dirty="0" smtClean="0">
                <a:solidFill>
                  <a:schemeClr val="bg1"/>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Social Security Express Desktop </a:t>
            </a:r>
            <a:r>
              <a:rPr lang="en-US" sz="4000" b="1" dirty="0">
                <a:solidFill>
                  <a:schemeClr val="bg1"/>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Icon</a:t>
            </a:r>
          </a:p>
        </p:txBody>
      </p:sp>
    </p:spTree>
    <p:extLst>
      <p:ext uri="{BB962C8B-B14F-4D97-AF65-F5344CB8AC3E}">
        <p14:creationId xmlns:p14="http://schemas.microsoft.com/office/powerpoint/2010/main" val="40883960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70026EC81AF664BACF8C27AF71C5AE2" ma:contentTypeVersion="0" ma:contentTypeDescription="Create a new document." ma:contentTypeScope="" ma:versionID="f3c52bbe0937f45090aadd2dcae6d8a0">
  <xsd:schema xmlns:xsd="http://www.w3.org/2001/XMLSchema" xmlns:xs="http://www.w3.org/2001/XMLSchema" xmlns:p="http://schemas.microsoft.com/office/2006/metadata/properties" targetNamespace="http://schemas.microsoft.com/office/2006/metadata/properties" ma:root="true" ma:fieldsID="714b2f130a29b82bb1f1658dd79ae1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3E2EB0-C67F-4845-8C14-5237926DEDA8}">
  <ds:schemaRefs>
    <ds:schemaRef ds:uri="http://purl.org/dc/elements/1.1/"/>
    <ds:schemaRef ds:uri="http://purl.org/dc/dcmitype/"/>
    <ds:schemaRef ds:uri="http://schemas.openxmlformats.org/package/2006/metadata/core-properties"/>
    <ds:schemaRef ds:uri="http://purl.org/dc/terms/"/>
    <ds:schemaRef ds:uri="http://schemas.microsoft.com/office/2006/documentManagement/types"/>
    <ds:schemaRef ds:uri="http://www.w3.org/XML/1998/namespace"/>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FF7631F1-9ED7-4C2B-AD77-C1391B416F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F74FF82-7CF4-497D-B25E-4235219037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5985</TotalTime>
  <Words>3222</Words>
  <Application>Microsoft Office PowerPoint</Application>
  <PresentationFormat>On-screen Show (16:9)</PresentationFormat>
  <Paragraphs>365</Paragraphs>
  <Slides>22</Slides>
  <Notes>20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NADE Meeting</vt:lpstr>
      <vt:lpstr>PowerPoint Presentation</vt:lpstr>
      <vt:lpstr> </vt:lpstr>
      <vt:lpstr>PowerPoint Presentation</vt:lpstr>
      <vt:lpstr>PowerPoint Presentation</vt:lpstr>
      <vt:lpstr>PowerPoint Presentation</vt:lpstr>
      <vt:lpstr>  Disability Case Processing System (DCPS) Progress </vt:lpstr>
      <vt:lpstr>PowerPoint Presentation</vt:lpstr>
      <vt:lpstr>PowerPoint Presentation</vt:lpstr>
      <vt:lpstr>PowerPoint Presentation</vt:lpstr>
      <vt:lpstr>PowerPoint Presentation</vt:lpstr>
      <vt:lpstr>SSA Express Customer Service Stations (CSS)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Social Security Administration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 and increasing access to SSA</dc:title>
  <dc:creator>KG</dc:creator>
  <cp:lastModifiedBy>cdhslap</cp:lastModifiedBy>
  <cp:revision>150</cp:revision>
  <dcterms:created xsi:type="dcterms:W3CDTF">2016-06-16T18:00:11Z</dcterms:created>
  <dcterms:modified xsi:type="dcterms:W3CDTF">2016-08-15T13:40:07Z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0x010100A70026EC81AF664BACF8C27AF71C5AE2</vt:lpwstr>
  </property>
  <property fmtid="{D5CDD505-2E9C-101B-9397-08002B2CF9AE}" pid="3" name="_NewReviewCycle">
    <vt:lpwstr/>
  </property>
</Properties>
</file>