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32"/>
  </p:notesMasterIdLst>
  <p:sldIdLst>
    <p:sldId id="256" r:id="rId2"/>
    <p:sldId id="313" r:id="rId3"/>
    <p:sldId id="288" r:id="rId4"/>
    <p:sldId id="266" r:id="rId5"/>
    <p:sldId id="289" r:id="rId6"/>
    <p:sldId id="272" r:id="rId7"/>
    <p:sldId id="271" r:id="rId8"/>
    <p:sldId id="294" r:id="rId9"/>
    <p:sldId id="280" r:id="rId10"/>
    <p:sldId id="274" r:id="rId11"/>
    <p:sldId id="285" r:id="rId12"/>
    <p:sldId id="287" r:id="rId13"/>
    <p:sldId id="297" r:id="rId14"/>
    <p:sldId id="298" r:id="rId15"/>
    <p:sldId id="299" r:id="rId16"/>
    <p:sldId id="300" r:id="rId17"/>
    <p:sldId id="301" r:id="rId18"/>
    <p:sldId id="303" r:id="rId19"/>
    <p:sldId id="305" r:id="rId20"/>
    <p:sldId id="306" r:id="rId21"/>
    <p:sldId id="308" r:id="rId22"/>
    <p:sldId id="304" r:id="rId23"/>
    <p:sldId id="309" r:id="rId24"/>
    <p:sldId id="310" r:id="rId25"/>
    <p:sldId id="314" r:id="rId26"/>
    <p:sldId id="275" r:id="rId27"/>
    <p:sldId id="292" r:id="rId28"/>
    <p:sldId id="282" r:id="rId29"/>
    <p:sldId id="315" r:id="rId30"/>
    <p:sldId id="312" r:id="rId31"/>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77" autoAdjust="0"/>
    <p:restoredTop sz="72804" autoAdjust="0"/>
  </p:normalViewPr>
  <p:slideViewPr>
    <p:cSldViewPr>
      <p:cViewPr varScale="1">
        <p:scale>
          <a:sx n="64" d="100"/>
          <a:sy n="64" d="100"/>
        </p:scale>
        <p:origin x="-1834" y="-62"/>
      </p:cViewPr>
      <p:guideLst>
        <p:guide orient="horz" pos="2160"/>
        <p:guide pos="2880"/>
      </p:guideLst>
    </p:cSldViewPr>
  </p:slideViewPr>
  <p:outlineViewPr>
    <p:cViewPr>
      <p:scale>
        <a:sx n="33" d="100"/>
        <a:sy n="33" d="100"/>
      </p:scale>
      <p:origin x="0" y="2304"/>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5B27CFD-3059-4895-AC83-01DDA027DADB}" type="doc">
      <dgm:prSet loTypeId="urn:microsoft.com/office/officeart/2005/8/layout/hierarchy4" loCatId="hierarchy" qsTypeId="urn:microsoft.com/office/officeart/2005/8/quickstyle/simple1" qsCatId="simple" csTypeId="urn:microsoft.com/office/officeart/2005/8/colors/colorful3" csCatId="colorful" phldr="1"/>
      <dgm:spPr/>
      <dgm:t>
        <a:bodyPr/>
        <a:lstStyle/>
        <a:p>
          <a:endParaRPr lang="en-US"/>
        </a:p>
      </dgm:t>
    </dgm:pt>
    <dgm:pt modelId="{6E81D0D5-8B08-4DB2-B79D-A7DD0AE90D68}">
      <dgm:prSet phldrT="[Text]"/>
      <dgm:spPr/>
      <dgm:t>
        <a:bodyPr/>
        <a:lstStyle/>
        <a:p>
          <a:r>
            <a:rPr lang="en-US" dirty="0" smtClean="0">
              <a:solidFill>
                <a:schemeClr val="tx1"/>
              </a:solidFill>
            </a:rPr>
            <a:t>Associate Commissioner’s Staff</a:t>
          </a:r>
        </a:p>
        <a:p>
          <a:r>
            <a:rPr lang="en-US" dirty="0" smtClean="0">
              <a:solidFill>
                <a:schemeClr val="tx1"/>
              </a:solidFill>
            </a:rPr>
            <a:t>Training and Policy Support Staff</a:t>
          </a:r>
        </a:p>
      </dgm:t>
    </dgm:pt>
    <dgm:pt modelId="{43B02FE3-7FE0-4721-AAD0-030449ABD7C0}" type="sibTrans" cxnId="{08A9CFD8-D36C-48BA-97CA-EE9810D857A8}">
      <dgm:prSet/>
      <dgm:spPr/>
      <dgm:t>
        <a:bodyPr/>
        <a:lstStyle/>
        <a:p>
          <a:endParaRPr lang="en-US"/>
        </a:p>
      </dgm:t>
    </dgm:pt>
    <dgm:pt modelId="{7D9C1022-ABA0-49DE-9952-29CA2B9FA364}" type="parTrans" cxnId="{08A9CFD8-D36C-48BA-97CA-EE9810D857A8}">
      <dgm:prSet/>
      <dgm:spPr/>
      <dgm:t>
        <a:bodyPr/>
        <a:lstStyle/>
        <a:p>
          <a:endParaRPr lang="en-US"/>
        </a:p>
      </dgm:t>
    </dgm:pt>
    <dgm:pt modelId="{3233C3BE-009E-406A-9856-31122562963F}">
      <dgm:prSet/>
      <dgm:spPr/>
      <dgm:t>
        <a:bodyPr/>
        <a:lstStyle/>
        <a:p>
          <a:r>
            <a:rPr lang="en-US" dirty="0" smtClean="0">
              <a:solidFill>
                <a:schemeClr val="tx1"/>
              </a:solidFill>
            </a:rPr>
            <a:t>Office of Medical Policy</a:t>
          </a:r>
          <a:endParaRPr lang="en-US" dirty="0">
            <a:solidFill>
              <a:schemeClr val="tx1"/>
            </a:solidFill>
          </a:endParaRPr>
        </a:p>
      </dgm:t>
    </dgm:pt>
    <dgm:pt modelId="{E1C9847B-E038-4FDA-BCE1-8838C2BD016F}" type="parTrans" cxnId="{939BABFD-EBA5-48A8-AA03-74DA1FEE537E}">
      <dgm:prSet/>
      <dgm:spPr/>
      <dgm:t>
        <a:bodyPr/>
        <a:lstStyle/>
        <a:p>
          <a:endParaRPr lang="en-US"/>
        </a:p>
      </dgm:t>
    </dgm:pt>
    <dgm:pt modelId="{FACF53D8-1741-4053-A86F-9A538030FAC3}" type="sibTrans" cxnId="{939BABFD-EBA5-48A8-AA03-74DA1FEE537E}">
      <dgm:prSet/>
      <dgm:spPr/>
      <dgm:t>
        <a:bodyPr/>
        <a:lstStyle/>
        <a:p>
          <a:endParaRPr lang="en-US"/>
        </a:p>
      </dgm:t>
    </dgm:pt>
    <dgm:pt modelId="{49580E54-8C0C-4CBA-BE31-23E680A0D92C}">
      <dgm:prSet/>
      <dgm:spPr/>
      <dgm:t>
        <a:bodyPr/>
        <a:lstStyle/>
        <a:p>
          <a:r>
            <a:rPr lang="en-US" dirty="0" smtClean="0">
              <a:solidFill>
                <a:schemeClr val="tx1"/>
              </a:solidFill>
            </a:rPr>
            <a:t>Office of Health Information Technology and Electronic Policy</a:t>
          </a:r>
          <a:endParaRPr lang="en-US" dirty="0">
            <a:solidFill>
              <a:schemeClr val="tx1"/>
            </a:solidFill>
          </a:endParaRPr>
        </a:p>
      </dgm:t>
    </dgm:pt>
    <dgm:pt modelId="{58559FEA-F79E-43D6-9087-D5E512AE80EC}" type="parTrans" cxnId="{8D7394BC-7ED7-4A06-8B31-1368767CB987}">
      <dgm:prSet/>
      <dgm:spPr/>
      <dgm:t>
        <a:bodyPr/>
        <a:lstStyle/>
        <a:p>
          <a:endParaRPr lang="en-US"/>
        </a:p>
      </dgm:t>
    </dgm:pt>
    <dgm:pt modelId="{A3B5950C-BD7B-4DA8-8DBB-42FE83F5F4F5}" type="sibTrans" cxnId="{8D7394BC-7ED7-4A06-8B31-1368767CB987}">
      <dgm:prSet/>
      <dgm:spPr/>
      <dgm:t>
        <a:bodyPr/>
        <a:lstStyle/>
        <a:p>
          <a:endParaRPr lang="en-US"/>
        </a:p>
      </dgm:t>
    </dgm:pt>
    <dgm:pt modelId="{403F693B-841E-445C-B9C7-E292D6342D9A}">
      <dgm:prSet/>
      <dgm:spPr/>
      <dgm:t>
        <a:bodyPr/>
        <a:lstStyle/>
        <a:p>
          <a:r>
            <a:rPr lang="en-US" dirty="0" smtClean="0">
              <a:solidFill>
                <a:schemeClr val="tx1"/>
              </a:solidFill>
            </a:rPr>
            <a:t>Office of Vocational, Evaluation, and Process Policy</a:t>
          </a:r>
          <a:endParaRPr lang="en-US" dirty="0">
            <a:solidFill>
              <a:schemeClr val="tx1"/>
            </a:solidFill>
          </a:endParaRPr>
        </a:p>
      </dgm:t>
    </dgm:pt>
    <dgm:pt modelId="{59CE71CD-8E70-4E65-9051-9B2AEE5B2E3F}" type="parTrans" cxnId="{920FCD33-CF83-4E9F-9990-422E4B00670F}">
      <dgm:prSet/>
      <dgm:spPr/>
      <dgm:t>
        <a:bodyPr/>
        <a:lstStyle/>
        <a:p>
          <a:endParaRPr lang="en-US"/>
        </a:p>
      </dgm:t>
    </dgm:pt>
    <dgm:pt modelId="{E3E50BE0-4817-4250-AF0E-0D2B841A0237}" type="sibTrans" cxnId="{920FCD33-CF83-4E9F-9990-422E4B00670F}">
      <dgm:prSet/>
      <dgm:spPr/>
      <dgm:t>
        <a:bodyPr/>
        <a:lstStyle/>
        <a:p>
          <a:endParaRPr lang="en-US"/>
        </a:p>
      </dgm:t>
    </dgm:pt>
    <dgm:pt modelId="{AB8788C5-DBE7-4316-96FB-4647F58FF083}">
      <dgm:prSet/>
      <dgm:spPr/>
      <dgm:t>
        <a:bodyPr/>
        <a:lstStyle/>
        <a:p>
          <a:r>
            <a:rPr lang="en-US" dirty="0" smtClean="0"/>
            <a:t>Office of Policy Consultation and Analysis</a:t>
          </a:r>
          <a:endParaRPr lang="en-US" dirty="0"/>
        </a:p>
      </dgm:t>
    </dgm:pt>
    <dgm:pt modelId="{531C5840-1205-4F72-94D1-F3F5188D33C7}" type="parTrans" cxnId="{B5007B5B-AB85-42D3-88EA-300C518FE023}">
      <dgm:prSet/>
      <dgm:spPr/>
      <dgm:t>
        <a:bodyPr/>
        <a:lstStyle/>
        <a:p>
          <a:endParaRPr lang="en-US"/>
        </a:p>
      </dgm:t>
    </dgm:pt>
    <dgm:pt modelId="{32280DA8-D7C1-48F3-A011-E1BEEFE73B70}" type="sibTrans" cxnId="{B5007B5B-AB85-42D3-88EA-300C518FE023}">
      <dgm:prSet/>
      <dgm:spPr/>
      <dgm:t>
        <a:bodyPr/>
        <a:lstStyle/>
        <a:p>
          <a:endParaRPr lang="en-US"/>
        </a:p>
      </dgm:t>
    </dgm:pt>
    <dgm:pt modelId="{81D4BF6D-F3C4-4978-BF29-8CC3F5C5D9D8}">
      <dgm:prSet/>
      <dgm:spPr/>
      <dgm:t>
        <a:bodyPr/>
        <a:lstStyle/>
        <a:p>
          <a:r>
            <a:rPr lang="en-US" dirty="0" smtClean="0"/>
            <a:t>Office of Medical Assistance</a:t>
          </a:r>
          <a:endParaRPr lang="en-US" dirty="0"/>
        </a:p>
      </dgm:t>
    </dgm:pt>
    <dgm:pt modelId="{A8B97217-6475-4275-B40D-70B09E31F13D}" type="parTrans" cxnId="{37F975A3-C8C4-49DE-9FE9-A64D6B1D1AB5}">
      <dgm:prSet/>
      <dgm:spPr/>
      <dgm:t>
        <a:bodyPr/>
        <a:lstStyle/>
        <a:p>
          <a:endParaRPr lang="en-US"/>
        </a:p>
      </dgm:t>
    </dgm:pt>
    <dgm:pt modelId="{8A5127DC-39B8-4E31-9F5C-5488FC4C2B1A}" type="sibTrans" cxnId="{37F975A3-C8C4-49DE-9FE9-A64D6B1D1AB5}">
      <dgm:prSet/>
      <dgm:spPr/>
      <dgm:t>
        <a:bodyPr/>
        <a:lstStyle/>
        <a:p>
          <a:endParaRPr lang="en-US"/>
        </a:p>
      </dgm:t>
    </dgm:pt>
    <dgm:pt modelId="{2D906BF2-478C-4D2D-8BDA-F695F4D850BF}">
      <dgm:prSet/>
      <dgm:spPr/>
      <dgm:t>
        <a:bodyPr/>
        <a:lstStyle/>
        <a:p>
          <a:r>
            <a:rPr lang="en-US" dirty="0" smtClean="0"/>
            <a:t>Office of Disability Policy Management Information</a:t>
          </a:r>
        </a:p>
      </dgm:t>
    </dgm:pt>
    <dgm:pt modelId="{B24ED4BA-83B8-497C-B4BF-BA8D6F8FE630}" type="parTrans" cxnId="{01465A06-CCB4-4951-8B0B-9784DC6BDDB0}">
      <dgm:prSet/>
      <dgm:spPr/>
      <dgm:t>
        <a:bodyPr/>
        <a:lstStyle/>
        <a:p>
          <a:endParaRPr lang="en-US"/>
        </a:p>
      </dgm:t>
    </dgm:pt>
    <dgm:pt modelId="{F50DBA77-5C80-48F0-9566-1643E22E28BF}" type="sibTrans" cxnId="{01465A06-CCB4-4951-8B0B-9784DC6BDDB0}">
      <dgm:prSet/>
      <dgm:spPr/>
      <dgm:t>
        <a:bodyPr/>
        <a:lstStyle/>
        <a:p>
          <a:endParaRPr lang="en-US"/>
        </a:p>
      </dgm:t>
    </dgm:pt>
    <dgm:pt modelId="{74BF815A-8035-4FE2-8A18-9CA283063AC8}" type="pres">
      <dgm:prSet presAssocID="{95B27CFD-3059-4895-AC83-01DDA027DADB}" presName="Name0" presStyleCnt="0">
        <dgm:presLayoutVars>
          <dgm:chPref val="1"/>
          <dgm:dir/>
          <dgm:animOne val="branch"/>
          <dgm:animLvl val="lvl"/>
          <dgm:resizeHandles/>
        </dgm:presLayoutVars>
      </dgm:prSet>
      <dgm:spPr/>
      <dgm:t>
        <a:bodyPr/>
        <a:lstStyle/>
        <a:p>
          <a:endParaRPr lang="en-US"/>
        </a:p>
      </dgm:t>
    </dgm:pt>
    <dgm:pt modelId="{163D939F-17D4-4D0E-B5BB-67DF08968D5A}" type="pres">
      <dgm:prSet presAssocID="{6E81D0D5-8B08-4DB2-B79D-A7DD0AE90D68}" presName="vertOne" presStyleCnt="0"/>
      <dgm:spPr/>
      <dgm:t>
        <a:bodyPr/>
        <a:lstStyle/>
        <a:p>
          <a:endParaRPr lang="en-US"/>
        </a:p>
      </dgm:t>
    </dgm:pt>
    <dgm:pt modelId="{83C90DEF-6526-4FE8-B7F4-AB76712504B9}" type="pres">
      <dgm:prSet presAssocID="{6E81D0D5-8B08-4DB2-B79D-A7DD0AE90D68}" presName="txOne" presStyleLbl="node0" presStyleIdx="0" presStyleCnt="1" custScaleY="65302">
        <dgm:presLayoutVars>
          <dgm:chPref val="3"/>
        </dgm:presLayoutVars>
      </dgm:prSet>
      <dgm:spPr/>
      <dgm:t>
        <a:bodyPr/>
        <a:lstStyle/>
        <a:p>
          <a:endParaRPr lang="en-US"/>
        </a:p>
      </dgm:t>
    </dgm:pt>
    <dgm:pt modelId="{33DA723B-3D1D-42AB-926E-CCD724A2E691}" type="pres">
      <dgm:prSet presAssocID="{6E81D0D5-8B08-4DB2-B79D-A7DD0AE90D68}" presName="parTransOne" presStyleCnt="0"/>
      <dgm:spPr/>
      <dgm:t>
        <a:bodyPr/>
        <a:lstStyle/>
        <a:p>
          <a:endParaRPr lang="en-US"/>
        </a:p>
      </dgm:t>
    </dgm:pt>
    <dgm:pt modelId="{C3FEB6BC-E30A-4B85-99AE-07309A61E684}" type="pres">
      <dgm:prSet presAssocID="{6E81D0D5-8B08-4DB2-B79D-A7DD0AE90D68}" presName="horzOne" presStyleCnt="0"/>
      <dgm:spPr/>
      <dgm:t>
        <a:bodyPr/>
        <a:lstStyle/>
        <a:p>
          <a:endParaRPr lang="en-US"/>
        </a:p>
      </dgm:t>
    </dgm:pt>
    <dgm:pt modelId="{D09E394F-2809-44A8-AA7C-A4F1535ECE05}" type="pres">
      <dgm:prSet presAssocID="{3233C3BE-009E-406A-9856-31122562963F}" presName="vertTwo" presStyleCnt="0"/>
      <dgm:spPr/>
      <dgm:t>
        <a:bodyPr/>
        <a:lstStyle/>
        <a:p>
          <a:endParaRPr lang="en-US"/>
        </a:p>
      </dgm:t>
    </dgm:pt>
    <dgm:pt modelId="{7C909C60-EA5C-4CC9-AE5E-2A7A3015395F}" type="pres">
      <dgm:prSet presAssocID="{3233C3BE-009E-406A-9856-31122562963F}" presName="txTwo" presStyleLbl="node2" presStyleIdx="0" presStyleCnt="3">
        <dgm:presLayoutVars>
          <dgm:chPref val="3"/>
        </dgm:presLayoutVars>
      </dgm:prSet>
      <dgm:spPr/>
      <dgm:t>
        <a:bodyPr/>
        <a:lstStyle/>
        <a:p>
          <a:endParaRPr lang="en-US"/>
        </a:p>
      </dgm:t>
    </dgm:pt>
    <dgm:pt modelId="{180581D4-3C03-4460-BE20-3E282FCD82EA}" type="pres">
      <dgm:prSet presAssocID="{3233C3BE-009E-406A-9856-31122562963F}" presName="parTransTwo" presStyleCnt="0"/>
      <dgm:spPr/>
      <dgm:t>
        <a:bodyPr/>
        <a:lstStyle/>
        <a:p>
          <a:endParaRPr lang="en-US"/>
        </a:p>
      </dgm:t>
    </dgm:pt>
    <dgm:pt modelId="{9CA93071-7998-403C-BDDC-DD825A95D461}" type="pres">
      <dgm:prSet presAssocID="{3233C3BE-009E-406A-9856-31122562963F}" presName="horzTwo" presStyleCnt="0"/>
      <dgm:spPr/>
      <dgm:t>
        <a:bodyPr/>
        <a:lstStyle/>
        <a:p>
          <a:endParaRPr lang="en-US"/>
        </a:p>
      </dgm:t>
    </dgm:pt>
    <dgm:pt modelId="{C92CE01B-D765-47C5-870B-DA210DD30F05}" type="pres">
      <dgm:prSet presAssocID="{AB8788C5-DBE7-4316-96FB-4647F58FF083}" presName="vertThree" presStyleCnt="0"/>
      <dgm:spPr/>
      <dgm:t>
        <a:bodyPr/>
        <a:lstStyle/>
        <a:p>
          <a:endParaRPr lang="en-US"/>
        </a:p>
      </dgm:t>
    </dgm:pt>
    <dgm:pt modelId="{5477132A-EB39-4EF4-BDCC-C9A7E8A57761}" type="pres">
      <dgm:prSet presAssocID="{AB8788C5-DBE7-4316-96FB-4647F58FF083}" presName="txThree" presStyleLbl="node3" presStyleIdx="0" presStyleCnt="3">
        <dgm:presLayoutVars>
          <dgm:chPref val="3"/>
        </dgm:presLayoutVars>
      </dgm:prSet>
      <dgm:spPr/>
      <dgm:t>
        <a:bodyPr/>
        <a:lstStyle/>
        <a:p>
          <a:endParaRPr lang="en-US"/>
        </a:p>
      </dgm:t>
    </dgm:pt>
    <dgm:pt modelId="{935B80B2-EBD7-49F0-8895-59E9EF61F31F}" type="pres">
      <dgm:prSet presAssocID="{AB8788C5-DBE7-4316-96FB-4647F58FF083}" presName="horzThree" presStyleCnt="0"/>
      <dgm:spPr/>
      <dgm:t>
        <a:bodyPr/>
        <a:lstStyle/>
        <a:p>
          <a:endParaRPr lang="en-US"/>
        </a:p>
      </dgm:t>
    </dgm:pt>
    <dgm:pt modelId="{495326C6-AFF6-4B60-BE5E-8E6C5E189AC2}" type="pres">
      <dgm:prSet presAssocID="{FACF53D8-1741-4053-A86F-9A538030FAC3}" presName="sibSpaceTwo" presStyleCnt="0"/>
      <dgm:spPr/>
      <dgm:t>
        <a:bodyPr/>
        <a:lstStyle/>
        <a:p>
          <a:endParaRPr lang="en-US"/>
        </a:p>
      </dgm:t>
    </dgm:pt>
    <dgm:pt modelId="{912DCD08-3C16-4934-9370-EB8E84968F7B}" type="pres">
      <dgm:prSet presAssocID="{403F693B-841E-445C-B9C7-E292D6342D9A}" presName="vertTwo" presStyleCnt="0"/>
      <dgm:spPr/>
      <dgm:t>
        <a:bodyPr/>
        <a:lstStyle/>
        <a:p>
          <a:endParaRPr lang="en-US"/>
        </a:p>
      </dgm:t>
    </dgm:pt>
    <dgm:pt modelId="{0F60682B-F0CC-42E5-B3F5-C1558D9102BA}" type="pres">
      <dgm:prSet presAssocID="{403F693B-841E-445C-B9C7-E292D6342D9A}" presName="txTwo" presStyleLbl="node2" presStyleIdx="1" presStyleCnt="3">
        <dgm:presLayoutVars>
          <dgm:chPref val="3"/>
        </dgm:presLayoutVars>
      </dgm:prSet>
      <dgm:spPr/>
      <dgm:t>
        <a:bodyPr/>
        <a:lstStyle/>
        <a:p>
          <a:endParaRPr lang="en-US"/>
        </a:p>
      </dgm:t>
    </dgm:pt>
    <dgm:pt modelId="{A0B087FF-1AF8-40D3-A802-A68E5F3A9F09}" type="pres">
      <dgm:prSet presAssocID="{403F693B-841E-445C-B9C7-E292D6342D9A}" presName="parTransTwo" presStyleCnt="0"/>
      <dgm:spPr/>
      <dgm:t>
        <a:bodyPr/>
        <a:lstStyle/>
        <a:p>
          <a:endParaRPr lang="en-US"/>
        </a:p>
      </dgm:t>
    </dgm:pt>
    <dgm:pt modelId="{35A6790E-57C2-45C3-A199-46406D99B163}" type="pres">
      <dgm:prSet presAssocID="{403F693B-841E-445C-B9C7-E292D6342D9A}" presName="horzTwo" presStyleCnt="0"/>
      <dgm:spPr/>
      <dgm:t>
        <a:bodyPr/>
        <a:lstStyle/>
        <a:p>
          <a:endParaRPr lang="en-US"/>
        </a:p>
      </dgm:t>
    </dgm:pt>
    <dgm:pt modelId="{38AF5FB1-C0EC-4F86-9FD0-F676DBA2862D}" type="pres">
      <dgm:prSet presAssocID="{81D4BF6D-F3C4-4978-BF29-8CC3F5C5D9D8}" presName="vertThree" presStyleCnt="0"/>
      <dgm:spPr/>
      <dgm:t>
        <a:bodyPr/>
        <a:lstStyle/>
        <a:p>
          <a:endParaRPr lang="en-US"/>
        </a:p>
      </dgm:t>
    </dgm:pt>
    <dgm:pt modelId="{CBFCAECD-1204-45C0-9ACB-A328491D29F5}" type="pres">
      <dgm:prSet presAssocID="{81D4BF6D-F3C4-4978-BF29-8CC3F5C5D9D8}" presName="txThree" presStyleLbl="node3" presStyleIdx="1" presStyleCnt="3">
        <dgm:presLayoutVars>
          <dgm:chPref val="3"/>
        </dgm:presLayoutVars>
      </dgm:prSet>
      <dgm:spPr/>
      <dgm:t>
        <a:bodyPr/>
        <a:lstStyle/>
        <a:p>
          <a:endParaRPr lang="en-US"/>
        </a:p>
      </dgm:t>
    </dgm:pt>
    <dgm:pt modelId="{99A59263-4722-4855-86D8-6D1E65ED15E2}" type="pres">
      <dgm:prSet presAssocID="{81D4BF6D-F3C4-4978-BF29-8CC3F5C5D9D8}" presName="horzThree" presStyleCnt="0"/>
      <dgm:spPr/>
      <dgm:t>
        <a:bodyPr/>
        <a:lstStyle/>
        <a:p>
          <a:endParaRPr lang="en-US"/>
        </a:p>
      </dgm:t>
    </dgm:pt>
    <dgm:pt modelId="{ACF4AE9A-3D06-4B8D-BDF2-800780485CFC}" type="pres">
      <dgm:prSet presAssocID="{E3E50BE0-4817-4250-AF0E-0D2B841A0237}" presName="sibSpaceTwo" presStyleCnt="0"/>
      <dgm:spPr/>
      <dgm:t>
        <a:bodyPr/>
        <a:lstStyle/>
        <a:p>
          <a:endParaRPr lang="en-US"/>
        </a:p>
      </dgm:t>
    </dgm:pt>
    <dgm:pt modelId="{13219EDA-9A51-48A1-8ED0-0CF2B4DA1DD2}" type="pres">
      <dgm:prSet presAssocID="{49580E54-8C0C-4CBA-BE31-23E680A0D92C}" presName="vertTwo" presStyleCnt="0"/>
      <dgm:spPr/>
      <dgm:t>
        <a:bodyPr/>
        <a:lstStyle/>
        <a:p>
          <a:endParaRPr lang="en-US"/>
        </a:p>
      </dgm:t>
    </dgm:pt>
    <dgm:pt modelId="{28907416-8841-4849-8F73-04AE7265EF26}" type="pres">
      <dgm:prSet presAssocID="{49580E54-8C0C-4CBA-BE31-23E680A0D92C}" presName="txTwo" presStyleLbl="node2" presStyleIdx="2" presStyleCnt="3">
        <dgm:presLayoutVars>
          <dgm:chPref val="3"/>
        </dgm:presLayoutVars>
      </dgm:prSet>
      <dgm:spPr/>
      <dgm:t>
        <a:bodyPr/>
        <a:lstStyle/>
        <a:p>
          <a:endParaRPr lang="en-US"/>
        </a:p>
      </dgm:t>
    </dgm:pt>
    <dgm:pt modelId="{B172B0E9-8E29-460D-8D02-48A8168D44EE}" type="pres">
      <dgm:prSet presAssocID="{49580E54-8C0C-4CBA-BE31-23E680A0D92C}" presName="parTransTwo" presStyleCnt="0"/>
      <dgm:spPr/>
      <dgm:t>
        <a:bodyPr/>
        <a:lstStyle/>
        <a:p>
          <a:endParaRPr lang="en-US"/>
        </a:p>
      </dgm:t>
    </dgm:pt>
    <dgm:pt modelId="{75719590-4064-4309-A20B-3B0DD8FE5B46}" type="pres">
      <dgm:prSet presAssocID="{49580E54-8C0C-4CBA-BE31-23E680A0D92C}" presName="horzTwo" presStyleCnt="0"/>
      <dgm:spPr/>
      <dgm:t>
        <a:bodyPr/>
        <a:lstStyle/>
        <a:p>
          <a:endParaRPr lang="en-US"/>
        </a:p>
      </dgm:t>
    </dgm:pt>
    <dgm:pt modelId="{58D19D59-17B8-42CC-9D8B-0F1EB815A5EA}" type="pres">
      <dgm:prSet presAssocID="{2D906BF2-478C-4D2D-8BDA-F695F4D850BF}" presName="vertThree" presStyleCnt="0"/>
      <dgm:spPr/>
      <dgm:t>
        <a:bodyPr/>
        <a:lstStyle/>
        <a:p>
          <a:endParaRPr lang="en-US"/>
        </a:p>
      </dgm:t>
    </dgm:pt>
    <dgm:pt modelId="{B2648BA2-F7B3-4EDE-B12D-C81FCDC42B2E}" type="pres">
      <dgm:prSet presAssocID="{2D906BF2-478C-4D2D-8BDA-F695F4D850BF}" presName="txThree" presStyleLbl="node3" presStyleIdx="2" presStyleCnt="3">
        <dgm:presLayoutVars>
          <dgm:chPref val="3"/>
        </dgm:presLayoutVars>
      </dgm:prSet>
      <dgm:spPr/>
      <dgm:t>
        <a:bodyPr/>
        <a:lstStyle/>
        <a:p>
          <a:endParaRPr lang="en-US"/>
        </a:p>
      </dgm:t>
    </dgm:pt>
    <dgm:pt modelId="{7EDFBD73-2CED-49E9-B919-6222164E84BB}" type="pres">
      <dgm:prSet presAssocID="{2D906BF2-478C-4D2D-8BDA-F695F4D850BF}" presName="horzThree" presStyleCnt="0"/>
      <dgm:spPr/>
      <dgm:t>
        <a:bodyPr/>
        <a:lstStyle/>
        <a:p>
          <a:endParaRPr lang="en-US"/>
        </a:p>
      </dgm:t>
    </dgm:pt>
  </dgm:ptLst>
  <dgm:cxnLst>
    <dgm:cxn modelId="{939BABFD-EBA5-48A8-AA03-74DA1FEE537E}" srcId="{6E81D0D5-8B08-4DB2-B79D-A7DD0AE90D68}" destId="{3233C3BE-009E-406A-9856-31122562963F}" srcOrd="0" destOrd="0" parTransId="{E1C9847B-E038-4FDA-BCE1-8838C2BD016F}" sibTransId="{FACF53D8-1741-4053-A86F-9A538030FAC3}"/>
    <dgm:cxn modelId="{34C85FC3-ACF9-4F55-AEE6-48740F529D0D}" type="presOf" srcId="{3233C3BE-009E-406A-9856-31122562963F}" destId="{7C909C60-EA5C-4CC9-AE5E-2A7A3015395F}" srcOrd="0" destOrd="0" presId="urn:microsoft.com/office/officeart/2005/8/layout/hierarchy4"/>
    <dgm:cxn modelId="{9959535C-F17A-487B-9CAA-0F5AFB9B87FB}" type="presOf" srcId="{49580E54-8C0C-4CBA-BE31-23E680A0D92C}" destId="{28907416-8841-4849-8F73-04AE7265EF26}" srcOrd="0" destOrd="0" presId="urn:microsoft.com/office/officeart/2005/8/layout/hierarchy4"/>
    <dgm:cxn modelId="{37F975A3-C8C4-49DE-9FE9-A64D6B1D1AB5}" srcId="{403F693B-841E-445C-B9C7-E292D6342D9A}" destId="{81D4BF6D-F3C4-4978-BF29-8CC3F5C5D9D8}" srcOrd="0" destOrd="0" parTransId="{A8B97217-6475-4275-B40D-70B09E31F13D}" sibTransId="{8A5127DC-39B8-4E31-9F5C-5488FC4C2B1A}"/>
    <dgm:cxn modelId="{01465A06-CCB4-4951-8B0B-9784DC6BDDB0}" srcId="{49580E54-8C0C-4CBA-BE31-23E680A0D92C}" destId="{2D906BF2-478C-4D2D-8BDA-F695F4D850BF}" srcOrd="0" destOrd="0" parTransId="{B24ED4BA-83B8-497C-B4BF-BA8D6F8FE630}" sibTransId="{F50DBA77-5C80-48F0-9566-1643E22E28BF}"/>
    <dgm:cxn modelId="{777367EF-D05E-47AA-B33A-FF846706B8D4}" type="presOf" srcId="{81D4BF6D-F3C4-4978-BF29-8CC3F5C5D9D8}" destId="{CBFCAECD-1204-45C0-9ACB-A328491D29F5}" srcOrd="0" destOrd="0" presId="urn:microsoft.com/office/officeart/2005/8/layout/hierarchy4"/>
    <dgm:cxn modelId="{A84C4118-BF31-4796-9D39-A8598BF0E6AD}" type="presOf" srcId="{6E81D0D5-8B08-4DB2-B79D-A7DD0AE90D68}" destId="{83C90DEF-6526-4FE8-B7F4-AB76712504B9}" srcOrd="0" destOrd="0" presId="urn:microsoft.com/office/officeart/2005/8/layout/hierarchy4"/>
    <dgm:cxn modelId="{C992D914-F216-4D3E-9AF4-9F1FD6E20F07}" type="presOf" srcId="{403F693B-841E-445C-B9C7-E292D6342D9A}" destId="{0F60682B-F0CC-42E5-B3F5-C1558D9102BA}" srcOrd="0" destOrd="0" presId="urn:microsoft.com/office/officeart/2005/8/layout/hierarchy4"/>
    <dgm:cxn modelId="{27AB69CF-FD3A-48EF-A893-250C54612999}" type="presOf" srcId="{AB8788C5-DBE7-4316-96FB-4647F58FF083}" destId="{5477132A-EB39-4EF4-BDCC-C9A7E8A57761}" srcOrd="0" destOrd="0" presId="urn:microsoft.com/office/officeart/2005/8/layout/hierarchy4"/>
    <dgm:cxn modelId="{08A9CFD8-D36C-48BA-97CA-EE9810D857A8}" srcId="{95B27CFD-3059-4895-AC83-01DDA027DADB}" destId="{6E81D0D5-8B08-4DB2-B79D-A7DD0AE90D68}" srcOrd="0" destOrd="0" parTransId="{7D9C1022-ABA0-49DE-9952-29CA2B9FA364}" sibTransId="{43B02FE3-7FE0-4721-AAD0-030449ABD7C0}"/>
    <dgm:cxn modelId="{B5007B5B-AB85-42D3-88EA-300C518FE023}" srcId="{3233C3BE-009E-406A-9856-31122562963F}" destId="{AB8788C5-DBE7-4316-96FB-4647F58FF083}" srcOrd="0" destOrd="0" parTransId="{531C5840-1205-4F72-94D1-F3F5188D33C7}" sibTransId="{32280DA8-D7C1-48F3-A011-E1BEEFE73B70}"/>
    <dgm:cxn modelId="{36F91140-3D1F-45B0-A2F0-B01DB3D1815C}" type="presOf" srcId="{95B27CFD-3059-4895-AC83-01DDA027DADB}" destId="{74BF815A-8035-4FE2-8A18-9CA283063AC8}" srcOrd="0" destOrd="0" presId="urn:microsoft.com/office/officeart/2005/8/layout/hierarchy4"/>
    <dgm:cxn modelId="{9CF4030C-8B35-4DC6-846B-C2CBDE49F4B6}" type="presOf" srcId="{2D906BF2-478C-4D2D-8BDA-F695F4D850BF}" destId="{B2648BA2-F7B3-4EDE-B12D-C81FCDC42B2E}" srcOrd="0" destOrd="0" presId="urn:microsoft.com/office/officeart/2005/8/layout/hierarchy4"/>
    <dgm:cxn modelId="{920FCD33-CF83-4E9F-9990-422E4B00670F}" srcId="{6E81D0D5-8B08-4DB2-B79D-A7DD0AE90D68}" destId="{403F693B-841E-445C-B9C7-E292D6342D9A}" srcOrd="1" destOrd="0" parTransId="{59CE71CD-8E70-4E65-9051-9B2AEE5B2E3F}" sibTransId="{E3E50BE0-4817-4250-AF0E-0D2B841A0237}"/>
    <dgm:cxn modelId="{8D7394BC-7ED7-4A06-8B31-1368767CB987}" srcId="{6E81D0D5-8B08-4DB2-B79D-A7DD0AE90D68}" destId="{49580E54-8C0C-4CBA-BE31-23E680A0D92C}" srcOrd="2" destOrd="0" parTransId="{58559FEA-F79E-43D6-9087-D5E512AE80EC}" sibTransId="{A3B5950C-BD7B-4DA8-8DBB-42FE83F5F4F5}"/>
    <dgm:cxn modelId="{E1B7D406-1E88-42A5-9196-D00D33902CFE}" type="presParOf" srcId="{74BF815A-8035-4FE2-8A18-9CA283063AC8}" destId="{163D939F-17D4-4D0E-B5BB-67DF08968D5A}" srcOrd="0" destOrd="0" presId="urn:microsoft.com/office/officeart/2005/8/layout/hierarchy4"/>
    <dgm:cxn modelId="{7713318C-902A-4098-9B51-A0CB17E8DED4}" type="presParOf" srcId="{163D939F-17D4-4D0E-B5BB-67DF08968D5A}" destId="{83C90DEF-6526-4FE8-B7F4-AB76712504B9}" srcOrd="0" destOrd="0" presId="urn:microsoft.com/office/officeart/2005/8/layout/hierarchy4"/>
    <dgm:cxn modelId="{D13E0001-5C65-40C1-B39A-607A21915C7E}" type="presParOf" srcId="{163D939F-17D4-4D0E-B5BB-67DF08968D5A}" destId="{33DA723B-3D1D-42AB-926E-CCD724A2E691}" srcOrd="1" destOrd="0" presId="urn:microsoft.com/office/officeart/2005/8/layout/hierarchy4"/>
    <dgm:cxn modelId="{F27C42AE-4981-4FBB-ACB9-3E7AC7B65388}" type="presParOf" srcId="{163D939F-17D4-4D0E-B5BB-67DF08968D5A}" destId="{C3FEB6BC-E30A-4B85-99AE-07309A61E684}" srcOrd="2" destOrd="0" presId="urn:microsoft.com/office/officeart/2005/8/layout/hierarchy4"/>
    <dgm:cxn modelId="{CEEDE35F-3AC0-4727-A931-F09A381E006E}" type="presParOf" srcId="{C3FEB6BC-E30A-4B85-99AE-07309A61E684}" destId="{D09E394F-2809-44A8-AA7C-A4F1535ECE05}" srcOrd="0" destOrd="0" presId="urn:microsoft.com/office/officeart/2005/8/layout/hierarchy4"/>
    <dgm:cxn modelId="{83322568-5FEA-45C1-954C-3B5DA7D9E913}" type="presParOf" srcId="{D09E394F-2809-44A8-AA7C-A4F1535ECE05}" destId="{7C909C60-EA5C-4CC9-AE5E-2A7A3015395F}" srcOrd="0" destOrd="0" presId="urn:microsoft.com/office/officeart/2005/8/layout/hierarchy4"/>
    <dgm:cxn modelId="{F815BF4D-75DB-4404-9FFD-2FA749687359}" type="presParOf" srcId="{D09E394F-2809-44A8-AA7C-A4F1535ECE05}" destId="{180581D4-3C03-4460-BE20-3E282FCD82EA}" srcOrd="1" destOrd="0" presId="urn:microsoft.com/office/officeart/2005/8/layout/hierarchy4"/>
    <dgm:cxn modelId="{A3BBF2A9-C75C-4150-81B1-612893F3BD12}" type="presParOf" srcId="{D09E394F-2809-44A8-AA7C-A4F1535ECE05}" destId="{9CA93071-7998-403C-BDDC-DD825A95D461}" srcOrd="2" destOrd="0" presId="urn:microsoft.com/office/officeart/2005/8/layout/hierarchy4"/>
    <dgm:cxn modelId="{B9282EC8-B1E1-4806-83B1-152004341B5B}" type="presParOf" srcId="{9CA93071-7998-403C-BDDC-DD825A95D461}" destId="{C92CE01B-D765-47C5-870B-DA210DD30F05}" srcOrd="0" destOrd="0" presId="urn:microsoft.com/office/officeart/2005/8/layout/hierarchy4"/>
    <dgm:cxn modelId="{2897CFA6-B383-4788-A1AA-D278E024E245}" type="presParOf" srcId="{C92CE01B-D765-47C5-870B-DA210DD30F05}" destId="{5477132A-EB39-4EF4-BDCC-C9A7E8A57761}" srcOrd="0" destOrd="0" presId="urn:microsoft.com/office/officeart/2005/8/layout/hierarchy4"/>
    <dgm:cxn modelId="{D53D8B9A-D851-4104-BEBF-114057B25CFB}" type="presParOf" srcId="{C92CE01B-D765-47C5-870B-DA210DD30F05}" destId="{935B80B2-EBD7-49F0-8895-59E9EF61F31F}" srcOrd="1" destOrd="0" presId="urn:microsoft.com/office/officeart/2005/8/layout/hierarchy4"/>
    <dgm:cxn modelId="{70CBE38F-61DB-4735-BA59-576E6E97FFE5}" type="presParOf" srcId="{C3FEB6BC-E30A-4B85-99AE-07309A61E684}" destId="{495326C6-AFF6-4B60-BE5E-8E6C5E189AC2}" srcOrd="1" destOrd="0" presId="urn:microsoft.com/office/officeart/2005/8/layout/hierarchy4"/>
    <dgm:cxn modelId="{FD66F600-8CCF-4503-BAC8-36F42AA962B3}" type="presParOf" srcId="{C3FEB6BC-E30A-4B85-99AE-07309A61E684}" destId="{912DCD08-3C16-4934-9370-EB8E84968F7B}" srcOrd="2" destOrd="0" presId="urn:microsoft.com/office/officeart/2005/8/layout/hierarchy4"/>
    <dgm:cxn modelId="{0B37E8D8-E14A-444F-BDFF-75C1FA5645EF}" type="presParOf" srcId="{912DCD08-3C16-4934-9370-EB8E84968F7B}" destId="{0F60682B-F0CC-42E5-B3F5-C1558D9102BA}" srcOrd="0" destOrd="0" presId="urn:microsoft.com/office/officeart/2005/8/layout/hierarchy4"/>
    <dgm:cxn modelId="{7C40D61F-9B61-4BCE-8152-3F1920EBA8A7}" type="presParOf" srcId="{912DCD08-3C16-4934-9370-EB8E84968F7B}" destId="{A0B087FF-1AF8-40D3-A802-A68E5F3A9F09}" srcOrd="1" destOrd="0" presId="urn:microsoft.com/office/officeart/2005/8/layout/hierarchy4"/>
    <dgm:cxn modelId="{A1C418BF-3265-486A-80BD-34A2C52B22D2}" type="presParOf" srcId="{912DCD08-3C16-4934-9370-EB8E84968F7B}" destId="{35A6790E-57C2-45C3-A199-46406D99B163}" srcOrd="2" destOrd="0" presId="urn:microsoft.com/office/officeart/2005/8/layout/hierarchy4"/>
    <dgm:cxn modelId="{EFEBC96A-A923-4308-A6A4-CD9B4773D422}" type="presParOf" srcId="{35A6790E-57C2-45C3-A199-46406D99B163}" destId="{38AF5FB1-C0EC-4F86-9FD0-F676DBA2862D}" srcOrd="0" destOrd="0" presId="urn:microsoft.com/office/officeart/2005/8/layout/hierarchy4"/>
    <dgm:cxn modelId="{41A3831A-BE97-43A9-919D-5275DDA6E125}" type="presParOf" srcId="{38AF5FB1-C0EC-4F86-9FD0-F676DBA2862D}" destId="{CBFCAECD-1204-45C0-9ACB-A328491D29F5}" srcOrd="0" destOrd="0" presId="urn:microsoft.com/office/officeart/2005/8/layout/hierarchy4"/>
    <dgm:cxn modelId="{05E5AE7F-52AB-40C6-BE40-A12B812209A9}" type="presParOf" srcId="{38AF5FB1-C0EC-4F86-9FD0-F676DBA2862D}" destId="{99A59263-4722-4855-86D8-6D1E65ED15E2}" srcOrd="1" destOrd="0" presId="urn:microsoft.com/office/officeart/2005/8/layout/hierarchy4"/>
    <dgm:cxn modelId="{FFCBEEEE-A1B7-485F-9E64-1B3CE2CA75A1}" type="presParOf" srcId="{C3FEB6BC-E30A-4B85-99AE-07309A61E684}" destId="{ACF4AE9A-3D06-4B8D-BDF2-800780485CFC}" srcOrd="3" destOrd="0" presId="urn:microsoft.com/office/officeart/2005/8/layout/hierarchy4"/>
    <dgm:cxn modelId="{466C9FD1-F963-4D15-869E-CE8BC0FB49F1}" type="presParOf" srcId="{C3FEB6BC-E30A-4B85-99AE-07309A61E684}" destId="{13219EDA-9A51-48A1-8ED0-0CF2B4DA1DD2}" srcOrd="4" destOrd="0" presId="urn:microsoft.com/office/officeart/2005/8/layout/hierarchy4"/>
    <dgm:cxn modelId="{6171A7EC-607C-41A2-975F-21287E92CD28}" type="presParOf" srcId="{13219EDA-9A51-48A1-8ED0-0CF2B4DA1DD2}" destId="{28907416-8841-4849-8F73-04AE7265EF26}" srcOrd="0" destOrd="0" presId="urn:microsoft.com/office/officeart/2005/8/layout/hierarchy4"/>
    <dgm:cxn modelId="{F4D7155E-EA43-4F43-B6D2-C645CB669C0C}" type="presParOf" srcId="{13219EDA-9A51-48A1-8ED0-0CF2B4DA1DD2}" destId="{B172B0E9-8E29-460D-8D02-48A8168D44EE}" srcOrd="1" destOrd="0" presId="urn:microsoft.com/office/officeart/2005/8/layout/hierarchy4"/>
    <dgm:cxn modelId="{4FAF059D-34F1-4DA9-8B5F-A0A5CB9529E3}" type="presParOf" srcId="{13219EDA-9A51-48A1-8ED0-0CF2B4DA1DD2}" destId="{75719590-4064-4309-A20B-3B0DD8FE5B46}" srcOrd="2" destOrd="0" presId="urn:microsoft.com/office/officeart/2005/8/layout/hierarchy4"/>
    <dgm:cxn modelId="{EB7E1A14-0057-4E36-8AA2-C330FB72CD9F}" type="presParOf" srcId="{75719590-4064-4309-A20B-3B0DD8FE5B46}" destId="{58D19D59-17B8-42CC-9D8B-0F1EB815A5EA}" srcOrd="0" destOrd="0" presId="urn:microsoft.com/office/officeart/2005/8/layout/hierarchy4"/>
    <dgm:cxn modelId="{1164FE61-D390-483E-8A4D-5DEDF3798952}" type="presParOf" srcId="{58D19D59-17B8-42CC-9D8B-0F1EB815A5EA}" destId="{B2648BA2-F7B3-4EDE-B12D-C81FCDC42B2E}" srcOrd="0" destOrd="0" presId="urn:microsoft.com/office/officeart/2005/8/layout/hierarchy4"/>
    <dgm:cxn modelId="{DD1004E8-4F52-431B-9BB4-CD0872D958AA}" type="presParOf" srcId="{58D19D59-17B8-42CC-9D8B-0F1EB815A5EA}" destId="{7EDFBD73-2CED-49E9-B919-6222164E84BB}"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68BE323-F902-449B-A038-7EA15BC08802}" type="doc">
      <dgm:prSet loTypeId="urn:microsoft.com/office/officeart/2005/8/layout/radial6" loCatId="cycle" qsTypeId="urn:microsoft.com/office/officeart/2005/8/quickstyle/simple1" qsCatId="simple" csTypeId="urn:microsoft.com/office/officeart/2005/8/colors/colorful3" csCatId="colorful" phldr="1"/>
      <dgm:spPr/>
      <dgm:t>
        <a:bodyPr/>
        <a:lstStyle/>
        <a:p>
          <a:endParaRPr lang="en-US"/>
        </a:p>
      </dgm:t>
    </dgm:pt>
    <dgm:pt modelId="{B96F967E-FC70-480C-8298-A1A94AEB172C}">
      <dgm:prSet phldrT="[Text]"/>
      <dgm:spPr/>
      <dgm:t>
        <a:bodyPr/>
        <a:lstStyle/>
        <a:p>
          <a:r>
            <a:rPr lang="en-US" dirty="0" smtClean="0">
              <a:solidFill>
                <a:schemeClr val="tx1"/>
              </a:solidFill>
            </a:rPr>
            <a:t>ODP</a:t>
          </a:r>
          <a:endParaRPr lang="en-US" dirty="0">
            <a:solidFill>
              <a:schemeClr val="tx1"/>
            </a:solidFill>
          </a:endParaRPr>
        </a:p>
      </dgm:t>
    </dgm:pt>
    <dgm:pt modelId="{0EACC9C1-7867-4ECE-864B-6300CD2C1C17}" type="parTrans" cxnId="{E86B35F9-42D7-41F8-A9D5-0FF5B6F1E441}">
      <dgm:prSet/>
      <dgm:spPr/>
      <dgm:t>
        <a:bodyPr/>
        <a:lstStyle/>
        <a:p>
          <a:endParaRPr lang="en-US"/>
        </a:p>
      </dgm:t>
    </dgm:pt>
    <dgm:pt modelId="{D4BAD28D-51FD-40F2-AA3F-216B76166427}" type="sibTrans" cxnId="{E86B35F9-42D7-41F8-A9D5-0FF5B6F1E441}">
      <dgm:prSet/>
      <dgm:spPr/>
      <dgm:t>
        <a:bodyPr/>
        <a:lstStyle/>
        <a:p>
          <a:endParaRPr lang="en-US"/>
        </a:p>
      </dgm:t>
    </dgm:pt>
    <dgm:pt modelId="{37454849-71C2-4A80-A583-7B9E3D793F9B}">
      <dgm:prSet phldrT="[Text]" custT="1"/>
      <dgm:spPr/>
      <dgm:t>
        <a:bodyPr/>
        <a:lstStyle/>
        <a:p>
          <a:r>
            <a:rPr lang="en-US" sz="2000" dirty="0" smtClean="0">
              <a:solidFill>
                <a:schemeClr val="tx1"/>
              </a:solidFill>
            </a:rPr>
            <a:t>ODD</a:t>
          </a:r>
        </a:p>
        <a:p>
          <a:r>
            <a:rPr lang="en-US" sz="2000" dirty="0" smtClean="0">
              <a:solidFill>
                <a:schemeClr val="tx1"/>
              </a:solidFill>
            </a:rPr>
            <a:t>DDS</a:t>
          </a:r>
          <a:endParaRPr lang="en-US" sz="2000" dirty="0">
            <a:solidFill>
              <a:schemeClr val="tx1"/>
            </a:solidFill>
          </a:endParaRPr>
        </a:p>
      </dgm:t>
    </dgm:pt>
    <dgm:pt modelId="{295CF81F-76F5-4124-876F-880BDDC5FC16}" type="parTrans" cxnId="{7C503E56-D26B-450D-BB76-1C6029DBADB2}">
      <dgm:prSet/>
      <dgm:spPr/>
      <dgm:t>
        <a:bodyPr/>
        <a:lstStyle/>
        <a:p>
          <a:endParaRPr lang="en-US"/>
        </a:p>
      </dgm:t>
    </dgm:pt>
    <dgm:pt modelId="{207B1A7D-A69B-4017-9F1C-612E5E532F76}" type="sibTrans" cxnId="{7C503E56-D26B-450D-BB76-1C6029DBADB2}">
      <dgm:prSet/>
      <dgm:spPr/>
      <dgm:t>
        <a:bodyPr/>
        <a:lstStyle/>
        <a:p>
          <a:endParaRPr lang="en-US"/>
        </a:p>
      </dgm:t>
    </dgm:pt>
    <dgm:pt modelId="{A7B5C30B-4F84-4556-9A43-FCBE087B8A3A}">
      <dgm:prSet phldrT="[Text]" custT="1"/>
      <dgm:spPr/>
      <dgm:t>
        <a:bodyPr/>
        <a:lstStyle/>
        <a:p>
          <a:r>
            <a:rPr lang="en-US" sz="2000" dirty="0" smtClean="0">
              <a:solidFill>
                <a:schemeClr val="tx1"/>
              </a:solidFill>
            </a:rPr>
            <a:t>OGC</a:t>
          </a:r>
          <a:endParaRPr lang="en-US" sz="2000" dirty="0">
            <a:solidFill>
              <a:schemeClr val="tx1"/>
            </a:solidFill>
          </a:endParaRPr>
        </a:p>
      </dgm:t>
    </dgm:pt>
    <dgm:pt modelId="{AB9E893F-57EC-4EB2-9908-1C23EC7432F8}" type="parTrans" cxnId="{EAE5B828-BBD5-4154-B9B0-2EBB2EAF033C}">
      <dgm:prSet/>
      <dgm:spPr/>
      <dgm:t>
        <a:bodyPr/>
        <a:lstStyle/>
        <a:p>
          <a:endParaRPr lang="en-US"/>
        </a:p>
      </dgm:t>
    </dgm:pt>
    <dgm:pt modelId="{26A99581-5B83-493E-9626-65C378BC596B}" type="sibTrans" cxnId="{EAE5B828-BBD5-4154-B9B0-2EBB2EAF033C}">
      <dgm:prSet/>
      <dgm:spPr/>
      <dgm:t>
        <a:bodyPr/>
        <a:lstStyle/>
        <a:p>
          <a:endParaRPr lang="en-US"/>
        </a:p>
      </dgm:t>
    </dgm:pt>
    <dgm:pt modelId="{BD3A6134-59DC-43B3-8102-472564D15028}">
      <dgm:prSet phldrT="[Text]" custT="1"/>
      <dgm:spPr/>
      <dgm:t>
        <a:bodyPr/>
        <a:lstStyle/>
        <a:p>
          <a:r>
            <a:rPr lang="en-US" sz="2000" dirty="0" smtClean="0">
              <a:solidFill>
                <a:schemeClr val="tx1"/>
              </a:solidFill>
            </a:rPr>
            <a:t>OQR</a:t>
          </a:r>
          <a:endParaRPr lang="en-US" sz="2000" dirty="0">
            <a:solidFill>
              <a:schemeClr val="tx1"/>
            </a:solidFill>
          </a:endParaRPr>
        </a:p>
      </dgm:t>
    </dgm:pt>
    <dgm:pt modelId="{ABAC25CC-B00E-499F-854A-061B20736862}" type="parTrans" cxnId="{7EBD4502-B4CA-4E1E-9498-16EE4F1A33C4}">
      <dgm:prSet/>
      <dgm:spPr/>
      <dgm:t>
        <a:bodyPr/>
        <a:lstStyle/>
        <a:p>
          <a:endParaRPr lang="en-US"/>
        </a:p>
      </dgm:t>
    </dgm:pt>
    <dgm:pt modelId="{82C0AC91-707C-4F23-B500-B05DCA76B6A9}" type="sibTrans" cxnId="{7EBD4502-B4CA-4E1E-9498-16EE4F1A33C4}">
      <dgm:prSet/>
      <dgm:spPr/>
      <dgm:t>
        <a:bodyPr/>
        <a:lstStyle/>
        <a:p>
          <a:endParaRPr lang="en-US"/>
        </a:p>
      </dgm:t>
    </dgm:pt>
    <dgm:pt modelId="{C1CE42D6-EF8D-409C-9470-C686E4FF9D24}">
      <dgm:prSet phldrT="[Text]" custT="1"/>
      <dgm:spPr/>
      <dgm:t>
        <a:bodyPr/>
        <a:lstStyle/>
        <a:p>
          <a:r>
            <a:rPr lang="en-US" sz="2000" dirty="0" smtClean="0">
              <a:solidFill>
                <a:schemeClr val="tx1"/>
              </a:solidFill>
            </a:rPr>
            <a:t>ODS</a:t>
          </a:r>
          <a:endParaRPr lang="en-US" sz="2000" dirty="0">
            <a:solidFill>
              <a:schemeClr val="tx1"/>
            </a:solidFill>
          </a:endParaRPr>
        </a:p>
      </dgm:t>
    </dgm:pt>
    <dgm:pt modelId="{7C7E1F3B-3FFB-421F-93DE-9134B73E40C5}" type="parTrans" cxnId="{3B1710C5-FF34-4D91-B2AE-248AEA910271}">
      <dgm:prSet/>
      <dgm:spPr/>
      <dgm:t>
        <a:bodyPr/>
        <a:lstStyle/>
        <a:p>
          <a:endParaRPr lang="en-US"/>
        </a:p>
      </dgm:t>
    </dgm:pt>
    <dgm:pt modelId="{B7A7461E-2ABB-465F-ABFB-9B6AA6770F90}" type="sibTrans" cxnId="{3B1710C5-FF34-4D91-B2AE-248AEA910271}">
      <dgm:prSet/>
      <dgm:spPr/>
      <dgm:t>
        <a:bodyPr/>
        <a:lstStyle/>
        <a:p>
          <a:endParaRPr lang="en-US"/>
        </a:p>
      </dgm:t>
    </dgm:pt>
    <dgm:pt modelId="{1003054B-5A81-48C6-BD1A-271D1150EB03}">
      <dgm:prSet custT="1"/>
      <dgm:spPr/>
      <dgm:t>
        <a:bodyPr/>
        <a:lstStyle/>
        <a:p>
          <a:r>
            <a:rPr lang="en-US" sz="1600" dirty="0" smtClean="0">
              <a:solidFill>
                <a:schemeClr val="tx1"/>
              </a:solidFill>
            </a:rPr>
            <a:t>OLCA</a:t>
          </a:r>
          <a:endParaRPr lang="en-US" sz="1600" dirty="0">
            <a:solidFill>
              <a:schemeClr val="tx1"/>
            </a:solidFill>
          </a:endParaRPr>
        </a:p>
      </dgm:t>
    </dgm:pt>
    <dgm:pt modelId="{5654E2F5-8506-4AFF-8ACD-2DC0010077A7}" type="parTrans" cxnId="{A5CAA0AD-C282-4FC5-BD21-55C65D955069}">
      <dgm:prSet/>
      <dgm:spPr/>
      <dgm:t>
        <a:bodyPr/>
        <a:lstStyle/>
        <a:p>
          <a:endParaRPr lang="en-US"/>
        </a:p>
      </dgm:t>
    </dgm:pt>
    <dgm:pt modelId="{D92AF0FA-0322-4969-BF23-6F2F1C3CAF3D}" type="sibTrans" cxnId="{A5CAA0AD-C282-4FC5-BD21-55C65D955069}">
      <dgm:prSet/>
      <dgm:spPr/>
      <dgm:t>
        <a:bodyPr/>
        <a:lstStyle/>
        <a:p>
          <a:endParaRPr lang="en-US"/>
        </a:p>
      </dgm:t>
    </dgm:pt>
    <dgm:pt modelId="{AE1B25F6-017B-43A1-A489-42C009FD02E3}">
      <dgm:prSet custT="1"/>
      <dgm:spPr/>
      <dgm:t>
        <a:bodyPr/>
        <a:lstStyle/>
        <a:p>
          <a:r>
            <a:rPr lang="en-US" sz="1600" dirty="0" smtClean="0">
              <a:solidFill>
                <a:schemeClr val="tx1"/>
              </a:solidFill>
            </a:rPr>
            <a:t>ODAR</a:t>
          </a:r>
          <a:endParaRPr lang="en-US" sz="1600" dirty="0">
            <a:solidFill>
              <a:schemeClr val="tx1"/>
            </a:solidFill>
          </a:endParaRPr>
        </a:p>
      </dgm:t>
    </dgm:pt>
    <dgm:pt modelId="{88662EBE-8924-4897-9237-FE5D4BC3782B}" type="parTrans" cxnId="{2548F398-F2DA-43C4-AEBE-06A348C6C9CB}">
      <dgm:prSet/>
      <dgm:spPr/>
      <dgm:t>
        <a:bodyPr/>
        <a:lstStyle/>
        <a:p>
          <a:endParaRPr lang="en-US"/>
        </a:p>
      </dgm:t>
    </dgm:pt>
    <dgm:pt modelId="{E9D4C0F7-B3F8-42C0-9FB7-BE6CBBD5D174}" type="sibTrans" cxnId="{2548F398-F2DA-43C4-AEBE-06A348C6C9CB}">
      <dgm:prSet/>
      <dgm:spPr/>
      <dgm:t>
        <a:bodyPr/>
        <a:lstStyle/>
        <a:p>
          <a:endParaRPr lang="en-US"/>
        </a:p>
      </dgm:t>
    </dgm:pt>
    <dgm:pt modelId="{8C466EDD-EBF2-409A-B2FF-DED1197CEE87}">
      <dgm:prSet/>
      <dgm:spPr/>
      <dgm:t>
        <a:bodyPr/>
        <a:lstStyle/>
        <a:p>
          <a:r>
            <a:rPr lang="en-US" dirty="0" smtClean="0">
              <a:solidFill>
                <a:schemeClr val="tx1"/>
              </a:solidFill>
            </a:rPr>
            <a:t>OACT</a:t>
          </a:r>
          <a:endParaRPr lang="en-US" dirty="0">
            <a:solidFill>
              <a:schemeClr val="tx1"/>
            </a:solidFill>
          </a:endParaRPr>
        </a:p>
      </dgm:t>
    </dgm:pt>
    <dgm:pt modelId="{DFD3E9C8-F692-4AE0-81EA-6D09941198A5}" type="parTrans" cxnId="{00FC60C1-7163-4E86-930A-43E1BB4FC5FE}">
      <dgm:prSet/>
      <dgm:spPr/>
      <dgm:t>
        <a:bodyPr/>
        <a:lstStyle/>
        <a:p>
          <a:endParaRPr lang="en-US"/>
        </a:p>
      </dgm:t>
    </dgm:pt>
    <dgm:pt modelId="{E7AABBF0-8C2F-4403-B5EA-338C326E39F9}" type="sibTrans" cxnId="{00FC60C1-7163-4E86-930A-43E1BB4FC5FE}">
      <dgm:prSet/>
      <dgm:spPr/>
      <dgm:t>
        <a:bodyPr/>
        <a:lstStyle/>
        <a:p>
          <a:endParaRPr lang="en-US"/>
        </a:p>
      </dgm:t>
    </dgm:pt>
    <dgm:pt modelId="{243FC4A0-B849-482B-9DB4-CC2B7B833360}">
      <dgm:prSet custT="1"/>
      <dgm:spPr/>
      <dgm:t>
        <a:bodyPr/>
        <a:lstStyle/>
        <a:p>
          <a:r>
            <a:rPr lang="en-US" sz="1400" dirty="0" smtClean="0">
              <a:solidFill>
                <a:schemeClr val="tx1"/>
              </a:solidFill>
            </a:rPr>
            <a:t>OPSOS </a:t>
          </a:r>
          <a:endParaRPr lang="en-US" sz="1400" dirty="0">
            <a:solidFill>
              <a:schemeClr val="tx1"/>
            </a:solidFill>
          </a:endParaRPr>
        </a:p>
      </dgm:t>
    </dgm:pt>
    <dgm:pt modelId="{D56B4053-7191-4A08-A042-2D9F106E8D15}" type="parTrans" cxnId="{F2F72365-8093-40A8-BF68-678B8B1C0193}">
      <dgm:prSet/>
      <dgm:spPr/>
      <dgm:t>
        <a:bodyPr/>
        <a:lstStyle/>
        <a:p>
          <a:endParaRPr lang="en-US"/>
        </a:p>
      </dgm:t>
    </dgm:pt>
    <dgm:pt modelId="{3973207E-3F94-4DEB-BC4C-7FFFD34834F0}" type="sibTrans" cxnId="{F2F72365-8093-40A8-BF68-678B8B1C0193}">
      <dgm:prSet/>
      <dgm:spPr/>
      <dgm:t>
        <a:bodyPr/>
        <a:lstStyle/>
        <a:p>
          <a:endParaRPr lang="en-US"/>
        </a:p>
      </dgm:t>
    </dgm:pt>
    <dgm:pt modelId="{F9694FC5-4E17-47F0-81A0-6F951BF6C003}">
      <dgm:prSet custT="1"/>
      <dgm:spPr/>
      <dgm:t>
        <a:bodyPr/>
        <a:lstStyle/>
        <a:p>
          <a:r>
            <a:rPr lang="en-US" sz="1400" dirty="0" smtClean="0">
              <a:solidFill>
                <a:schemeClr val="tx1"/>
              </a:solidFill>
            </a:rPr>
            <a:t>ORDES</a:t>
          </a:r>
          <a:endParaRPr lang="en-US" sz="1400" dirty="0">
            <a:solidFill>
              <a:schemeClr val="tx1"/>
            </a:solidFill>
          </a:endParaRPr>
        </a:p>
      </dgm:t>
    </dgm:pt>
    <dgm:pt modelId="{36971B52-4A4A-4D8E-8983-3C0648C579B0}" type="parTrans" cxnId="{D696C13B-7CD8-4CEF-9E91-17C93BA28DF8}">
      <dgm:prSet/>
      <dgm:spPr/>
      <dgm:t>
        <a:bodyPr/>
        <a:lstStyle/>
        <a:p>
          <a:endParaRPr lang="en-US"/>
        </a:p>
      </dgm:t>
    </dgm:pt>
    <dgm:pt modelId="{64C7C5B6-A415-4232-8E30-81B7F0F1E729}" type="sibTrans" cxnId="{D696C13B-7CD8-4CEF-9E91-17C93BA28DF8}">
      <dgm:prSet/>
      <dgm:spPr/>
      <dgm:t>
        <a:bodyPr/>
        <a:lstStyle/>
        <a:p>
          <a:endParaRPr lang="en-US"/>
        </a:p>
      </dgm:t>
    </dgm:pt>
    <dgm:pt modelId="{6F9B7EEA-84C4-45F1-973D-C7639492FF53}">
      <dgm:prSet/>
      <dgm:spPr/>
      <dgm:t>
        <a:bodyPr/>
        <a:lstStyle/>
        <a:p>
          <a:r>
            <a:rPr lang="en-US" dirty="0" smtClean="0">
              <a:solidFill>
                <a:schemeClr val="tx1"/>
              </a:solidFill>
            </a:rPr>
            <a:t>ORES</a:t>
          </a:r>
          <a:endParaRPr lang="en-US" dirty="0">
            <a:solidFill>
              <a:schemeClr val="tx1"/>
            </a:solidFill>
          </a:endParaRPr>
        </a:p>
      </dgm:t>
    </dgm:pt>
    <dgm:pt modelId="{B487199C-E168-438A-B175-DB5111EC948B}" type="parTrans" cxnId="{4D32BFEA-A80F-4D05-A2E4-7D633A01E5AF}">
      <dgm:prSet/>
      <dgm:spPr/>
      <dgm:t>
        <a:bodyPr/>
        <a:lstStyle/>
        <a:p>
          <a:endParaRPr lang="en-US"/>
        </a:p>
      </dgm:t>
    </dgm:pt>
    <dgm:pt modelId="{85E19617-01D0-471B-939A-D8E46EA3C714}" type="sibTrans" cxnId="{4D32BFEA-A80F-4D05-A2E4-7D633A01E5AF}">
      <dgm:prSet/>
      <dgm:spPr/>
      <dgm:t>
        <a:bodyPr/>
        <a:lstStyle/>
        <a:p>
          <a:endParaRPr lang="en-US"/>
        </a:p>
      </dgm:t>
    </dgm:pt>
    <dgm:pt modelId="{F7060DFB-506F-4D68-954C-1EC8E74F594A}" type="pres">
      <dgm:prSet presAssocID="{E68BE323-F902-449B-A038-7EA15BC08802}" presName="Name0" presStyleCnt="0">
        <dgm:presLayoutVars>
          <dgm:chMax val="1"/>
          <dgm:dir/>
          <dgm:animLvl val="ctr"/>
          <dgm:resizeHandles val="exact"/>
        </dgm:presLayoutVars>
      </dgm:prSet>
      <dgm:spPr/>
      <dgm:t>
        <a:bodyPr/>
        <a:lstStyle/>
        <a:p>
          <a:endParaRPr lang="en-US"/>
        </a:p>
      </dgm:t>
    </dgm:pt>
    <dgm:pt modelId="{389BCF3D-2340-41C2-99DF-6FC5B1F25CF3}" type="pres">
      <dgm:prSet presAssocID="{B96F967E-FC70-480C-8298-A1A94AEB172C}" presName="centerShape" presStyleLbl="node0" presStyleIdx="0" presStyleCnt="1"/>
      <dgm:spPr/>
      <dgm:t>
        <a:bodyPr/>
        <a:lstStyle/>
        <a:p>
          <a:endParaRPr lang="en-US"/>
        </a:p>
      </dgm:t>
    </dgm:pt>
    <dgm:pt modelId="{4061717A-55B9-41F6-B16B-36CBCFC71997}" type="pres">
      <dgm:prSet presAssocID="{37454849-71C2-4A80-A583-7B9E3D793F9B}" presName="node" presStyleLbl="node1" presStyleIdx="0" presStyleCnt="10" custScaleX="163835" custScaleY="223464">
        <dgm:presLayoutVars>
          <dgm:bulletEnabled val="1"/>
        </dgm:presLayoutVars>
      </dgm:prSet>
      <dgm:spPr/>
      <dgm:t>
        <a:bodyPr/>
        <a:lstStyle/>
        <a:p>
          <a:endParaRPr lang="en-US"/>
        </a:p>
      </dgm:t>
    </dgm:pt>
    <dgm:pt modelId="{37752779-E0A3-4851-AC5C-852922A26CEA}" type="pres">
      <dgm:prSet presAssocID="{37454849-71C2-4A80-A583-7B9E3D793F9B}" presName="dummy" presStyleCnt="0"/>
      <dgm:spPr/>
    </dgm:pt>
    <dgm:pt modelId="{D994C969-C225-408D-8211-57B6A53192F8}" type="pres">
      <dgm:prSet presAssocID="{207B1A7D-A69B-4017-9F1C-612E5E532F76}" presName="sibTrans" presStyleLbl="sibTrans2D1" presStyleIdx="0" presStyleCnt="10"/>
      <dgm:spPr/>
      <dgm:t>
        <a:bodyPr/>
        <a:lstStyle/>
        <a:p>
          <a:endParaRPr lang="en-US"/>
        </a:p>
      </dgm:t>
    </dgm:pt>
    <dgm:pt modelId="{0934E3B5-9E77-4DF7-AB44-E4F7B569D843}" type="pres">
      <dgm:prSet presAssocID="{243FC4A0-B849-482B-9DB4-CC2B7B833360}" presName="node" presStyleLbl="node1" presStyleIdx="1" presStyleCnt="10">
        <dgm:presLayoutVars>
          <dgm:bulletEnabled val="1"/>
        </dgm:presLayoutVars>
      </dgm:prSet>
      <dgm:spPr/>
      <dgm:t>
        <a:bodyPr/>
        <a:lstStyle/>
        <a:p>
          <a:endParaRPr lang="en-US"/>
        </a:p>
      </dgm:t>
    </dgm:pt>
    <dgm:pt modelId="{2D9BF616-74BB-43D7-A6E8-59F7D9EAB34E}" type="pres">
      <dgm:prSet presAssocID="{243FC4A0-B849-482B-9DB4-CC2B7B833360}" presName="dummy" presStyleCnt="0"/>
      <dgm:spPr/>
    </dgm:pt>
    <dgm:pt modelId="{F78BDE10-A259-4DEA-BB32-BBD2837619E6}" type="pres">
      <dgm:prSet presAssocID="{3973207E-3F94-4DEB-BC4C-7FFFD34834F0}" presName="sibTrans" presStyleLbl="sibTrans2D1" presStyleIdx="1" presStyleCnt="10"/>
      <dgm:spPr/>
      <dgm:t>
        <a:bodyPr/>
        <a:lstStyle/>
        <a:p>
          <a:endParaRPr lang="en-US"/>
        </a:p>
      </dgm:t>
    </dgm:pt>
    <dgm:pt modelId="{1A350CEB-2D64-46A5-BB2E-DCDCB48580F9}" type="pres">
      <dgm:prSet presAssocID="{AE1B25F6-017B-43A1-A489-42C009FD02E3}" presName="node" presStyleLbl="node1" presStyleIdx="2" presStyleCnt="10" custRadScaleRad="100733" custRadScaleInc="546">
        <dgm:presLayoutVars>
          <dgm:bulletEnabled val="1"/>
        </dgm:presLayoutVars>
      </dgm:prSet>
      <dgm:spPr/>
      <dgm:t>
        <a:bodyPr/>
        <a:lstStyle/>
        <a:p>
          <a:endParaRPr lang="en-US"/>
        </a:p>
      </dgm:t>
    </dgm:pt>
    <dgm:pt modelId="{2A9FB4E0-9B4D-47DE-9449-1B1477C9F7E6}" type="pres">
      <dgm:prSet presAssocID="{AE1B25F6-017B-43A1-A489-42C009FD02E3}" presName="dummy" presStyleCnt="0"/>
      <dgm:spPr/>
    </dgm:pt>
    <dgm:pt modelId="{C69F17F6-90F9-4170-9D50-A570385FB711}" type="pres">
      <dgm:prSet presAssocID="{E9D4C0F7-B3F8-42C0-9FB7-BE6CBBD5D174}" presName="sibTrans" presStyleLbl="sibTrans2D1" presStyleIdx="2" presStyleCnt="10"/>
      <dgm:spPr/>
      <dgm:t>
        <a:bodyPr/>
        <a:lstStyle/>
        <a:p>
          <a:endParaRPr lang="en-US"/>
        </a:p>
      </dgm:t>
    </dgm:pt>
    <dgm:pt modelId="{7FA09246-E0EB-412C-8D94-6B20EFAA97FE}" type="pres">
      <dgm:prSet presAssocID="{A7B5C30B-4F84-4556-9A43-FCBE087B8A3A}" presName="node" presStyleLbl="node1" presStyleIdx="3" presStyleCnt="10">
        <dgm:presLayoutVars>
          <dgm:bulletEnabled val="1"/>
        </dgm:presLayoutVars>
      </dgm:prSet>
      <dgm:spPr/>
      <dgm:t>
        <a:bodyPr/>
        <a:lstStyle/>
        <a:p>
          <a:endParaRPr lang="en-US"/>
        </a:p>
      </dgm:t>
    </dgm:pt>
    <dgm:pt modelId="{82C91F9B-FF5A-49FE-B6DE-CD96D1139A30}" type="pres">
      <dgm:prSet presAssocID="{A7B5C30B-4F84-4556-9A43-FCBE087B8A3A}" presName="dummy" presStyleCnt="0"/>
      <dgm:spPr/>
    </dgm:pt>
    <dgm:pt modelId="{F2EBB420-3D7F-482A-9279-81EF5402B8EF}" type="pres">
      <dgm:prSet presAssocID="{26A99581-5B83-493E-9626-65C378BC596B}" presName="sibTrans" presStyleLbl="sibTrans2D1" presStyleIdx="3" presStyleCnt="10"/>
      <dgm:spPr/>
      <dgm:t>
        <a:bodyPr/>
        <a:lstStyle/>
        <a:p>
          <a:endParaRPr lang="en-US"/>
        </a:p>
      </dgm:t>
    </dgm:pt>
    <dgm:pt modelId="{D1D1F21D-BD8F-4398-B667-2F16D1F7B29D}" type="pres">
      <dgm:prSet presAssocID="{F9694FC5-4E17-47F0-81A0-6F951BF6C003}" presName="node" presStyleLbl="node1" presStyleIdx="4" presStyleCnt="10">
        <dgm:presLayoutVars>
          <dgm:bulletEnabled val="1"/>
        </dgm:presLayoutVars>
      </dgm:prSet>
      <dgm:spPr/>
      <dgm:t>
        <a:bodyPr/>
        <a:lstStyle/>
        <a:p>
          <a:endParaRPr lang="en-US"/>
        </a:p>
      </dgm:t>
    </dgm:pt>
    <dgm:pt modelId="{3F02BB4B-0EEE-4EF9-B8BF-605F6899572D}" type="pres">
      <dgm:prSet presAssocID="{F9694FC5-4E17-47F0-81A0-6F951BF6C003}" presName="dummy" presStyleCnt="0"/>
      <dgm:spPr/>
    </dgm:pt>
    <dgm:pt modelId="{31E762A2-9893-460D-831D-781188199E3A}" type="pres">
      <dgm:prSet presAssocID="{64C7C5B6-A415-4232-8E30-81B7F0F1E729}" presName="sibTrans" presStyleLbl="sibTrans2D1" presStyleIdx="4" presStyleCnt="10"/>
      <dgm:spPr/>
      <dgm:t>
        <a:bodyPr/>
        <a:lstStyle/>
        <a:p>
          <a:endParaRPr lang="en-US"/>
        </a:p>
      </dgm:t>
    </dgm:pt>
    <dgm:pt modelId="{68C1952E-C242-412B-A93C-470DF1962274}" type="pres">
      <dgm:prSet presAssocID="{6F9B7EEA-84C4-45F1-973D-C7639492FF53}" presName="node" presStyleLbl="node1" presStyleIdx="5" presStyleCnt="10">
        <dgm:presLayoutVars>
          <dgm:bulletEnabled val="1"/>
        </dgm:presLayoutVars>
      </dgm:prSet>
      <dgm:spPr/>
      <dgm:t>
        <a:bodyPr/>
        <a:lstStyle/>
        <a:p>
          <a:endParaRPr lang="en-US"/>
        </a:p>
      </dgm:t>
    </dgm:pt>
    <dgm:pt modelId="{CC873A38-7533-4FFC-9C1F-7DC146B9D59E}" type="pres">
      <dgm:prSet presAssocID="{6F9B7EEA-84C4-45F1-973D-C7639492FF53}" presName="dummy" presStyleCnt="0"/>
      <dgm:spPr/>
    </dgm:pt>
    <dgm:pt modelId="{D679FCCC-110A-4877-9296-269E627E877C}" type="pres">
      <dgm:prSet presAssocID="{85E19617-01D0-471B-939A-D8E46EA3C714}" presName="sibTrans" presStyleLbl="sibTrans2D1" presStyleIdx="5" presStyleCnt="10"/>
      <dgm:spPr/>
      <dgm:t>
        <a:bodyPr/>
        <a:lstStyle/>
        <a:p>
          <a:endParaRPr lang="en-US"/>
        </a:p>
      </dgm:t>
    </dgm:pt>
    <dgm:pt modelId="{BA687843-4B52-4B74-A0DF-FE4E357E66A5}" type="pres">
      <dgm:prSet presAssocID="{1003054B-5A81-48C6-BD1A-271D1150EB03}" presName="node" presStyleLbl="node1" presStyleIdx="6" presStyleCnt="10">
        <dgm:presLayoutVars>
          <dgm:bulletEnabled val="1"/>
        </dgm:presLayoutVars>
      </dgm:prSet>
      <dgm:spPr/>
      <dgm:t>
        <a:bodyPr/>
        <a:lstStyle/>
        <a:p>
          <a:endParaRPr lang="en-US"/>
        </a:p>
      </dgm:t>
    </dgm:pt>
    <dgm:pt modelId="{647DD5F3-AE87-4D15-AA51-6632E2E77344}" type="pres">
      <dgm:prSet presAssocID="{1003054B-5A81-48C6-BD1A-271D1150EB03}" presName="dummy" presStyleCnt="0"/>
      <dgm:spPr/>
    </dgm:pt>
    <dgm:pt modelId="{F843F6E5-D37D-4CF9-A8DD-90D686A70189}" type="pres">
      <dgm:prSet presAssocID="{D92AF0FA-0322-4969-BF23-6F2F1C3CAF3D}" presName="sibTrans" presStyleLbl="sibTrans2D1" presStyleIdx="6" presStyleCnt="10"/>
      <dgm:spPr/>
      <dgm:t>
        <a:bodyPr/>
        <a:lstStyle/>
        <a:p>
          <a:endParaRPr lang="en-US"/>
        </a:p>
      </dgm:t>
    </dgm:pt>
    <dgm:pt modelId="{F61CBD2E-A19E-4DF9-AAF0-72AAE241AF68}" type="pres">
      <dgm:prSet presAssocID="{8C466EDD-EBF2-409A-B2FF-DED1197CEE87}" presName="node" presStyleLbl="node1" presStyleIdx="7" presStyleCnt="10">
        <dgm:presLayoutVars>
          <dgm:bulletEnabled val="1"/>
        </dgm:presLayoutVars>
      </dgm:prSet>
      <dgm:spPr/>
      <dgm:t>
        <a:bodyPr/>
        <a:lstStyle/>
        <a:p>
          <a:endParaRPr lang="en-US"/>
        </a:p>
      </dgm:t>
    </dgm:pt>
    <dgm:pt modelId="{BC531693-3A8D-48E7-9A95-3DA0C5E60FB6}" type="pres">
      <dgm:prSet presAssocID="{8C466EDD-EBF2-409A-B2FF-DED1197CEE87}" presName="dummy" presStyleCnt="0"/>
      <dgm:spPr/>
    </dgm:pt>
    <dgm:pt modelId="{77C857D2-84B3-4E4B-B6ED-7C11869CDF31}" type="pres">
      <dgm:prSet presAssocID="{E7AABBF0-8C2F-4403-B5EA-338C326E39F9}" presName="sibTrans" presStyleLbl="sibTrans2D1" presStyleIdx="7" presStyleCnt="10"/>
      <dgm:spPr/>
      <dgm:t>
        <a:bodyPr/>
        <a:lstStyle/>
        <a:p>
          <a:endParaRPr lang="en-US"/>
        </a:p>
      </dgm:t>
    </dgm:pt>
    <dgm:pt modelId="{46929172-357F-433E-9DDA-B75E80A0437D}" type="pres">
      <dgm:prSet presAssocID="{BD3A6134-59DC-43B3-8102-472564D15028}" presName="node" presStyleLbl="node1" presStyleIdx="8" presStyleCnt="10">
        <dgm:presLayoutVars>
          <dgm:bulletEnabled val="1"/>
        </dgm:presLayoutVars>
      </dgm:prSet>
      <dgm:spPr/>
      <dgm:t>
        <a:bodyPr/>
        <a:lstStyle/>
        <a:p>
          <a:endParaRPr lang="en-US"/>
        </a:p>
      </dgm:t>
    </dgm:pt>
    <dgm:pt modelId="{6FC40B92-F38D-4113-9635-B384D5123AFF}" type="pres">
      <dgm:prSet presAssocID="{BD3A6134-59DC-43B3-8102-472564D15028}" presName="dummy" presStyleCnt="0"/>
      <dgm:spPr/>
    </dgm:pt>
    <dgm:pt modelId="{5C01659A-C91A-43AA-AE24-3A2A3E843B26}" type="pres">
      <dgm:prSet presAssocID="{82C0AC91-707C-4F23-B500-B05DCA76B6A9}" presName="sibTrans" presStyleLbl="sibTrans2D1" presStyleIdx="8" presStyleCnt="10"/>
      <dgm:spPr/>
      <dgm:t>
        <a:bodyPr/>
        <a:lstStyle/>
        <a:p>
          <a:endParaRPr lang="en-US"/>
        </a:p>
      </dgm:t>
    </dgm:pt>
    <dgm:pt modelId="{72B824CA-5AF9-41E7-A72E-D8822B3F7EF5}" type="pres">
      <dgm:prSet presAssocID="{C1CE42D6-EF8D-409C-9470-C686E4FF9D24}" presName="node" presStyleLbl="node1" presStyleIdx="9" presStyleCnt="10">
        <dgm:presLayoutVars>
          <dgm:bulletEnabled val="1"/>
        </dgm:presLayoutVars>
      </dgm:prSet>
      <dgm:spPr/>
      <dgm:t>
        <a:bodyPr/>
        <a:lstStyle/>
        <a:p>
          <a:endParaRPr lang="en-US"/>
        </a:p>
      </dgm:t>
    </dgm:pt>
    <dgm:pt modelId="{14FE56E7-C444-4D2D-84F4-08BECE02108D}" type="pres">
      <dgm:prSet presAssocID="{C1CE42D6-EF8D-409C-9470-C686E4FF9D24}" presName="dummy" presStyleCnt="0"/>
      <dgm:spPr/>
    </dgm:pt>
    <dgm:pt modelId="{9B8B4FFE-C070-4D94-A809-F8CCCBCD5FBA}" type="pres">
      <dgm:prSet presAssocID="{B7A7461E-2ABB-465F-ABFB-9B6AA6770F90}" presName="sibTrans" presStyleLbl="sibTrans2D1" presStyleIdx="9" presStyleCnt="10"/>
      <dgm:spPr/>
      <dgm:t>
        <a:bodyPr/>
        <a:lstStyle/>
        <a:p>
          <a:endParaRPr lang="en-US"/>
        </a:p>
      </dgm:t>
    </dgm:pt>
  </dgm:ptLst>
  <dgm:cxnLst>
    <dgm:cxn modelId="{7C503E56-D26B-450D-BB76-1C6029DBADB2}" srcId="{B96F967E-FC70-480C-8298-A1A94AEB172C}" destId="{37454849-71C2-4A80-A583-7B9E3D793F9B}" srcOrd="0" destOrd="0" parTransId="{295CF81F-76F5-4124-876F-880BDDC5FC16}" sibTransId="{207B1A7D-A69B-4017-9F1C-612E5E532F76}"/>
    <dgm:cxn modelId="{2548F398-F2DA-43C4-AEBE-06A348C6C9CB}" srcId="{B96F967E-FC70-480C-8298-A1A94AEB172C}" destId="{AE1B25F6-017B-43A1-A489-42C009FD02E3}" srcOrd="2" destOrd="0" parTransId="{88662EBE-8924-4897-9237-FE5D4BC3782B}" sibTransId="{E9D4C0F7-B3F8-42C0-9FB7-BE6CBBD5D174}"/>
    <dgm:cxn modelId="{708AA439-842A-4996-ACC1-8B763BBD9E09}" type="presOf" srcId="{82C0AC91-707C-4F23-B500-B05DCA76B6A9}" destId="{5C01659A-C91A-43AA-AE24-3A2A3E843B26}" srcOrd="0" destOrd="0" presId="urn:microsoft.com/office/officeart/2005/8/layout/radial6"/>
    <dgm:cxn modelId="{82FAFA01-4332-41E7-8F7C-7E2D1B981614}" type="presOf" srcId="{85E19617-01D0-471B-939A-D8E46EA3C714}" destId="{D679FCCC-110A-4877-9296-269E627E877C}" srcOrd="0" destOrd="0" presId="urn:microsoft.com/office/officeart/2005/8/layout/radial6"/>
    <dgm:cxn modelId="{EAE5B828-BBD5-4154-B9B0-2EBB2EAF033C}" srcId="{B96F967E-FC70-480C-8298-A1A94AEB172C}" destId="{A7B5C30B-4F84-4556-9A43-FCBE087B8A3A}" srcOrd="3" destOrd="0" parTransId="{AB9E893F-57EC-4EB2-9908-1C23EC7432F8}" sibTransId="{26A99581-5B83-493E-9626-65C378BC596B}"/>
    <dgm:cxn modelId="{4D32BFEA-A80F-4D05-A2E4-7D633A01E5AF}" srcId="{B96F967E-FC70-480C-8298-A1A94AEB172C}" destId="{6F9B7EEA-84C4-45F1-973D-C7639492FF53}" srcOrd="5" destOrd="0" parTransId="{B487199C-E168-438A-B175-DB5111EC948B}" sibTransId="{85E19617-01D0-471B-939A-D8E46EA3C714}"/>
    <dgm:cxn modelId="{1495830C-7FEC-483B-847D-5BB5639EFC34}" type="presOf" srcId="{BD3A6134-59DC-43B3-8102-472564D15028}" destId="{46929172-357F-433E-9DDA-B75E80A0437D}" srcOrd="0" destOrd="0" presId="urn:microsoft.com/office/officeart/2005/8/layout/radial6"/>
    <dgm:cxn modelId="{093E563E-53D8-4C03-A190-FFBEC3E2B1B9}" type="presOf" srcId="{E68BE323-F902-449B-A038-7EA15BC08802}" destId="{F7060DFB-506F-4D68-954C-1EC8E74F594A}" srcOrd="0" destOrd="0" presId="urn:microsoft.com/office/officeart/2005/8/layout/radial6"/>
    <dgm:cxn modelId="{A1CD1362-D491-4BA9-81CA-C45E0D432E1F}" type="presOf" srcId="{C1CE42D6-EF8D-409C-9470-C686E4FF9D24}" destId="{72B824CA-5AF9-41E7-A72E-D8822B3F7EF5}" srcOrd="0" destOrd="0" presId="urn:microsoft.com/office/officeart/2005/8/layout/radial6"/>
    <dgm:cxn modelId="{D696C13B-7CD8-4CEF-9E91-17C93BA28DF8}" srcId="{B96F967E-FC70-480C-8298-A1A94AEB172C}" destId="{F9694FC5-4E17-47F0-81A0-6F951BF6C003}" srcOrd="4" destOrd="0" parTransId="{36971B52-4A4A-4D8E-8983-3C0648C579B0}" sibTransId="{64C7C5B6-A415-4232-8E30-81B7F0F1E729}"/>
    <dgm:cxn modelId="{D03F1D49-9B6B-49EA-8A77-7BCFE00C8009}" type="presOf" srcId="{E7AABBF0-8C2F-4403-B5EA-338C326E39F9}" destId="{77C857D2-84B3-4E4B-B6ED-7C11869CDF31}" srcOrd="0" destOrd="0" presId="urn:microsoft.com/office/officeart/2005/8/layout/radial6"/>
    <dgm:cxn modelId="{6280319F-DA19-46B9-B3CF-DE568122C8B1}" type="presOf" srcId="{A7B5C30B-4F84-4556-9A43-FCBE087B8A3A}" destId="{7FA09246-E0EB-412C-8D94-6B20EFAA97FE}" srcOrd="0" destOrd="0" presId="urn:microsoft.com/office/officeart/2005/8/layout/radial6"/>
    <dgm:cxn modelId="{F2F72365-8093-40A8-BF68-678B8B1C0193}" srcId="{B96F967E-FC70-480C-8298-A1A94AEB172C}" destId="{243FC4A0-B849-482B-9DB4-CC2B7B833360}" srcOrd="1" destOrd="0" parTransId="{D56B4053-7191-4A08-A042-2D9F106E8D15}" sibTransId="{3973207E-3F94-4DEB-BC4C-7FFFD34834F0}"/>
    <dgm:cxn modelId="{02D630AE-385D-491D-96E0-89C633F6FC01}" type="presOf" srcId="{D92AF0FA-0322-4969-BF23-6F2F1C3CAF3D}" destId="{F843F6E5-D37D-4CF9-A8DD-90D686A70189}" srcOrd="0" destOrd="0" presId="urn:microsoft.com/office/officeart/2005/8/layout/radial6"/>
    <dgm:cxn modelId="{A5CAA0AD-C282-4FC5-BD21-55C65D955069}" srcId="{B96F967E-FC70-480C-8298-A1A94AEB172C}" destId="{1003054B-5A81-48C6-BD1A-271D1150EB03}" srcOrd="6" destOrd="0" parTransId="{5654E2F5-8506-4AFF-8ACD-2DC0010077A7}" sibTransId="{D92AF0FA-0322-4969-BF23-6F2F1C3CAF3D}"/>
    <dgm:cxn modelId="{5629478E-3F61-4175-A11C-CA62A1D96C5D}" type="presOf" srcId="{207B1A7D-A69B-4017-9F1C-612E5E532F76}" destId="{D994C969-C225-408D-8211-57B6A53192F8}" srcOrd="0" destOrd="0" presId="urn:microsoft.com/office/officeart/2005/8/layout/radial6"/>
    <dgm:cxn modelId="{F72C9F7A-9837-48D7-9F1D-32955863D2E0}" type="presOf" srcId="{F9694FC5-4E17-47F0-81A0-6F951BF6C003}" destId="{D1D1F21D-BD8F-4398-B667-2F16D1F7B29D}" srcOrd="0" destOrd="0" presId="urn:microsoft.com/office/officeart/2005/8/layout/radial6"/>
    <dgm:cxn modelId="{E86B35F9-42D7-41F8-A9D5-0FF5B6F1E441}" srcId="{E68BE323-F902-449B-A038-7EA15BC08802}" destId="{B96F967E-FC70-480C-8298-A1A94AEB172C}" srcOrd="0" destOrd="0" parTransId="{0EACC9C1-7867-4ECE-864B-6300CD2C1C17}" sibTransId="{D4BAD28D-51FD-40F2-AA3F-216B76166427}"/>
    <dgm:cxn modelId="{8E02B8D2-B303-4824-82DB-E5C108BD8966}" type="presOf" srcId="{64C7C5B6-A415-4232-8E30-81B7F0F1E729}" destId="{31E762A2-9893-460D-831D-781188199E3A}" srcOrd="0" destOrd="0" presId="urn:microsoft.com/office/officeart/2005/8/layout/radial6"/>
    <dgm:cxn modelId="{3B1710C5-FF34-4D91-B2AE-248AEA910271}" srcId="{B96F967E-FC70-480C-8298-A1A94AEB172C}" destId="{C1CE42D6-EF8D-409C-9470-C686E4FF9D24}" srcOrd="9" destOrd="0" parTransId="{7C7E1F3B-3FFB-421F-93DE-9134B73E40C5}" sibTransId="{B7A7461E-2ABB-465F-ABFB-9B6AA6770F90}"/>
    <dgm:cxn modelId="{154AC1EE-D0B7-49A5-A284-CF1BC314A673}" type="presOf" srcId="{B7A7461E-2ABB-465F-ABFB-9B6AA6770F90}" destId="{9B8B4FFE-C070-4D94-A809-F8CCCBCD5FBA}" srcOrd="0" destOrd="0" presId="urn:microsoft.com/office/officeart/2005/8/layout/radial6"/>
    <dgm:cxn modelId="{D449202A-5B21-490F-A9D8-CE9AE8FA1D4F}" type="presOf" srcId="{1003054B-5A81-48C6-BD1A-271D1150EB03}" destId="{BA687843-4B52-4B74-A0DF-FE4E357E66A5}" srcOrd="0" destOrd="0" presId="urn:microsoft.com/office/officeart/2005/8/layout/radial6"/>
    <dgm:cxn modelId="{B1786BA5-A029-4D35-9046-CE52B8EAF446}" type="presOf" srcId="{3973207E-3F94-4DEB-BC4C-7FFFD34834F0}" destId="{F78BDE10-A259-4DEA-BB32-BBD2837619E6}" srcOrd="0" destOrd="0" presId="urn:microsoft.com/office/officeart/2005/8/layout/radial6"/>
    <dgm:cxn modelId="{22AD9A1A-0DA4-48DA-A15E-B9695D9D743B}" type="presOf" srcId="{26A99581-5B83-493E-9626-65C378BC596B}" destId="{F2EBB420-3D7F-482A-9279-81EF5402B8EF}" srcOrd="0" destOrd="0" presId="urn:microsoft.com/office/officeart/2005/8/layout/radial6"/>
    <dgm:cxn modelId="{40A41DFD-0D3B-410C-90A9-3F68BECF7227}" type="presOf" srcId="{E9D4C0F7-B3F8-42C0-9FB7-BE6CBBD5D174}" destId="{C69F17F6-90F9-4170-9D50-A570385FB711}" srcOrd="0" destOrd="0" presId="urn:microsoft.com/office/officeart/2005/8/layout/radial6"/>
    <dgm:cxn modelId="{7EBD4502-B4CA-4E1E-9498-16EE4F1A33C4}" srcId="{B96F967E-FC70-480C-8298-A1A94AEB172C}" destId="{BD3A6134-59DC-43B3-8102-472564D15028}" srcOrd="8" destOrd="0" parTransId="{ABAC25CC-B00E-499F-854A-061B20736862}" sibTransId="{82C0AC91-707C-4F23-B500-B05DCA76B6A9}"/>
    <dgm:cxn modelId="{109A1C29-2127-4DF6-856D-8ACD573F2BC7}" type="presOf" srcId="{37454849-71C2-4A80-A583-7B9E3D793F9B}" destId="{4061717A-55B9-41F6-B16B-36CBCFC71997}" srcOrd="0" destOrd="0" presId="urn:microsoft.com/office/officeart/2005/8/layout/radial6"/>
    <dgm:cxn modelId="{54FF6BFB-A74C-4D11-89AA-52C1E7F18D0A}" type="presOf" srcId="{B96F967E-FC70-480C-8298-A1A94AEB172C}" destId="{389BCF3D-2340-41C2-99DF-6FC5B1F25CF3}" srcOrd="0" destOrd="0" presId="urn:microsoft.com/office/officeart/2005/8/layout/radial6"/>
    <dgm:cxn modelId="{F11870E0-3F8A-407A-A183-F3D30D24F08B}" type="presOf" srcId="{AE1B25F6-017B-43A1-A489-42C009FD02E3}" destId="{1A350CEB-2D64-46A5-BB2E-DCDCB48580F9}" srcOrd="0" destOrd="0" presId="urn:microsoft.com/office/officeart/2005/8/layout/radial6"/>
    <dgm:cxn modelId="{1087DC89-D505-4AB7-9F79-E79E79C95A6C}" type="presOf" srcId="{243FC4A0-B849-482B-9DB4-CC2B7B833360}" destId="{0934E3B5-9E77-4DF7-AB44-E4F7B569D843}" srcOrd="0" destOrd="0" presId="urn:microsoft.com/office/officeart/2005/8/layout/radial6"/>
    <dgm:cxn modelId="{1EE0068F-90B4-4D7B-BD14-7C476B55FFDC}" type="presOf" srcId="{6F9B7EEA-84C4-45F1-973D-C7639492FF53}" destId="{68C1952E-C242-412B-A93C-470DF1962274}" srcOrd="0" destOrd="0" presId="urn:microsoft.com/office/officeart/2005/8/layout/radial6"/>
    <dgm:cxn modelId="{7009C9AE-CB81-4A5C-AF17-45750886784C}" type="presOf" srcId="{8C466EDD-EBF2-409A-B2FF-DED1197CEE87}" destId="{F61CBD2E-A19E-4DF9-AAF0-72AAE241AF68}" srcOrd="0" destOrd="0" presId="urn:microsoft.com/office/officeart/2005/8/layout/radial6"/>
    <dgm:cxn modelId="{00FC60C1-7163-4E86-930A-43E1BB4FC5FE}" srcId="{B96F967E-FC70-480C-8298-A1A94AEB172C}" destId="{8C466EDD-EBF2-409A-B2FF-DED1197CEE87}" srcOrd="7" destOrd="0" parTransId="{DFD3E9C8-F692-4AE0-81EA-6D09941198A5}" sibTransId="{E7AABBF0-8C2F-4403-B5EA-338C326E39F9}"/>
    <dgm:cxn modelId="{64A4FA4C-8D8D-4735-A5AC-239BB999A330}" type="presParOf" srcId="{F7060DFB-506F-4D68-954C-1EC8E74F594A}" destId="{389BCF3D-2340-41C2-99DF-6FC5B1F25CF3}" srcOrd="0" destOrd="0" presId="urn:microsoft.com/office/officeart/2005/8/layout/radial6"/>
    <dgm:cxn modelId="{36D27C63-1ABF-4287-9A46-C3D15B0224F8}" type="presParOf" srcId="{F7060DFB-506F-4D68-954C-1EC8E74F594A}" destId="{4061717A-55B9-41F6-B16B-36CBCFC71997}" srcOrd="1" destOrd="0" presId="urn:microsoft.com/office/officeart/2005/8/layout/radial6"/>
    <dgm:cxn modelId="{16E8690E-7891-40EE-906F-D07FAFBFAC14}" type="presParOf" srcId="{F7060DFB-506F-4D68-954C-1EC8E74F594A}" destId="{37752779-E0A3-4851-AC5C-852922A26CEA}" srcOrd="2" destOrd="0" presId="urn:microsoft.com/office/officeart/2005/8/layout/radial6"/>
    <dgm:cxn modelId="{2EFD0BD7-A0C4-4C27-96C9-09679EFF9403}" type="presParOf" srcId="{F7060DFB-506F-4D68-954C-1EC8E74F594A}" destId="{D994C969-C225-408D-8211-57B6A53192F8}" srcOrd="3" destOrd="0" presId="urn:microsoft.com/office/officeart/2005/8/layout/radial6"/>
    <dgm:cxn modelId="{AB33A92A-6E60-414C-99F7-CCEBB6919DFD}" type="presParOf" srcId="{F7060DFB-506F-4D68-954C-1EC8E74F594A}" destId="{0934E3B5-9E77-4DF7-AB44-E4F7B569D843}" srcOrd="4" destOrd="0" presId="urn:microsoft.com/office/officeart/2005/8/layout/radial6"/>
    <dgm:cxn modelId="{9694AF57-0C13-49CA-9154-98CFFCDA815F}" type="presParOf" srcId="{F7060DFB-506F-4D68-954C-1EC8E74F594A}" destId="{2D9BF616-74BB-43D7-A6E8-59F7D9EAB34E}" srcOrd="5" destOrd="0" presId="urn:microsoft.com/office/officeart/2005/8/layout/radial6"/>
    <dgm:cxn modelId="{69566FFC-E59C-4A34-9503-13C6A3BADC26}" type="presParOf" srcId="{F7060DFB-506F-4D68-954C-1EC8E74F594A}" destId="{F78BDE10-A259-4DEA-BB32-BBD2837619E6}" srcOrd="6" destOrd="0" presId="urn:microsoft.com/office/officeart/2005/8/layout/radial6"/>
    <dgm:cxn modelId="{B0DD7DBB-C1CB-4FBF-A83A-E97EEF824495}" type="presParOf" srcId="{F7060DFB-506F-4D68-954C-1EC8E74F594A}" destId="{1A350CEB-2D64-46A5-BB2E-DCDCB48580F9}" srcOrd="7" destOrd="0" presId="urn:microsoft.com/office/officeart/2005/8/layout/radial6"/>
    <dgm:cxn modelId="{57F2CBB4-3751-415E-A5AD-45FF5E7A2470}" type="presParOf" srcId="{F7060DFB-506F-4D68-954C-1EC8E74F594A}" destId="{2A9FB4E0-9B4D-47DE-9449-1B1477C9F7E6}" srcOrd="8" destOrd="0" presId="urn:microsoft.com/office/officeart/2005/8/layout/radial6"/>
    <dgm:cxn modelId="{C374F3EE-2735-45F1-BD2F-1F2EBAA48679}" type="presParOf" srcId="{F7060DFB-506F-4D68-954C-1EC8E74F594A}" destId="{C69F17F6-90F9-4170-9D50-A570385FB711}" srcOrd="9" destOrd="0" presId="urn:microsoft.com/office/officeart/2005/8/layout/radial6"/>
    <dgm:cxn modelId="{6E912152-5CA7-4496-8EDE-6296D75D5B0F}" type="presParOf" srcId="{F7060DFB-506F-4D68-954C-1EC8E74F594A}" destId="{7FA09246-E0EB-412C-8D94-6B20EFAA97FE}" srcOrd="10" destOrd="0" presId="urn:microsoft.com/office/officeart/2005/8/layout/radial6"/>
    <dgm:cxn modelId="{2E6B8442-E21F-4DA8-9D4A-401DB630E306}" type="presParOf" srcId="{F7060DFB-506F-4D68-954C-1EC8E74F594A}" destId="{82C91F9B-FF5A-49FE-B6DE-CD96D1139A30}" srcOrd="11" destOrd="0" presId="urn:microsoft.com/office/officeart/2005/8/layout/radial6"/>
    <dgm:cxn modelId="{4B8C3113-D4CB-4763-95D4-99BB57D78004}" type="presParOf" srcId="{F7060DFB-506F-4D68-954C-1EC8E74F594A}" destId="{F2EBB420-3D7F-482A-9279-81EF5402B8EF}" srcOrd="12" destOrd="0" presId="urn:microsoft.com/office/officeart/2005/8/layout/radial6"/>
    <dgm:cxn modelId="{801AC3F4-41EE-4BFF-B026-A58E62746C78}" type="presParOf" srcId="{F7060DFB-506F-4D68-954C-1EC8E74F594A}" destId="{D1D1F21D-BD8F-4398-B667-2F16D1F7B29D}" srcOrd="13" destOrd="0" presId="urn:microsoft.com/office/officeart/2005/8/layout/radial6"/>
    <dgm:cxn modelId="{87051D87-B444-4D04-BC74-441163E77100}" type="presParOf" srcId="{F7060DFB-506F-4D68-954C-1EC8E74F594A}" destId="{3F02BB4B-0EEE-4EF9-B8BF-605F6899572D}" srcOrd="14" destOrd="0" presId="urn:microsoft.com/office/officeart/2005/8/layout/radial6"/>
    <dgm:cxn modelId="{8A7E985A-619E-4EFB-ACE0-6E4E146B5F06}" type="presParOf" srcId="{F7060DFB-506F-4D68-954C-1EC8E74F594A}" destId="{31E762A2-9893-460D-831D-781188199E3A}" srcOrd="15" destOrd="0" presId="urn:microsoft.com/office/officeart/2005/8/layout/radial6"/>
    <dgm:cxn modelId="{45A87D3C-D1CA-4234-9B4F-5B92D14CF813}" type="presParOf" srcId="{F7060DFB-506F-4D68-954C-1EC8E74F594A}" destId="{68C1952E-C242-412B-A93C-470DF1962274}" srcOrd="16" destOrd="0" presId="urn:microsoft.com/office/officeart/2005/8/layout/radial6"/>
    <dgm:cxn modelId="{D27EBD77-F98B-4560-BCF1-8B68C0F4DED5}" type="presParOf" srcId="{F7060DFB-506F-4D68-954C-1EC8E74F594A}" destId="{CC873A38-7533-4FFC-9C1F-7DC146B9D59E}" srcOrd="17" destOrd="0" presId="urn:microsoft.com/office/officeart/2005/8/layout/radial6"/>
    <dgm:cxn modelId="{A0B9B54B-01E7-4BD7-BFCE-F77767F8D0A4}" type="presParOf" srcId="{F7060DFB-506F-4D68-954C-1EC8E74F594A}" destId="{D679FCCC-110A-4877-9296-269E627E877C}" srcOrd="18" destOrd="0" presId="urn:microsoft.com/office/officeart/2005/8/layout/radial6"/>
    <dgm:cxn modelId="{69F88DE5-D590-45BD-9FE0-9EE14D5C46A5}" type="presParOf" srcId="{F7060DFB-506F-4D68-954C-1EC8E74F594A}" destId="{BA687843-4B52-4B74-A0DF-FE4E357E66A5}" srcOrd="19" destOrd="0" presId="urn:microsoft.com/office/officeart/2005/8/layout/radial6"/>
    <dgm:cxn modelId="{DC5A5B86-2DEC-4EDD-90E2-31AA1A1CC5D8}" type="presParOf" srcId="{F7060DFB-506F-4D68-954C-1EC8E74F594A}" destId="{647DD5F3-AE87-4D15-AA51-6632E2E77344}" srcOrd="20" destOrd="0" presId="urn:microsoft.com/office/officeart/2005/8/layout/radial6"/>
    <dgm:cxn modelId="{53EEB7B3-09F4-4F05-BD95-8006ED71E12E}" type="presParOf" srcId="{F7060DFB-506F-4D68-954C-1EC8E74F594A}" destId="{F843F6E5-D37D-4CF9-A8DD-90D686A70189}" srcOrd="21" destOrd="0" presId="urn:microsoft.com/office/officeart/2005/8/layout/radial6"/>
    <dgm:cxn modelId="{F98ABC85-5C07-419B-A4E3-BA73D2B8B0E6}" type="presParOf" srcId="{F7060DFB-506F-4D68-954C-1EC8E74F594A}" destId="{F61CBD2E-A19E-4DF9-AAF0-72AAE241AF68}" srcOrd="22" destOrd="0" presId="urn:microsoft.com/office/officeart/2005/8/layout/radial6"/>
    <dgm:cxn modelId="{00625D4D-7097-420C-A400-D961C7C98AF1}" type="presParOf" srcId="{F7060DFB-506F-4D68-954C-1EC8E74F594A}" destId="{BC531693-3A8D-48E7-9A95-3DA0C5E60FB6}" srcOrd="23" destOrd="0" presId="urn:microsoft.com/office/officeart/2005/8/layout/radial6"/>
    <dgm:cxn modelId="{42C1FB4B-3E39-4327-AF3A-81253EFC9F4A}" type="presParOf" srcId="{F7060DFB-506F-4D68-954C-1EC8E74F594A}" destId="{77C857D2-84B3-4E4B-B6ED-7C11869CDF31}" srcOrd="24" destOrd="0" presId="urn:microsoft.com/office/officeart/2005/8/layout/radial6"/>
    <dgm:cxn modelId="{F7CCEDA0-698E-46EC-9791-151742B0C706}" type="presParOf" srcId="{F7060DFB-506F-4D68-954C-1EC8E74F594A}" destId="{46929172-357F-433E-9DDA-B75E80A0437D}" srcOrd="25" destOrd="0" presId="urn:microsoft.com/office/officeart/2005/8/layout/radial6"/>
    <dgm:cxn modelId="{085F93A7-3FB1-46AD-8FF6-3E9575285FF8}" type="presParOf" srcId="{F7060DFB-506F-4D68-954C-1EC8E74F594A}" destId="{6FC40B92-F38D-4113-9635-B384D5123AFF}" srcOrd="26" destOrd="0" presId="urn:microsoft.com/office/officeart/2005/8/layout/radial6"/>
    <dgm:cxn modelId="{9762841E-EEBD-4C20-B05A-FF802739EEDD}" type="presParOf" srcId="{F7060DFB-506F-4D68-954C-1EC8E74F594A}" destId="{5C01659A-C91A-43AA-AE24-3A2A3E843B26}" srcOrd="27" destOrd="0" presId="urn:microsoft.com/office/officeart/2005/8/layout/radial6"/>
    <dgm:cxn modelId="{65420A6E-F475-4B35-986C-C692E04B62AA}" type="presParOf" srcId="{F7060DFB-506F-4D68-954C-1EC8E74F594A}" destId="{72B824CA-5AF9-41E7-A72E-D8822B3F7EF5}" srcOrd="28" destOrd="0" presId="urn:microsoft.com/office/officeart/2005/8/layout/radial6"/>
    <dgm:cxn modelId="{6FEB1FA8-012B-4836-B08B-9131F08F1C8A}" type="presParOf" srcId="{F7060DFB-506F-4D68-954C-1EC8E74F594A}" destId="{14FE56E7-C444-4D2D-84F4-08BECE02108D}" srcOrd="29" destOrd="0" presId="urn:microsoft.com/office/officeart/2005/8/layout/radial6"/>
    <dgm:cxn modelId="{F4373ADC-354C-47A7-AFA7-377FBD5F6A88}" type="presParOf" srcId="{F7060DFB-506F-4D68-954C-1EC8E74F594A}" destId="{9B8B4FFE-C070-4D94-A809-F8CCCBCD5FBA}" srcOrd="30"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8B606F4-7522-47EF-A5CE-827D9A0EFB9E}" type="doc">
      <dgm:prSet loTypeId="urn:microsoft.com/office/officeart/2005/8/layout/venn2" loCatId="relationship" qsTypeId="urn:microsoft.com/office/officeart/2005/8/quickstyle/simple1" qsCatId="simple" csTypeId="urn:microsoft.com/office/officeart/2005/8/colors/colorful1" csCatId="colorful" phldr="1"/>
      <dgm:spPr/>
      <dgm:t>
        <a:bodyPr/>
        <a:lstStyle/>
        <a:p>
          <a:endParaRPr lang="en-US"/>
        </a:p>
      </dgm:t>
    </dgm:pt>
    <dgm:pt modelId="{DB4B38BC-AB2D-43D3-B8DA-B9C4A916CEC2}">
      <dgm:prSet phldrT="[Text]" custT="1"/>
      <dgm:spPr/>
      <dgm:t>
        <a:bodyPr/>
        <a:lstStyle/>
        <a:p>
          <a:r>
            <a:rPr lang="en-US" sz="1300" baseline="0" dirty="0" smtClean="0">
              <a:solidFill>
                <a:schemeClr val="tx1"/>
              </a:solidFill>
            </a:rPr>
            <a:t>The American public</a:t>
          </a:r>
          <a:endParaRPr lang="en-US" sz="1300" baseline="0" dirty="0">
            <a:solidFill>
              <a:schemeClr val="tx1"/>
            </a:solidFill>
          </a:endParaRPr>
        </a:p>
      </dgm:t>
    </dgm:pt>
    <dgm:pt modelId="{5264CC63-009C-4BCA-931C-140BB2E78C60}" type="parTrans" cxnId="{4ED5D5A4-3926-4076-8ED3-A0EEF7885F49}">
      <dgm:prSet/>
      <dgm:spPr/>
      <dgm:t>
        <a:bodyPr/>
        <a:lstStyle/>
        <a:p>
          <a:endParaRPr lang="en-US"/>
        </a:p>
      </dgm:t>
    </dgm:pt>
    <dgm:pt modelId="{A1A05766-A54E-41B3-81CA-683DAD4FE45E}" type="sibTrans" cxnId="{4ED5D5A4-3926-4076-8ED3-A0EEF7885F49}">
      <dgm:prSet/>
      <dgm:spPr/>
      <dgm:t>
        <a:bodyPr/>
        <a:lstStyle/>
        <a:p>
          <a:endParaRPr lang="en-US"/>
        </a:p>
      </dgm:t>
    </dgm:pt>
    <dgm:pt modelId="{8A5FC939-DB23-4DA0-8DAE-B9A3A23C9024}">
      <dgm:prSet phldrT="[Text]" custT="1"/>
      <dgm:spPr/>
      <dgm:t>
        <a:bodyPr/>
        <a:lstStyle/>
        <a:p>
          <a:r>
            <a:rPr lang="en-US" sz="1200" baseline="0" dirty="0" smtClean="0">
              <a:solidFill>
                <a:schemeClr val="tx1"/>
              </a:solidFill>
            </a:rPr>
            <a:t>Congress and Other Government Agencies</a:t>
          </a:r>
        </a:p>
        <a:p>
          <a:r>
            <a:rPr lang="en-US" sz="1200" baseline="0" dirty="0" smtClean="0"/>
            <a:t> </a:t>
          </a:r>
          <a:endParaRPr lang="en-US" sz="1200" baseline="0" dirty="0"/>
        </a:p>
      </dgm:t>
    </dgm:pt>
    <dgm:pt modelId="{C9435009-9DFA-412F-B2F4-608FF9CA09BA}" type="parTrans" cxnId="{8D22B2D5-9822-4AD7-81B0-5F28E5B76A1E}">
      <dgm:prSet/>
      <dgm:spPr/>
      <dgm:t>
        <a:bodyPr/>
        <a:lstStyle/>
        <a:p>
          <a:endParaRPr lang="en-US"/>
        </a:p>
      </dgm:t>
    </dgm:pt>
    <dgm:pt modelId="{AE2E8E21-19F4-416D-95C0-D6B2B4F6D3DC}" type="sibTrans" cxnId="{8D22B2D5-9822-4AD7-81B0-5F28E5B76A1E}">
      <dgm:prSet/>
      <dgm:spPr/>
      <dgm:t>
        <a:bodyPr/>
        <a:lstStyle/>
        <a:p>
          <a:endParaRPr lang="en-US"/>
        </a:p>
      </dgm:t>
    </dgm:pt>
    <dgm:pt modelId="{43D2C7BC-D64F-4D6B-8A96-A508C22C75CE}">
      <dgm:prSet phldrT="[Text]" custT="1"/>
      <dgm:spPr/>
      <dgm:t>
        <a:bodyPr/>
        <a:lstStyle/>
        <a:p>
          <a:r>
            <a:rPr lang="en-US" sz="1200" baseline="0" dirty="0" smtClean="0">
              <a:solidFill>
                <a:schemeClr val="tx1"/>
              </a:solidFill>
            </a:rPr>
            <a:t>Internal stakeholders</a:t>
          </a:r>
          <a:endParaRPr lang="en-US" sz="1200" baseline="0" dirty="0">
            <a:solidFill>
              <a:schemeClr val="tx1"/>
            </a:solidFill>
          </a:endParaRPr>
        </a:p>
      </dgm:t>
    </dgm:pt>
    <dgm:pt modelId="{8886E490-7FBE-470B-9871-BEC2F3151A52}" type="parTrans" cxnId="{413E2F35-FA70-4984-A90F-9113885178E5}">
      <dgm:prSet/>
      <dgm:spPr/>
      <dgm:t>
        <a:bodyPr/>
        <a:lstStyle/>
        <a:p>
          <a:endParaRPr lang="en-US"/>
        </a:p>
      </dgm:t>
    </dgm:pt>
    <dgm:pt modelId="{3BD07556-5C64-437D-83F4-7DF2847DD3CB}" type="sibTrans" cxnId="{413E2F35-FA70-4984-A90F-9113885178E5}">
      <dgm:prSet/>
      <dgm:spPr/>
      <dgm:t>
        <a:bodyPr/>
        <a:lstStyle/>
        <a:p>
          <a:endParaRPr lang="en-US"/>
        </a:p>
      </dgm:t>
    </dgm:pt>
    <dgm:pt modelId="{4DC593EE-63E0-43E7-BE40-7E754A7F64F5}">
      <dgm:prSet phldrT="[Text]" custT="1"/>
      <dgm:spPr/>
      <dgm:t>
        <a:bodyPr/>
        <a:lstStyle/>
        <a:p>
          <a:r>
            <a:rPr lang="en-US" sz="1210" baseline="0" dirty="0" smtClean="0">
              <a:solidFill>
                <a:schemeClr val="tx1"/>
              </a:solidFill>
            </a:rPr>
            <a:t>ODP</a:t>
          </a:r>
          <a:endParaRPr lang="en-US" sz="1210" baseline="0" dirty="0">
            <a:solidFill>
              <a:schemeClr val="tx1"/>
            </a:solidFill>
          </a:endParaRPr>
        </a:p>
      </dgm:t>
    </dgm:pt>
    <dgm:pt modelId="{F4DADD9D-98F2-4552-B150-46BBFB3A2084}" type="parTrans" cxnId="{D71A8414-4A95-4240-BF39-6AAD67F35C1E}">
      <dgm:prSet/>
      <dgm:spPr/>
      <dgm:t>
        <a:bodyPr/>
        <a:lstStyle/>
        <a:p>
          <a:endParaRPr lang="en-US"/>
        </a:p>
      </dgm:t>
    </dgm:pt>
    <dgm:pt modelId="{D69A7DF3-D262-4163-948E-D1361DA4AB00}" type="sibTrans" cxnId="{D71A8414-4A95-4240-BF39-6AAD67F35C1E}">
      <dgm:prSet/>
      <dgm:spPr/>
      <dgm:t>
        <a:bodyPr/>
        <a:lstStyle/>
        <a:p>
          <a:endParaRPr lang="en-US"/>
        </a:p>
      </dgm:t>
    </dgm:pt>
    <dgm:pt modelId="{11EA85CF-816C-46D8-A0B9-919E4975D711}">
      <dgm:prSet custT="1"/>
      <dgm:spPr/>
      <dgm:t>
        <a:bodyPr/>
        <a:lstStyle/>
        <a:p>
          <a:r>
            <a:rPr lang="en-US" sz="1200" baseline="0" dirty="0" smtClean="0">
              <a:solidFill>
                <a:schemeClr val="tx1"/>
              </a:solidFill>
            </a:rPr>
            <a:t>Claimants, Beneficiaries, Advocates, Representatives, Industry</a:t>
          </a:r>
          <a:endParaRPr lang="en-US" sz="1200" baseline="0" dirty="0">
            <a:solidFill>
              <a:schemeClr val="tx1"/>
            </a:solidFill>
          </a:endParaRPr>
        </a:p>
      </dgm:t>
    </dgm:pt>
    <dgm:pt modelId="{D14D569C-EC37-4C99-A334-4026F1E5150F}" type="parTrans" cxnId="{A336722E-C676-4157-98CF-5E7F348758DC}">
      <dgm:prSet/>
      <dgm:spPr/>
      <dgm:t>
        <a:bodyPr/>
        <a:lstStyle/>
        <a:p>
          <a:endParaRPr lang="en-US"/>
        </a:p>
      </dgm:t>
    </dgm:pt>
    <dgm:pt modelId="{B6276AC4-DC14-4173-AD3C-401F81AAB18F}" type="sibTrans" cxnId="{A336722E-C676-4157-98CF-5E7F348758DC}">
      <dgm:prSet/>
      <dgm:spPr/>
      <dgm:t>
        <a:bodyPr/>
        <a:lstStyle/>
        <a:p>
          <a:endParaRPr lang="en-US"/>
        </a:p>
      </dgm:t>
    </dgm:pt>
    <dgm:pt modelId="{A5EF51B6-9001-4F17-BCA2-9358898632E8}">
      <dgm:prSet/>
      <dgm:spPr/>
      <dgm:t>
        <a:bodyPr/>
        <a:lstStyle/>
        <a:p>
          <a:r>
            <a:rPr lang="en-US" dirty="0" smtClean="0">
              <a:solidFill>
                <a:schemeClr val="tx1"/>
              </a:solidFill>
            </a:rPr>
            <a:t>Research Community</a:t>
          </a:r>
          <a:endParaRPr lang="en-US" dirty="0">
            <a:solidFill>
              <a:schemeClr val="tx1"/>
            </a:solidFill>
          </a:endParaRPr>
        </a:p>
      </dgm:t>
    </dgm:pt>
    <dgm:pt modelId="{29F9F43B-4759-498F-BF8C-AFE6F3275EFB}" type="parTrans" cxnId="{41AE4459-EFD3-425B-8126-D370C928C7E1}">
      <dgm:prSet/>
      <dgm:spPr/>
      <dgm:t>
        <a:bodyPr/>
        <a:lstStyle/>
        <a:p>
          <a:endParaRPr lang="en-US"/>
        </a:p>
      </dgm:t>
    </dgm:pt>
    <dgm:pt modelId="{5EA9A8E3-5765-4DBE-854D-E4DBB0BF8274}" type="sibTrans" cxnId="{41AE4459-EFD3-425B-8126-D370C928C7E1}">
      <dgm:prSet/>
      <dgm:spPr/>
      <dgm:t>
        <a:bodyPr/>
        <a:lstStyle/>
        <a:p>
          <a:endParaRPr lang="en-US"/>
        </a:p>
      </dgm:t>
    </dgm:pt>
    <dgm:pt modelId="{968D74D4-611C-46F3-B0A4-BC5DDD9B31BE}" type="pres">
      <dgm:prSet presAssocID="{C8B606F4-7522-47EF-A5CE-827D9A0EFB9E}" presName="Name0" presStyleCnt="0">
        <dgm:presLayoutVars>
          <dgm:chMax val="7"/>
          <dgm:resizeHandles val="exact"/>
        </dgm:presLayoutVars>
      </dgm:prSet>
      <dgm:spPr/>
      <dgm:t>
        <a:bodyPr/>
        <a:lstStyle/>
        <a:p>
          <a:endParaRPr lang="en-US"/>
        </a:p>
      </dgm:t>
    </dgm:pt>
    <dgm:pt modelId="{59BEBDFF-EBA1-40A3-AD03-75519F189B6C}" type="pres">
      <dgm:prSet presAssocID="{C8B606F4-7522-47EF-A5CE-827D9A0EFB9E}" presName="comp1" presStyleCnt="0"/>
      <dgm:spPr/>
    </dgm:pt>
    <dgm:pt modelId="{C1206176-94D8-4814-A347-FD4FD09B1533}" type="pres">
      <dgm:prSet presAssocID="{C8B606F4-7522-47EF-A5CE-827D9A0EFB9E}" presName="circle1" presStyleLbl="node1" presStyleIdx="0" presStyleCnt="6" custAng="0" custScaleX="126872"/>
      <dgm:spPr/>
      <dgm:t>
        <a:bodyPr/>
        <a:lstStyle/>
        <a:p>
          <a:endParaRPr lang="en-US"/>
        </a:p>
      </dgm:t>
    </dgm:pt>
    <dgm:pt modelId="{EFDAB381-7FC3-4208-A59B-BD174C243A28}" type="pres">
      <dgm:prSet presAssocID="{C8B606F4-7522-47EF-A5CE-827D9A0EFB9E}" presName="c1text" presStyleLbl="node1" presStyleIdx="0" presStyleCnt="6">
        <dgm:presLayoutVars>
          <dgm:bulletEnabled val="1"/>
        </dgm:presLayoutVars>
      </dgm:prSet>
      <dgm:spPr/>
      <dgm:t>
        <a:bodyPr/>
        <a:lstStyle/>
        <a:p>
          <a:endParaRPr lang="en-US"/>
        </a:p>
      </dgm:t>
    </dgm:pt>
    <dgm:pt modelId="{36D0A345-807F-4064-881A-1EFC9E2C6EFA}" type="pres">
      <dgm:prSet presAssocID="{C8B606F4-7522-47EF-A5CE-827D9A0EFB9E}" presName="comp2" presStyleCnt="0"/>
      <dgm:spPr/>
    </dgm:pt>
    <dgm:pt modelId="{E53C51B1-34CC-4C9E-BB43-4A1335CE9AFB}" type="pres">
      <dgm:prSet presAssocID="{C8B606F4-7522-47EF-A5CE-827D9A0EFB9E}" presName="circle2" presStyleLbl="node1" presStyleIdx="1" presStyleCnt="6"/>
      <dgm:spPr/>
      <dgm:t>
        <a:bodyPr/>
        <a:lstStyle/>
        <a:p>
          <a:endParaRPr lang="en-US"/>
        </a:p>
      </dgm:t>
    </dgm:pt>
    <dgm:pt modelId="{7582675D-ADF2-40BC-963E-B716C4A1004A}" type="pres">
      <dgm:prSet presAssocID="{C8B606F4-7522-47EF-A5CE-827D9A0EFB9E}" presName="c2text" presStyleLbl="node1" presStyleIdx="1" presStyleCnt="6">
        <dgm:presLayoutVars>
          <dgm:bulletEnabled val="1"/>
        </dgm:presLayoutVars>
      </dgm:prSet>
      <dgm:spPr/>
      <dgm:t>
        <a:bodyPr/>
        <a:lstStyle/>
        <a:p>
          <a:endParaRPr lang="en-US"/>
        </a:p>
      </dgm:t>
    </dgm:pt>
    <dgm:pt modelId="{CD17217B-1D50-4138-BDBF-13EB619EE116}" type="pres">
      <dgm:prSet presAssocID="{C8B606F4-7522-47EF-A5CE-827D9A0EFB9E}" presName="comp3" presStyleCnt="0"/>
      <dgm:spPr/>
    </dgm:pt>
    <dgm:pt modelId="{81C45DA1-0DF3-4747-AB78-4BFEB227DF52}" type="pres">
      <dgm:prSet presAssocID="{C8B606F4-7522-47EF-A5CE-827D9A0EFB9E}" presName="circle3" presStyleLbl="node1" presStyleIdx="2" presStyleCnt="6"/>
      <dgm:spPr/>
      <dgm:t>
        <a:bodyPr/>
        <a:lstStyle/>
        <a:p>
          <a:endParaRPr lang="en-US"/>
        </a:p>
      </dgm:t>
    </dgm:pt>
    <dgm:pt modelId="{2AB2EAAB-9ECD-4F04-B885-5F179E3A06E3}" type="pres">
      <dgm:prSet presAssocID="{C8B606F4-7522-47EF-A5CE-827D9A0EFB9E}" presName="c3text" presStyleLbl="node1" presStyleIdx="2" presStyleCnt="6">
        <dgm:presLayoutVars>
          <dgm:bulletEnabled val="1"/>
        </dgm:presLayoutVars>
      </dgm:prSet>
      <dgm:spPr/>
      <dgm:t>
        <a:bodyPr/>
        <a:lstStyle/>
        <a:p>
          <a:endParaRPr lang="en-US"/>
        </a:p>
      </dgm:t>
    </dgm:pt>
    <dgm:pt modelId="{60E015D4-24E5-4727-9926-BD204AA19DBC}" type="pres">
      <dgm:prSet presAssocID="{C8B606F4-7522-47EF-A5CE-827D9A0EFB9E}" presName="comp4" presStyleCnt="0"/>
      <dgm:spPr/>
    </dgm:pt>
    <dgm:pt modelId="{54D82286-9354-4B98-A684-9A9227CC6B16}" type="pres">
      <dgm:prSet presAssocID="{C8B606F4-7522-47EF-A5CE-827D9A0EFB9E}" presName="circle4" presStyleLbl="node1" presStyleIdx="3" presStyleCnt="6" custLinFactNeighborX="1252" custLinFactNeighborY="-2767"/>
      <dgm:spPr/>
      <dgm:t>
        <a:bodyPr/>
        <a:lstStyle/>
        <a:p>
          <a:endParaRPr lang="en-US"/>
        </a:p>
      </dgm:t>
    </dgm:pt>
    <dgm:pt modelId="{9DDB22E7-7FF5-441D-A520-B68AA72C0AD4}" type="pres">
      <dgm:prSet presAssocID="{C8B606F4-7522-47EF-A5CE-827D9A0EFB9E}" presName="c4text" presStyleLbl="node1" presStyleIdx="3" presStyleCnt="6">
        <dgm:presLayoutVars>
          <dgm:bulletEnabled val="1"/>
        </dgm:presLayoutVars>
      </dgm:prSet>
      <dgm:spPr/>
      <dgm:t>
        <a:bodyPr/>
        <a:lstStyle/>
        <a:p>
          <a:endParaRPr lang="en-US"/>
        </a:p>
      </dgm:t>
    </dgm:pt>
    <dgm:pt modelId="{E020F77B-425C-499D-8BED-88FB02CF49B5}" type="pres">
      <dgm:prSet presAssocID="{C8B606F4-7522-47EF-A5CE-827D9A0EFB9E}" presName="comp5" presStyleCnt="0"/>
      <dgm:spPr/>
    </dgm:pt>
    <dgm:pt modelId="{C651F1F1-D61E-452F-8DEF-056EDA7520CF}" type="pres">
      <dgm:prSet presAssocID="{C8B606F4-7522-47EF-A5CE-827D9A0EFB9E}" presName="circle5" presStyleLbl="node1" presStyleIdx="4" presStyleCnt="6"/>
      <dgm:spPr/>
      <dgm:t>
        <a:bodyPr/>
        <a:lstStyle/>
        <a:p>
          <a:endParaRPr lang="en-US"/>
        </a:p>
      </dgm:t>
    </dgm:pt>
    <dgm:pt modelId="{6D1ACA0C-3ED8-47A8-8DA7-7EF8D01681FC}" type="pres">
      <dgm:prSet presAssocID="{C8B606F4-7522-47EF-A5CE-827D9A0EFB9E}" presName="c5text" presStyleLbl="node1" presStyleIdx="4" presStyleCnt="6">
        <dgm:presLayoutVars>
          <dgm:bulletEnabled val="1"/>
        </dgm:presLayoutVars>
      </dgm:prSet>
      <dgm:spPr/>
      <dgm:t>
        <a:bodyPr/>
        <a:lstStyle/>
        <a:p>
          <a:endParaRPr lang="en-US"/>
        </a:p>
      </dgm:t>
    </dgm:pt>
    <dgm:pt modelId="{33A25A6B-B38A-4D0D-AED5-205A49431B1A}" type="pres">
      <dgm:prSet presAssocID="{C8B606F4-7522-47EF-A5CE-827D9A0EFB9E}" presName="comp6" presStyleCnt="0"/>
      <dgm:spPr/>
    </dgm:pt>
    <dgm:pt modelId="{1D429D8D-90C4-4FB7-B13C-59DBDF80C20B}" type="pres">
      <dgm:prSet presAssocID="{C8B606F4-7522-47EF-A5CE-827D9A0EFB9E}" presName="circle6" presStyleLbl="node1" presStyleIdx="5" presStyleCnt="6"/>
      <dgm:spPr/>
      <dgm:t>
        <a:bodyPr/>
        <a:lstStyle/>
        <a:p>
          <a:endParaRPr lang="en-US"/>
        </a:p>
      </dgm:t>
    </dgm:pt>
    <dgm:pt modelId="{8D893D64-ED24-4DA5-AF35-4FFFB36A43A3}" type="pres">
      <dgm:prSet presAssocID="{C8B606F4-7522-47EF-A5CE-827D9A0EFB9E}" presName="c6text" presStyleLbl="node1" presStyleIdx="5" presStyleCnt="6">
        <dgm:presLayoutVars>
          <dgm:bulletEnabled val="1"/>
        </dgm:presLayoutVars>
      </dgm:prSet>
      <dgm:spPr/>
      <dgm:t>
        <a:bodyPr/>
        <a:lstStyle/>
        <a:p>
          <a:endParaRPr lang="en-US"/>
        </a:p>
      </dgm:t>
    </dgm:pt>
  </dgm:ptLst>
  <dgm:cxnLst>
    <dgm:cxn modelId="{41AE4459-EFD3-425B-8126-D370C928C7E1}" srcId="{C8B606F4-7522-47EF-A5CE-827D9A0EFB9E}" destId="{A5EF51B6-9001-4F17-BCA2-9358898632E8}" srcOrd="3" destOrd="0" parTransId="{29F9F43B-4759-498F-BF8C-AFE6F3275EFB}" sibTransId="{5EA9A8E3-5765-4DBE-854D-E4DBB0BF8274}"/>
    <dgm:cxn modelId="{32DE8F0D-1D76-45E1-BC57-AB71126F52D2}" type="presOf" srcId="{A5EF51B6-9001-4F17-BCA2-9358898632E8}" destId="{9DDB22E7-7FF5-441D-A520-B68AA72C0AD4}" srcOrd="1" destOrd="0" presId="urn:microsoft.com/office/officeart/2005/8/layout/venn2"/>
    <dgm:cxn modelId="{78E2AE6B-8F31-4126-A698-41F1FB7C92C7}" type="presOf" srcId="{11EA85CF-816C-46D8-A0B9-919E4975D711}" destId="{E53C51B1-34CC-4C9E-BB43-4A1335CE9AFB}" srcOrd="0" destOrd="0" presId="urn:microsoft.com/office/officeart/2005/8/layout/venn2"/>
    <dgm:cxn modelId="{758F2461-8315-40FD-AAF0-66B441CD7518}" type="presOf" srcId="{4DC593EE-63E0-43E7-BE40-7E754A7F64F5}" destId="{1D429D8D-90C4-4FB7-B13C-59DBDF80C20B}" srcOrd="0" destOrd="0" presId="urn:microsoft.com/office/officeart/2005/8/layout/venn2"/>
    <dgm:cxn modelId="{4ED5D5A4-3926-4076-8ED3-A0EEF7885F49}" srcId="{C8B606F4-7522-47EF-A5CE-827D9A0EFB9E}" destId="{DB4B38BC-AB2D-43D3-B8DA-B9C4A916CEC2}" srcOrd="0" destOrd="0" parTransId="{5264CC63-009C-4BCA-931C-140BB2E78C60}" sibTransId="{A1A05766-A54E-41B3-81CA-683DAD4FE45E}"/>
    <dgm:cxn modelId="{3941E08A-391B-41F2-B0F7-34D321A1AE95}" type="presOf" srcId="{A5EF51B6-9001-4F17-BCA2-9358898632E8}" destId="{54D82286-9354-4B98-A684-9A9227CC6B16}" srcOrd="0" destOrd="0" presId="urn:microsoft.com/office/officeart/2005/8/layout/venn2"/>
    <dgm:cxn modelId="{5AE1ED86-37CE-4A39-B3EA-71797DA11B8A}" type="presOf" srcId="{C8B606F4-7522-47EF-A5CE-827D9A0EFB9E}" destId="{968D74D4-611C-46F3-B0A4-BC5DDD9B31BE}" srcOrd="0" destOrd="0" presId="urn:microsoft.com/office/officeart/2005/8/layout/venn2"/>
    <dgm:cxn modelId="{0FC5D9A9-4C41-4E96-ABB4-75A9155AF554}" type="presOf" srcId="{8A5FC939-DB23-4DA0-8DAE-B9A3A23C9024}" destId="{2AB2EAAB-9ECD-4F04-B885-5F179E3A06E3}" srcOrd="1" destOrd="0" presId="urn:microsoft.com/office/officeart/2005/8/layout/venn2"/>
    <dgm:cxn modelId="{A336722E-C676-4157-98CF-5E7F348758DC}" srcId="{C8B606F4-7522-47EF-A5CE-827D9A0EFB9E}" destId="{11EA85CF-816C-46D8-A0B9-919E4975D711}" srcOrd="1" destOrd="0" parTransId="{D14D569C-EC37-4C99-A334-4026F1E5150F}" sibTransId="{B6276AC4-DC14-4173-AD3C-401F81AAB18F}"/>
    <dgm:cxn modelId="{7108F489-FCF7-4DDB-96E7-86E05321B277}" type="presOf" srcId="{11EA85CF-816C-46D8-A0B9-919E4975D711}" destId="{7582675D-ADF2-40BC-963E-B716C4A1004A}" srcOrd="1" destOrd="0" presId="urn:microsoft.com/office/officeart/2005/8/layout/venn2"/>
    <dgm:cxn modelId="{AE8A7415-67E7-458C-A833-B6BB506EAE52}" type="presOf" srcId="{43D2C7BC-D64F-4D6B-8A96-A508C22C75CE}" destId="{C651F1F1-D61E-452F-8DEF-056EDA7520CF}" srcOrd="0" destOrd="0" presId="urn:microsoft.com/office/officeart/2005/8/layout/venn2"/>
    <dgm:cxn modelId="{8D22B2D5-9822-4AD7-81B0-5F28E5B76A1E}" srcId="{C8B606F4-7522-47EF-A5CE-827D9A0EFB9E}" destId="{8A5FC939-DB23-4DA0-8DAE-B9A3A23C9024}" srcOrd="2" destOrd="0" parTransId="{C9435009-9DFA-412F-B2F4-608FF9CA09BA}" sibTransId="{AE2E8E21-19F4-416D-95C0-D6B2B4F6D3DC}"/>
    <dgm:cxn modelId="{413E2F35-FA70-4984-A90F-9113885178E5}" srcId="{C8B606F4-7522-47EF-A5CE-827D9A0EFB9E}" destId="{43D2C7BC-D64F-4D6B-8A96-A508C22C75CE}" srcOrd="4" destOrd="0" parTransId="{8886E490-7FBE-470B-9871-BEC2F3151A52}" sibTransId="{3BD07556-5C64-437D-83F4-7DF2847DD3CB}"/>
    <dgm:cxn modelId="{D71A8414-4A95-4240-BF39-6AAD67F35C1E}" srcId="{C8B606F4-7522-47EF-A5CE-827D9A0EFB9E}" destId="{4DC593EE-63E0-43E7-BE40-7E754A7F64F5}" srcOrd="5" destOrd="0" parTransId="{F4DADD9D-98F2-4552-B150-46BBFB3A2084}" sibTransId="{D69A7DF3-D262-4163-948E-D1361DA4AB00}"/>
    <dgm:cxn modelId="{D1F5D92A-9607-40EB-93F2-17ADA9FCE47A}" type="presOf" srcId="{DB4B38BC-AB2D-43D3-B8DA-B9C4A916CEC2}" destId="{EFDAB381-7FC3-4208-A59B-BD174C243A28}" srcOrd="1" destOrd="0" presId="urn:microsoft.com/office/officeart/2005/8/layout/venn2"/>
    <dgm:cxn modelId="{73088EDA-AD2A-48E4-AB1B-9E842B768AA3}" type="presOf" srcId="{8A5FC939-DB23-4DA0-8DAE-B9A3A23C9024}" destId="{81C45DA1-0DF3-4747-AB78-4BFEB227DF52}" srcOrd="0" destOrd="0" presId="urn:microsoft.com/office/officeart/2005/8/layout/venn2"/>
    <dgm:cxn modelId="{81A97CD3-AF5C-4C48-BFC1-C5D089682C4F}" type="presOf" srcId="{4DC593EE-63E0-43E7-BE40-7E754A7F64F5}" destId="{8D893D64-ED24-4DA5-AF35-4FFFB36A43A3}" srcOrd="1" destOrd="0" presId="urn:microsoft.com/office/officeart/2005/8/layout/venn2"/>
    <dgm:cxn modelId="{9471A647-E13C-4575-8669-8D0D62939062}" type="presOf" srcId="{DB4B38BC-AB2D-43D3-B8DA-B9C4A916CEC2}" destId="{C1206176-94D8-4814-A347-FD4FD09B1533}" srcOrd="0" destOrd="0" presId="urn:microsoft.com/office/officeart/2005/8/layout/venn2"/>
    <dgm:cxn modelId="{D10DB7B3-14C9-453D-8293-E45BA0D0F341}" type="presOf" srcId="{43D2C7BC-D64F-4D6B-8A96-A508C22C75CE}" destId="{6D1ACA0C-3ED8-47A8-8DA7-7EF8D01681FC}" srcOrd="1" destOrd="0" presId="urn:microsoft.com/office/officeart/2005/8/layout/venn2"/>
    <dgm:cxn modelId="{3C128E68-9164-499D-AC1D-6004DE4E6481}" type="presParOf" srcId="{968D74D4-611C-46F3-B0A4-BC5DDD9B31BE}" destId="{59BEBDFF-EBA1-40A3-AD03-75519F189B6C}" srcOrd="0" destOrd="0" presId="urn:microsoft.com/office/officeart/2005/8/layout/venn2"/>
    <dgm:cxn modelId="{EAD8655D-48DD-40F8-BBAE-D1A5ED9AD392}" type="presParOf" srcId="{59BEBDFF-EBA1-40A3-AD03-75519F189B6C}" destId="{C1206176-94D8-4814-A347-FD4FD09B1533}" srcOrd="0" destOrd="0" presId="urn:microsoft.com/office/officeart/2005/8/layout/venn2"/>
    <dgm:cxn modelId="{643FB666-E106-4D47-85AF-F2959A9BB917}" type="presParOf" srcId="{59BEBDFF-EBA1-40A3-AD03-75519F189B6C}" destId="{EFDAB381-7FC3-4208-A59B-BD174C243A28}" srcOrd="1" destOrd="0" presId="urn:microsoft.com/office/officeart/2005/8/layout/venn2"/>
    <dgm:cxn modelId="{2A3DF20A-F26D-44C0-B242-3EB578B346A3}" type="presParOf" srcId="{968D74D4-611C-46F3-B0A4-BC5DDD9B31BE}" destId="{36D0A345-807F-4064-881A-1EFC9E2C6EFA}" srcOrd="1" destOrd="0" presId="urn:microsoft.com/office/officeart/2005/8/layout/venn2"/>
    <dgm:cxn modelId="{8C233FAC-371D-4ADB-9D17-8FB9E2A7F159}" type="presParOf" srcId="{36D0A345-807F-4064-881A-1EFC9E2C6EFA}" destId="{E53C51B1-34CC-4C9E-BB43-4A1335CE9AFB}" srcOrd="0" destOrd="0" presId="urn:microsoft.com/office/officeart/2005/8/layout/venn2"/>
    <dgm:cxn modelId="{CD1B5515-FD46-4543-AF62-D17346489D67}" type="presParOf" srcId="{36D0A345-807F-4064-881A-1EFC9E2C6EFA}" destId="{7582675D-ADF2-40BC-963E-B716C4A1004A}" srcOrd="1" destOrd="0" presId="urn:microsoft.com/office/officeart/2005/8/layout/venn2"/>
    <dgm:cxn modelId="{14CDEFF3-8594-4A5F-AB1F-9695DC53A8E1}" type="presParOf" srcId="{968D74D4-611C-46F3-B0A4-BC5DDD9B31BE}" destId="{CD17217B-1D50-4138-BDBF-13EB619EE116}" srcOrd="2" destOrd="0" presId="urn:microsoft.com/office/officeart/2005/8/layout/venn2"/>
    <dgm:cxn modelId="{C6E03032-2D14-4FA9-85AB-6A7A5A261D6B}" type="presParOf" srcId="{CD17217B-1D50-4138-BDBF-13EB619EE116}" destId="{81C45DA1-0DF3-4747-AB78-4BFEB227DF52}" srcOrd="0" destOrd="0" presId="urn:microsoft.com/office/officeart/2005/8/layout/venn2"/>
    <dgm:cxn modelId="{F31DE1A3-0DA0-4889-BFB3-60BECF3EFDD4}" type="presParOf" srcId="{CD17217B-1D50-4138-BDBF-13EB619EE116}" destId="{2AB2EAAB-9ECD-4F04-B885-5F179E3A06E3}" srcOrd="1" destOrd="0" presId="urn:microsoft.com/office/officeart/2005/8/layout/venn2"/>
    <dgm:cxn modelId="{1FEB407E-E8E1-4215-B51D-A228A18D098C}" type="presParOf" srcId="{968D74D4-611C-46F3-B0A4-BC5DDD9B31BE}" destId="{60E015D4-24E5-4727-9926-BD204AA19DBC}" srcOrd="3" destOrd="0" presId="urn:microsoft.com/office/officeart/2005/8/layout/venn2"/>
    <dgm:cxn modelId="{DA27D9EE-F561-46A7-BFB8-826D1FC704E5}" type="presParOf" srcId="{60E015D4-24E5-4727-9926-BD204AA19DBC}" destId="{54D82286-9354-4B98-A684-9A9227CC6B16}" srcOrd="0" destOrd="0" presId="urn:microsoft.com/office/officeart/2005/8/layout/venn2"/>
    <dgm:cxn modelId="{B1165195-28DB-4E80-918F-79F9F47A8BD1}" type="presParOf" srcId="{60E015D4-24E5-4727-9926-BD204AA19DBC}" destId="{9DDB22E7-7FF5-441D-A520-B68AA72C0AD4}" srcOrd="1" destOrd="0" presId="urn:microsoft.com/office/officeart/2005/8/layout/venn2"/>
    <dgm:cxn modelId="{43307342-10A3-4BB3-8B06-5DFF56599667}" type="presParOf" srcId="{968D74D4-611C-46F3-B0A4-BC5DDD9B31BE}" destId="{E020F77B-425C-499D-8BED-88FB02CF49B5}" srcOrd="4" destOrd="0" presId="urn:microsoft.com/office/officeart/2005/8/layout/venn2"/>
    <dgm:cxn modelId="{E286C3A1-BF8F-4553-BA4D-E91987F85765}" type="presParOf" srcId="{E020F77B-425C-499D-8BED-88FB02CF49B5}" destId="{C651F1F1-D61E-452F-8DEF-056EDA7520CF}" srcOrd="0" destOrd="0" presId="urn:microsoft.com/office/officeart/2005/8/layout/venn2"/>
    <dgm:cxn modelId="{F41968AF-5F1D-44C8-A203-A12BFB7CD8BD}" type="presParOf" srcId="{E020F77B-425C-499D-8BED-88FB02CF49B5}" destId="{6D1ACA0C-3ED8-47A8-8DA7-7EF8D01681FC}" srcOrd="1" destOrd="0" presId="urn:microsoft.com/office/officeart/2005/8/layout/venn2"/>
    <dgm:cxn modelId="{B24CBCBC-81BD-4D7C-A1BD-3D4AA7BAD9D5}" type="presParOf" srcId="{968D74D4-611C-46F3-B0A4-BC5DDD9B31BE}" destId="{33A25A6B-B38A-4D0D-AED5-205A49431B1A}" srcOrd="5" destOrd="0" presId="urn:microsoft.com/office/officeart/2005/8/layout/venn2"/>
    <dgm:cxn modelId="{19DE1992-2757-434C-A4FB-B30EEEE92722}" type="presParOf" srcId="{33A25A6B-B38A-4D0D-AED5-205A49431B1A}" destId="{1D429D8D-90C4-4FB7-B13C-59DBDF80C20B}" srcOrd="0" destOrd="0" presId="urn:microsoft.com/office/officeart/2005/8/layout/venn2"/>
    <dgm:cxn modelId="{28F423B0-F438-4D8A-9A00-24C4C22CE97E}" type="presParOf" srcId="{33A25A6B-B38A-4D0D-AED5-205A49431B1A}" destId="{8D893D64-ED24-4DA5-AF35-4FFFB36A43A3}"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C90DEF-6526-4FE8-B7F4-AB76712504B9}">
      <dsp:nvSpPr>
        <dsp:cNvPr id="0" name=""/>
        <dsp:cNvSpPr/>
      </dsp:nvSpPr>
      <dsp:spPr>
        <a:xfrm>
          <a:off x="2957" y="113"/>
          <a:ext cx="8223684" cy="808569"/>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solidFill>
                <a:schemeClr val="tx1"/>
              </a:solidFill>
            </a:rPr>
            <a:t>Associate Commissioner’s Staff</a:t>
          </a:r>
        </a:p>
        <a:p>
          <a:pPr lvl="0" algn="ctr" defTabSz="844550">
            <a:lnSpc>
              <a:spcPct val="90000"/>
            </a:lnSpc>
            <a:spcBef>
              <a:spcPct val="0"/>
            </a:spcBef>
            <a:spcAft>
              <a:spcPct val="35000"/>
            </a:spcAft>
          </a:pPr>
          <a:r>
            <a:rPr lang="en-US" sz="1900" kern="1200" dirty="0" smtClean="0">
              <a:solidFill>
                <a:schemeClr val="tx1"/>
              </a:solidFill>
            </a:rPr>
            <a:t>Training and Policy Support Staff</a:t>
          </a:r>
        </a:p>
      </dsp:txBody>
      <dsp:txXfrm>
        <a:off x="26639" y="23795"/>
        <a:ext cx="8176320" cy="761205"/>
      </dsp:txXfrm>
    </dsp:sp>
    <dsp:sp modelId="{7C909C60-EA5C-4CC9-AE5E-2A7A3015395F}">
      <dsp:nvSpPr>
        <dsp:cNvPr id="0" name=""/>
        <dsp:cNvSpPr/>
      </dsp:nvSpPr>
      <dsp:spPr>
        <a:xfrm>
          <a:off x="2957" y="967103"/>
          <a:ext cx="2595860" cy="1238200"/>
        </a:xfrm>
        <a:prstGeom prst="roundRect">
          <a:avLst>
            <a:gd name="adj" fmla="val 1000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solidFill>
                <a:schemeClr val="tx1"/>
              </a:solidFill>
            </a:rPr>
            <a:t>Office of Medical Policy</a:t>
          </a:r>
          <a:endParaRPr lang="en-US" sz="1900" kern="1200" dirty="0">
            <a:solidFill>
              <a:schemeClr val="tx1"/>
            </a:solidFill>
          </a:endParaRPr>
        </a:p>
      </dsp:txBody>
      <dsp:txXfrm>
        <a:off x="39223" y="1003369"/>
        <a:ext cx="2523328" cy="1165668"/>
      </dsp:txXfrm>
    </dsp:sp>
    <dsp:sp modelId="{5477132A-EB39-4EF4-BDCC-C9A7E8A57761}">
      <dsp:nvSpPr>
        <dsp:cNvPr id="0" name=""/>
        <dsp:cNvSpPr/>
      </dsp:nvSpPr>
      <dsp:spPr>
        <a:xfrm>
          <a:off x="2957" y="2363723"/>
          <a:ext cx="2595860" cy="1238200"/>
        </a:xfrm>
        <a:prstGeom prst="roundRect">
          <a:avLst>
            <a:gd name="adj" fmla="val 10000"/>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Office of Policy Consultation and Analysis</a:t>
          </a:r>
          <a:endParaRPr lang="en-US" sz="1900" kern="1200" dirty="0"/>
        </a:p>
      </dsp:txBody>
      <dsp:txXfrm>
        <a:off x="39223" y="2399989"/>
        <a:ext cx="2523328" cy="1165668"/>
      </dsp:txXfrm>
    </dsp:sp>
    <dsp:sp modelId="{0F60682B-F0CC-42E5-B3F5-C1558D9102BA}">
      <dsp:nvSpPr>
        <dsp:cNvPr id="0" name=""/>
        <dsp:cNvSpPr/>
      </dsp:nvSpPr>
      <dsp:spPr>
        <a:xfrm>
          <a:off x="2816869" y="967103"/>
          <a:ext cx="2595860" cy="1238200"/>
        </a:xfrm>
        <a:prstGeom prst="roundRect">
          <a:avLst>
            <a:gd name="adj" fmla="val 1000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solidFill>
                <a:schemeClr val="tx1"/>
              </a:solidFill>
            </a:rPr>
            <a:t>Office of Vocational, Evaluation, and Process Policy</a:t>
          </a:r>
          <a:endParaRPr lang="en-US" sz="1900" kern="1200" dirty="0">
            <a:solidFill>
              <a:schemeClr val="tx1"/>
            </a:solidFill>
          </a:endParaRPr>
        </a:p>
      </dsp:txBody>
      <dsp:txXfrm>
        <a:off x="2853135" y="1003369"/>
        <a:ext cx="2523328" cy="1165668"/>
      </dsp:txXfrm>
    </dsp:sp>
    <dsp:sp modelId="{CBFCAECD-1204-45C0-9ACB-A328491D29F5}">
      <dsp:nvSpPr>
        <dsp:cNvPr id="0" name=""/>
        <dsp:cNvSpPr/>
      </dsp:nvSpPr>
      <dsp:spPr>
        <a:xfrm>
          <a:off x="2816869" y="2363723"/>
          <a:ext cx="2595860" cy="1238200"/>
        </a:xfrm>
        <a:prstGeom prst="roundRect">
          <a:avLst>
            <a:gd name="adj" fmla="val 10000"/>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Office of Medical Assistance</a:t>
          </a:r>
          <a:endParaRPr lang="en-US" sz="1900" kern="1200" dirty="0"/>
        </a:p>
      </dsp:txBody>
      <dsp:txXfrm>
        <a:off x="2853135" y="2399989"/>
        <a:ext cx="2523328" cy="1165668"/>
      </dsp:txXfrm>
    </dsp:sp>
    <dsp:sp modelId="{28907416-8841-4849-8F73-04AE7265EF26}">
      <dsp:nvSpPr>
        <dsp:cNvPr id="0" name=""/>
        <dsp:cNvSpPr/>
      </dsp:nvSpPr>
      <dsp:spPr>
        <a:xfrm>
          <a:off x="5630782" y="967103"/>
          <a:ext cx="2595860" cy="1238200"/>
        </a:xfrm>
        <a:prstGeom prst="roundRect">
          <a:avLst>
            <a:gd name="adj" fmla="val 1000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solidFill>
                <a:schemeClr val="tx1"/>
              </a:solidFill>
            </a:rPr>
            <a:t>Office of Health Information Technology and Electronic Policy</a:t>
          </a:r>
          <a:endParaRPr lang="en-US" sz="1900" kern="1200" dirty="0">
            <a:solidFill>
              <a:schemeClr val="tx1"/>
            </a:solidFill>
          </a:endParaRPr>
        </a:p>
      </dsp:txBody>
      <dsp:txXfrm>
        <a:off x="5667048" y="1003369"/>
        <a:ext cx="2523328" cy="1165668"/>
      </dsp:txXfrm>
    </dsp:sp>
    <dsp:sp modelId="{B2648BA2-F7B3-4EDE-B12D-C81FCDC42B2E}">
      <dsp:nvSpPr>
        <dsp:cNvPr id="0" name=""/>
        <dsp:cNvSpPr/>
      </dsp:nvSpPr>
      <dsp:spPr>
        <a:xfrm>
          <a:off x="5630782" y="2363723"/>
          <a:ext cx="2595860" cy="1238200"/>
        </a:xfrm>
        <a:prstGeom prst="roundRect">
          <a:avLst>
            <a:gd name="adj" fmla="val 10000"/>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Office of Disability Policy Management Information</a:t>
          </a:r>
        </a:p>
      </dsp:txBody>
      <dsp:txXfrm>
        <a:off x="5667048" y="2399989"/>
        <a:ext cx="2523328" cy="11656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8B4FFE-C070-4D94-A809-F8CCCBCD5FBA}">
      <dsp:nvSpPr>
        <dsp:cNvPr id="0" name=""/>
        <dsp:cNvSpPr/>
      </dsp:nvSpPr>
      <dsp:spPr>
        <a:xfrm>
          <a:off x="372775" y="619695"/>
          <a:ext cx="4192208" cy="4192208"/>
        </a:xfrm>
        <a:prstGeom prst="blockArc">
          <a:avLst>
            <a:gd name="adj1" fmla="val 14040000"/>
            <a:gd name="adj2" fmla="val 16200000"/>
            <a:gd name="adj3" fmla="val 2748"/>
          </a:avLst>
        </a:prstGeom>
        <a:solidFill>
          <a:schemeClr val="accent3">
            <a:hueOff val="4625516"/>
            <a:satOff val="-24796"/>
            <a:lumOff val="-3334"/>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C01659A-C91A-43AA-AE24-3A2A3E843B26}">
      <dsp:nvSpPr>
        <dsp:cNvPr id="0" name=""/>
        <dsp:cNvSpPr/>
      </dsp:nvSpPr>
      <dsp:spPr>
        <a:xfrm>
          <a:off x="372775" y="619695"/>
          <a:ext cx="4192208" cy="4192208"/>
        </a:xfrm>
        <a:prstGeom prst="blockArc">
          <a:avLst>
            <a:gd name="adj1" fmla="val 11880000"/>
            <a:gd name="adj2" fmla="val 14040000"/>
            <a:gd name="adj3" fmla="val 2748"/>
          </a:avLst>
        </a:prstGeom>
        <a:solidFill>
          <a:schemeClr val="accent3">
            <a:hueOff val="4111570"/>
            <a:satOff val="-22041"/>
            <a:lumOff val="-2964"/>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7C857D2-84B3-4E4B-B6ED-7C11869CDF31}">
      <dsp:nvSpPr>
        <dsp:cNvPr id="0" name=""/>
        <dsp:cNvSpPr/>
      </dsp:nvSpPr>
      <dsp:spPr>
        <a:xfrm>
          <a:off x="372775" y="619695"/>
          <a:ext cx="4192208" cy="4192208"/>
        </a:xfrm>
        <a:prstGeom prst="blockArc">
          <a:avLst>
            <a:gd name="adj1" fmla="val 9720000"/>
            <a:gd name="adj2" fmla="val 11880000"/>
            <a:gd name="adj3" fmla="val 2748"/>
          </a:avLst>
        </a:prstGeom>
        <a:solidFill>
          <a:schemeClr val="accent3">
            <a:hueOff val="3597623"/>
            <a:satOff val="-19286"/>
            <a:lumOff val="-259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843F6E5-D37D-4CF9-A8DD-90D686A70189}">
      <dsp:nvSpPr>
        <dsp:cNvPr id="0" name=""/>
        <dsp:cNvSpPr/>
      </dsp:nvSpPr>
      <dsp:spPr>
        <a:xfrm>
          <a:off x="372775" y="619695"/>
          <a:ext cx="4192208" cy="4192208"/>
        </a:xfrm>
        <a:prstGeom prst="blockArc">
          <a:avLst>
            <a:gd name="adj1" fmla="val 7560000"/>
            <a:gd name="adj2" fmla="val 9720000"/>
            <a:gd name="adj3" fmla="val 2748"/>
          </a:avLst>
        </a:prstGeom>
        <a:solidFill>
          <a:schemeClr val="accent3">
            <a:hueOff val="3083677"/>
            <a:satOff val="-16531"/>
            <a:lumOff val="-222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679FCCC-110A-4877-9296-269E627E877C}">
      <dsp:nvSpPr>
        <dsp:cNvPr id="0" name=""/>
        <dsp:cNvSpPr/>
      </dsp:nvSpPr>
      <dsp:spPr>
        <a:xfrm>
          <a:off x="372775" y="619695"/>
          <a:ext cx="4192208" cy="4192208"/>
        </a:xfrm>
        <a:prstGeom prst="blockArc">
          <a:avLst>
            <a:gd name="adj1" fmla="val 5400000"/>
            <a:gd name="adj2" fmla="val 7560000"/>
            <a:gd name="adj3" fmla="val 2748"/>
          </a:avLst>
        </a:prstGeom>
        <a:solidFill>
          <a:schemeClr val="accent3">
            <a:hueOff val="2569731"/>
            <a:satOff val="-13776"/>
            <a:lumOff val="-185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1E762A2-9893-460D-831D-781188199E3A}">
      <dsp:nvSpPr>
        <dsp:cNvPr id="0" name=""/>
        <dsp:cNvSpPr/>
      </dsp:nvSpPr>
      <dsp:spPr>
        <a:xfrm>
          <a:off x="372775" y="619695"/>
          <a:ext cx="4192208" cy="4192208"/>
        </a:xfrm>
        <a:prstGeom prst="blockArc">
          <a:avLst>
            <a:gd name="adj1" fmla="val 3240000"/>
            <a:gd name="adj2" fmla="val 5400000"/>
            <a:gd name="adj3" fmla="val 2748"/>
          </a:avLst>
        </a:prstGeom>
        <a:solidFill>
          <a:schemeClr val="accent3">
            <a:hueOff val="2055785"/>
            <a:satOff val="-11020"/>
            <a:lumOff val="-148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2EBB420-3D7F-482A-9279-81EF5402B8EF}">
      <dsp:nvSpPr>
        <dsp:cNvPr id="0" name=""/>
        <dsp:cNvSpPr/>
      </dsp:nvSpPr>
      <dsp:spPr>
        <a:xfrm>
          <a:off x="372775" y="619695"/>
          <a:ext cx="4192208" cy="4192208"/>
        </a:xfrm>
        <a:prstGeom prst="blockArc">
          <a:avLst>
            <a:gd name="adj1" fmla="val 1080000"/>
            <a:gd name="adj2" fmla="val 3240000"/>
            <a:gd name="adj3" fmla="val 2748"/>
          </a:avLst>
        </a:prstGeom>
        <a:solidFill>
          <a:schemeClr val="accent3">
            <a:hueOff val="1541839"/>
            <a:satOff val="-8265"/>
            <a:lumOff val="-1111"/>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69F17F6-90F9-4170-9D50-A570385FB711}">
      <dsp:nvSpPr>
        <dsp:cNvPr id="0" name=""/>
        <dsp:cNvSpPr/>
      </dsp:nvSpPr>
      <dsp:spPr>
        <a:xfrm>
          <a:off x="380894" y="595229"/>
          <a:ext cx="4192208" cy="4192208"/>
        </a:xfrm>
        <a:prstGeom prst="blockArc">
          <a:avLst>
            <a:gd name="adj1" fmla="val 20558482"/>
            <a:gd name="adj2" fmla="val 1122866"/>
            <a:gd name="adj3" fmla="val 2748"/>
          </a:avLst>
        </a:prstGeom>
        <a:solidFill>
          <a:schemeClr val="accent3">
            <a:hueOff val="1027892"/>
            <a:satOff val="-5510"/>
            <a:lumOff val="-741"/>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78BDE10-A259-4DEA-BB32-BBD2837619E6}">
      <dsp:nvSpPr>
        <dsp:cNvPr id="0" name=""/>
        <dsp:cNvSpPr/>
      </dsp:nvSpPr>
      <dsp:spPr>
        <a:xfrm>
          <a:off x="393658" y="634670"/>
          <a:ext cx="4192208" cy="4192208"/>
        </a:xfrm>
        <a:prstGeom prst="blockArc">
          <a:avLst>
            <a:gd name="adj1" fmla="val 18317268"/>
            <a:gd name="adj2" fmla="val 20489546"/>
            <a:gd name="adj3" fmla="val 2748"/>
          </a:avLst>
        </a:prstGeom>
        <a:solidFill>
          <a:schemeClr val="accent3">
            <a:hueOff val="513946"/>
            <a:satOff val="-2755"/>
            <a:lumOff val="-37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994C969-C225-408D-8211-57B6A53192F8}">
      <dsp:nvSpPr>
        <dsp:cNvPr id="0" name=""/>
        <dsp:cNvSpPr/>
      </dsp:nvSpPr>
      <dsp:spPr>
        <a:xfrm>
          <a:off x="372775" y="619695"/>
          <a:ext cx="4192208" cy="4192208"/>
        </a:xfrm>
        <a:prstGeom prst="blockArc">
          <a:avLst>
            <a:gd name="adj1" fmla="val 16200000"/>
            <a:gd name="adj2" fmla="val 18360000"/>
            <a:gd name="adj3" fmla="val 2748"/>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89BCF3D-2340-41C2-99DF-6FC5B1F25CF3}">
      <dsp:nvSpPr>
        <dsp:cNvPr id="0" name=""/>
        <dsp:cNvSpPr/>
      </dsp:nvSpPr>
      <dsp:spPr>
        <a:xfrm>
          <a:off x="1897469" y="2144389"/>
          <a:ext cx="1142821" cy="1142821"/>
        </a:xfrm>
        <a:prstGeom prst="ellipse">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370" tIns="39370" rIns="39370" bIns="39370" numCol="1" spcCol="1270" anchor="ctr" anchorCtr="0">
          <a:noAutofit/>
        </a:bodyPr>
        <a:lstStyle/>
        <a:p>
          <a:pPr lvl="0" algn="ctr" defTabSz="1377950">
            <a:lnSpc>
              <a:spcPct val="90000"/>
            </a:lnSpc>
            <a:spcBef>
              <a:spcPct val="0"/>
            </a:spcBef>
            <a:spcAft>
              <a:spcPct val="35000"/>
            </a:spcAft>
          </a:pPr>
          <a:r>
            <a:rPr lang="en-US" sz="3100" kern="1200" dirty="0" smtClean="0">
              <a:solidFill>
                <a:schemeClr val="tx1"/>
              </a:solidFill>
            </a:rPr>
            <a:t>ODP</a:t>
          </a:r>
          <a:endParaRPr lang="en-US" sz="3100" kern="1200" dirty="0">
            <a:solidFill>
              <a:schemeClr val="tx1"/>
            </a:solidFill>
          </a:endParaRPr>
        </a:p>
      </dsp:txBody>
      <dsp:txXfrm>
        <a:off x="2064831" y="2311751"/>
        <a:ext cx="808097" cy="808097"/>
      </dsp:txXfrm>
    </dsp:sp>
    <dsp:sp modelId="{4061717A-55B9-41F6-B16B-36CBCFC71997}">
      <dsp:nvSpPr>
        <dsp:cNvPr id="0" name=""/>
        <dsp:cNvSpPr/>
      </dsp:nvSpPr>
      <dsp:spPr>
        <a:xfrm>
          <a:off x="1813560" y="-245333"/>
          <a:ext cx="1310639" cy="1787656"/>
        </a:xfrm>
        <a:prstGeom prst="ellipse">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solidFill>
            </a:rPr>
            <a:t>ODD</a:t>
          </a:r>
        </a:p>
        <a:p>
          <a:pPr lvl="0" algn="ctr" defTabSz="889000">
            <a:lnSpc>
              <a:spcPct val="90000"/>
            </a:lnSpc>
            <a:spcBef>
              <a:spcPct val="0"/>
            </a:spcBef>
            <a:spcAft>
              <a:spcPct val="35000"/>
            </a:spcAft>
          </a:pPr>
          <a:r>
            <a:rPr lang="en-US" sz="2000" kern="1200" dirty="0" smtClean="0">
              <a:solidFill>
                <a:schemeClr val="tx1"/>
              </a:solidFill>
            </a:rPr>
            <a:t>DDS</a:t>
          </a:r>
          <a:endParaRPr lang="en-US" sz="2000" kern="1200" dirty="0">
            <a:solidFill>
              <a:schemeClr val="tx1"/>
            </a:solidFill>
          </a:endParaRPr>
        </a:p>
      </dsp:txBody>
      <dsp:txXfrm>
        <a:off x="2005499" y="16463"/>
        <a:ext cx="926761" cy="1264064"/>
      </dsp:txXfrm>
    </dsp:sp>
    <dsp:sp modelId="{0934E3B5-9E77-4DF7-AB44-E4F7B569D843}">
      <dsp:nvSpPr>
        <dsp:cNvPr id="0" name=""/>
        <dsp:cNvSpPr/>
      </dsp:nvSpPr>
      <dsp:spPr>
        <a:xfrm>
          <a:off x="3284024" y="643327"/>
          <a:ext cx="799974" cy="799974"/>
        </a:xfrm>
        <a:prstGeom prst="ellipse">
          <a:avLst/>
        </a:prstGeom>
        <a:solidFill>
          <a:schemeClr val="accent3">
            <a:hueOff val="513946"/>
            <a:satOff val="-2755"/>
            <a:lumOff val="-37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solidFill>
                <a:schemeClr val="tx1"/>
              </a:solidFill>
            </a:rPr>
            <a:t>OPSOS </a:t>
          </a:r>
          <a:endParaRPr lang="en-US" sz="1400" kern="1200" dirty="0">
            <a:solidFill>
              <a:schemeClr val="tx1"/>
            </a:solidFill>
          </a:endParaRPr>
        </a:p>
      </dsp:txBody>
      <dsp:txXfrm>
        <a:off x="3401177" y="760480"/>
        <a:ext cx="565668" cy="565668"/>
      </dsp:txXfrm>
    </dsp:sp>
    <dsp:sp modelId="{1A350CEB-2D64-46A5-BB2E-DCDCB48580F9}">
      <dsp:nvSpPr>
        <dsp:cNvPr id="0" name=""/>
        <dsp:cNvSpPr/>
      </dsp:nvSpPr>
      <dsp:spPr>
        <a:xfrm>
          <a:off x="4050162" y="1674562"/>
          <a:ext cx="799974" cy="799974"/>
        </a:xfrm>
        <a:prstGeom prst="ellipse">
          <a:avLst/>
        </a:prstGeom>
        <a:solidFill>
          <a:schemeClr val="accent3">
            <a:hueOff val="1027892"/>
            <a:satOff val="-5510"/>
            <a:lumOff val="-74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tx1"/>
              </a:solidFill>
            </a:rPr>
            <a:t>ODAR</a:t>
          </a:r>
          <a:endParaRPr lang="en-US" sz="1600" kern="1200" dirty="0">
            <a:solidFill>
              <a:schemeClr val="tx1"/>
            </a:solidFill>
          </a:endParaRPr>
        </a:p>
      </dsp:txBody>
      <dsp:txXfrm>
        <a:off x="4167315" y="1791715"/>
        <a:ext cx="565668" cy="565668"/>
      </dsp:txXfrm>
    </dsp:sp>
    <dsp:sp modelId="{7FA09246-E0EB-412C-8D94-6B20EFAA97FE}">
      <dsp:nvSpPr>
        <dsp:cNvPr id="0" name=""/>
        <dsp:cNvSpPr/>
      </dsp:nvSpPr>
      <dsp:spPr>
        <a:xfrm>
          <a:off x="4035016" y="2954645"/>
          <a:ext cx="799974" cy="799974"/>
        </a:xfrm>
        <a:prstGeom prst="ellipse">
          <a:avLst/>
        </a:prstGeom>
        <a:solidFill>
          <a:schemeClr val="accent3">
            <a:hueOff val="1541839"/>
            <a:satOff val="-8265"/>
            <a:lumOff val="-111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solidFill>
            </a:rPr>
            <a:t>OGC</a:t>
          </a:r>
          <a:endParaRPr lang="en-US" sz="2000" kern="1200" dirty="0">
            <a:solidFill>
              <a:schemeClr val="tx1"/>
            </a:solidFill>
          </a:endParaRPr>
        </a:p>
      </dsp:txBody>
      <dsp:txXfrm>
        <a:off x="4152169" y="3071798"/>
        <a:ext cx="565668" cy="565668"/>
      </dsp:txXfrm>
    </dsp:sp>
    <dsp:sp modelId="{D1D1F21D-BD8F-4398-B667-2F16D1F7B29D}">
      <dsp:nvSpPr>
        <dsp:cNvPr id="0" name=""/>
        <dsp:cNvSpPr/>
      </dsp:nvSpPr>
      <dsp:spPr>
        <a:xfrm>
          <a:off x="3284024" y="3988297"/>
          <a:ext cx="799974" cy="799974"/>
        </a:xfrm>
        <a:prstGeom prst="ellipse">
          <a:avLst/>
        </a:prstGeom>
        <a:solidFill>
          <a:schemeClr val="accent3">
            <a:hueOff val="2055785"/>
            <a:satOff val="-11020"/>
            <a:lumOff val="-148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solidFill>
                <a:schemeClr val="tx1"/>
              </a:solidFill>
            </a:rPr>
            <a:t>ORDES</a:t>
          </a:r>
          <a:endParaRPr lang="en-US" sz="1400" kern="1200" dirty="0">
            <a:solidFill>
              <a:schemeClr val="tx1"/>
            </a:solidFill>
          </a:endParaRPr>
        </a:p>
      </dsp:txBody>
      <dsp:txXfrm>
        <a:off x="3401177" y="4105450"/>
        <a:ext cx="565668" cy="565668"/>
      </dsp:txXfrm>
    </dsp:sp>
    <dsp:sp modelId="{68C1952E-C242-412B-A93C-470DF1962274}">
      <dsp:nvSpPr>
        <dsp:cNvPr id="0" name=""/>
        <dsp:cNvSpPr/>
      </dsp:nvSpPr>
      <dsp:spPr>
        <a:xfrm>
          <a:off x="2068892" y="4383118"/>
          <a:ext cx="799974" cy="799974"/>
        </a:xfrm>
        <a:prstGeom prst="ellipse">
          <a:avLst/>
        </a:prstGeom>
        <a:solidFill>
          <a:schemeClr val="accent3">
            <a:hueOff val="2569731"/>
            <a:satOff val="-13776"/>
            <a:lumOff val="-185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tx1"/>
              </a:solidFill>
            </a:rPr>
            <a:t>ORES</a:t>
          </a:r>
          <a:endParaRPr lang="en-US" sz="1600" kern="1200" dirty="0">
            <a:solidFill>
              <a:schemeClr val="tx1"/>
            </a:solidFill>
          </a:endParaRPr>
        </a:p>
      </dsp:txBody>
      <dsp:txXfrm>
        <a:off x="2186045" y="4500271"/>
        <a:ext cx="565668" cy="565668"/>
      </dsp:txXfrm>
    </dsp:sp>
    <dsp:sp modelId="{BA687843-4B52-4B74-A0DF-FE4E357E66A5}">
      <dsp:nvSpPr>
        <dsp:cNvPr id="0" name=""/>
        <dsp:cNvSpPr/>
      </dsp:nvSpPr>
      <dsp:spPr>
        <a:xfrm>
          <a:off x="853760" y="3988297"/>
          <a:ext cx="799974" cy="799974"/>
        </a:xfrm>
        <a:prstGeom prst="ellipse">
          <a:avLst/>
        </a:prstGeom>
        <a:solidFill>
          <a:schemeClr val="accent3">
            <a:hueOff val="3083677"/>
            <a:satOff val="-16531"/>
            <a:lumOff val="-222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tx1"/>
              </a:solidFill>
            </a:rPr>
            <a:t>OLCA</a:t>
          </a:r>
          <a:endParaRPr lang="en-US" sz="1600" kern="1200" dirty="0">
            <a:solidFill>
              <a:schemeClr val="tx1"/>
            </a:solidFill>
          </a:endParaRPr>
        </a:p>
      </dsp:txBody>
      <dsp:txXfrm>
        <a:off x="970913" y="4105450"/>
        <a:ext cx="565668" cy="565668"/>
      </dsp:txXfrm>
    </dsp:sp>
    <dsp:sp modelId="{F61CBD2E-A19E-4DF9-AAF0-72AAE241AF68}">
      <dsp:nvSpPr>
        <dsp:cNvPr id="0" name=""/>
        <dsp:cNvSpPr/>
      </dsp:nvSpPr>
      <dsp:spPr>
        <a:xfrm>
          <a:off x="102768" y="2954645"/>
          <a:ext cx="799974" cy="799974"/>
        </a:xfrm>
        <a:prstGeom prst="ellipse">
          <a:avLst/>
        </a:prstGeom>
        <a:solidFill>
          <a:schemeClr val="accent3">
            <a:hueOff val="3597623"/>
            <a:satOff val="-19286"/>
            <a:lumOff val="-259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tx1"/>
              </a:solidFill>
            </a:rPr>
            <a:t>OACT</a:t>
          </a:r>
          <a:endParaRPr lang="en-US" sz="1600" kern="1200" dirty="0">
            <a:solidFill>
              <a:schemeClr val="tx1"/>
            </a:solidFill>
          </a:endParaRPr>
        </a:p>
      </dsp:txBody>
      <dsp:txXfrm>
        <a:off x="219921" y="3071798"/>
        <a:ext cx="565668" cy="565668"/>
      </dsp:txXfrm>
    </dsp:sp>
    <dsp:sp modelId="{46929172-357F-433E-9DDA-B75E80A0437D}">
      <dsp:nvSpPr>
        <dsp:cNvPr id="0" name=""/>
        <dsp:cNvSpPr/>
      </dsp:nvSpPr>
      <dsp:spPr>
        <a:xfrm>
          <a:off x="102768" y="1676980"/>
          <a:ext cx="799974" cy="799974"/>
        </a:xfrm>
        <a:prstGeom prst="ellipse">
          <a:avLst/>
        </a:prstGeom>
        <a:solidFill>
          <a:schemeClr val="accent3">
            <a:hueOff val="4111570"/>
            <a:satOff val="-22041"/>
            <a:lumOff val="-296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solidFill>
            </a:rPr>
            <a:t>OQR</a:t>
          </a:r>
          <a:endParaRPr lang="en-US" sz="2000" kern="1200" dirty="0">
            <a:solidFill>
              <a:schemeClr val="tx1"/>
            </a:solidFill>
          </a:endParaRPr>
        </a:p>
      </dsp:txBody>
      <dsp:txXfrm>
        <a:off x="219921" y="1794133"/>
        <a:ext cx="565668" cy="565668"/>
      </dsp:txXfrm>
    </dsp:sp>
    <dsp:sp modelId="{72B824CA-5AF9-41E7-A72E-D8822B3F7EF5}">
      <dsp:nvSpPr>
        <dsp:cNvPr id="0" name=""/>
        <dsp:cNvSpPr/>
      </dsp:nvSpPr>
      <dsp:spPr>
        <a:xfrm>
          <a:off x="853760" y="643327"/>
          <a:ext cx="799974" cy="799974"/>
        </a:xfrm>
        <a:prstGeom prst="ellipse">
          <a:avLst/>
        </a:prstGeom>
        <a:solidFill>
          <a:schemeClr val="accent3">
            <a:hueOff val="4625516"/>
            <a:satOff val="-24796"/>
            <a:lumOff val="-333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solidFill>
            </a:rPr>
            <a:t>ODS</a:t>
          </a:r>
          <a:endParaRPr lang="en-US" sz="2000" kern="1200" dirty="0">
            <a:solidFill>
              <a:schemeClr val="tx1"/>
            </a:solidFill>
          </a:endParaRPr>
        </a:p>
      </dsp:txBody>
      <dsp:txXfrm>
        <a:off x="970913" y="760480"/>
        <a:ext cx="565668" cy="56566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206176-94D8-4814-A347-FD4FD09B1533}">
      <dsp:nvSpPr>
        <dsp:cNvPr id="0" name=""/>
        <dsp:cNvSpPr/>
      </dsp:nvSpPr>
      <dsp:spPr>
        <a:xfrm>
          <a:off x="817561" y="0"/>
          <a:ext cx="6670676" cy="5257800"/>
        </a:xfrm>
        <a:prstGeom prst="ellipse">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r>
            <a:rPr lang="en-US" sz="1300" kern="1200" baseline="0" dirty="0" smtClean="0">
              <a:solidFill>
                <a:schemeClr val="tx1"/>
              </a:solidFill>
            </a:rPr>
            <a:t>The American public</a:t>
          </a:r>
          <a:endParaRPr lang="en-US" sz="1300" kern="1200" baseline="0" dirty="0">
            <a:solidFill>
              <a:schemeClr val="tx1"/>
            </a:solidFill>
          </a:endParaRPr>
        </a:p>
      </dsp:txBody>
      <dsp:txXfrm>
        <a:off x="2902148" y="262890"/>
        <a:ext cx="2501503" cy="525780"/>
      </dsp:txXfrm>
    </dsp:sp>
    <dsp:sp modelId="{E53C51B1-34CC-4C9E-BB43-4A1335CE9AFB}">
      <dsp:nvSpPr>
        <dsp:cNvPr id="0" name=""/>
        <dsp:cNvSpPr/>
      </dsp:nvSpPr>
      <dsp:spPr>
        <a:xfrm>
          <a:off x="1918334" y="788669"/>
          <a:ext cx="4469130" cy="4469130"/>
        </a:xfrm>
        <a:prstGeom prst="ellipse">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US" sz="1200" kern="1200" baseline="0" dirty="0" smtClean="0">
              <a:solidFill>
                <a:schemeClr val="tx1"/>
              </a:solidFill>
            </a:rPr>
            <a:t>Claimants, Beneficiaries, Advocates, Representatives, Industry</a:t>
          </a:r>
          <a:endParaRPr lang="en-US" sz="1200" kern="1200" baseline="0" dirty="0">
            <a:solidFill>
              <a:schemeClr val="tx1"/>
            </a:solidFill>
          </a:endParaRPr>
        </a:p>
      </dsp:txBody>
      <dsp:txXfrm>
        <a:off x="3189243" y="1045644"/>
        <a:ext cx="1927312" cy="513949"/>
      </dsp:txXfrm>
    </dsp:sp>
    <dsp:sp modelId="{81C45DA1-0DF3-4747-AB78-4BFEB227DF52}">
      <dsp:nvSpPr>
        <dsp:cNvPr id="0" name=""/>
        <dsp:cNvSpPr/>
      </dsp:nvSpPr>
      <dsp:spPr>
        <a:xfrm>
          <a:off x="2312669" y="1577340"/>
          <a:ext cx="3680460" cy="3680460"/>
        </a:xfrm>
        <a:prstGeom prst="ellipse">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US" sz="1200" kern="1200" baseline="0" dirty="0" smtClean="0">
              <a:solidFill>
                <a:schemeClr val="tx1"/>
              </a:solidFill>
            </a:rPr>
            <a:t>Congress and Other Government Agencies</a:t>
          </a:r>
        </a:p>
        <a:p>
          <a:pPr lvl="0" algn="ctr" defTabSz="533400">
            <a:lnSpc>
              <a:spcPct val="90000"/>
            </a:lnSpc>
            <a:spcBef>
              <a:spcPct val="0"/>
            </a:spcBef>
            <a:spcAft>
              <a:spcPct val="35000"/>
            </a:spcAft>
          </a:pPr>
          <a:r>
            <a:rPr lang="en-US" sz="1200" kern="1200" baseline="0" dirty="0" smtClean="0"/>
            <a:t> </a:t>
          </a:r>
          <a:endParaRPr lang="en-US" sz="1200" kern="1200" baseline="0" dirty="0"/>
        </a:p>
      </dsp:txBody>
      <dsp:txXfrm>
        <a:off x="3200580" y="1831291"/>
        <a:ext cx="1904638" cy="507903"/>
      </dsp:txXfrm>
    </dsp:sp>
    <dsp:sp modelId="{54D82286-9354-4B98-A684-9A9227CC6B16}">
      <dsp:nvSpPr>
        <dsp:cNvPr id="0" name=""/>
        <dsp:cNvSpPr/>
      </dsp:nvSpPr>
      <dsp:spPr>
        <a:xfrm>
          <a:off x="2743210" y="2285994"/>
          <a:ext cx="2891790" cy="2891790"/>
        </a:xfrm>
        <a:prstGeom prst="ellipse">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US" sz="1200" kern="1200" dirty="0" smtClean="0">
              <a:solidFill>
                <a:schemeClr val="tx1"/>
              </a:solidFill>
            </a:rPr>
            <a:t>Research Community</a:t>
          </a:r>
          <a:endParaRPr lang="en-US" sz="1200" kern="1200" dirty="0">
            <a:solidFill>
              <a:schemeClr val="tx1"/>
            </a:solidFill>
          </a:endParaRPr>
        </a:p>
      </dsp:txBody>
      <dsp:txXfrm>
        <a:off x="3408321" y="2546255"/>
        <a:ext cx="1561566" cy="520522"/>
      </dsp:txXfrm>
    </dsp:sp>
    <dsp:sp modelId="{C651F1F1-D61E-452F-8DEF-056EDA7520CF}">
      <dsp:nvSpPr>
        <dsp:cNvPr id="0" name=""/>
        <dsp:cNvSpPr/>
      </dsp:nvSpPr>
      <dsp:spPr>
        <a:xfrm>
          <a:off x="3101339" y="3154680"/>
          <a:ext cx="2103120" cy="2103120"/>
        </a:xfrm>
        <a:prstGeom prst="ellipse">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US" sz="1200" kern="1200" baseline="0" dirty="0" smtClean="0">
              <a:solidFill>
                <a:schemeClr val="tx1"/>
              </a:solidFill>
            </a:rPr>
            <a:t>Internal stakeholders</a:t>
          </a:r>
          <a:endParaRPr lang="en-US" sz="1200" kern="1200" baseline="0" dirty="0">
            <a:solidFill>
              <a:schemeClr val="tx1"/>
            </a:solidFill>
          </a:endParaRPr>
        </a:p>
      </dsp:txBody>
      <dsp:txXfrm>
        <a:off x="3469386" y="3417570"/>
        <a:ext cx="1367028" cy="525780"/>
      </dsp:txXfrm>
    </dsp:sp>
    <dsp:sp modelId="{1D429D8D-90C4-4FB7-B13C-59DBDF80C20B}">
      <dsp:nvSpPr>
        <dsp:cNvPr id="0" name=""/>
        <dsp:cNvSpPr/>
      </dsp:nvSpPr>
      <dsp:spPr>
        <a:xfrm>
          <a:off x="3495675" y="3943350"/>
          <a:ext cx="1314450" cy="1314450"/>
        </a:xfrm>
        <a:prstGeom prst="ellipse">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7845">
            <a:lnSpc>
              <a:spcPct val="90000"/>
            </a:lnSpc>
            <a:spcBef>
              <a:spcPct val="0"/>
            </a:spcBef>
            <a:spcAft>
              <a:spcPct val="35000"/>
            </a:spcAft>
          </a:pPr>
          <a:r>
            <a:rPr lang="en-US" sz="1210" kern="1200" baseline="0" dirty="0" smtClean="0">
              <a:solidFill>
                <a:schemeClr val="tx1"/>
              </a:solidFill>
            </a:rPr>
            <a:t>ODP</a:t>
          </a:r>
          <a:endParaRPr lang="en-US" sz="1210" kern="1200" baseline="0" dirty="0">
            <a:solidFill>
              <a:schemeClr val="tx1"/>
            </a:solidFill>
          </a:endParaRPr>
        </a:p>
      </dsp:txBody>
      <dsp:txXfrm>
        <a:off x="3688171" y="4271962"/>
        <a:ext cx="929456" cy="657225"/>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884613" y="0"/>
            <a:ext cx="2971800" cy="464820"/>
          </a:xfrm>
          <a:prstGeom prst="rect">
            <a:avLst/>
          </a:prstGeom>
        </p:spPr>
        <p:txBody>
          <a:bodyPr vert="horz" lIns="93177" tIns="46589" rIns="93177" bIns="46589" rtlCol="0"/>
          <a:lstStyle>
            <a:lvl1pPr algn="r">
              <a:defRPr sz="1200"/>
            </a:lvl1pPr>
          </a:lstStyle>
          <a:p>
            <a:fld id="{014EC5F4-90A7-4043-A21F-75ABF3C8E49B}" type="datetimeFigureOut">
              <a:rPr lang="en-US" smtClean="0"/>
              <a:t>8/11/2016</a:t>
            </a:fld>
            <a:endParaRPr lang="en-US" dirty="0"/>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3177" tIns="46589" rIns="93177" bIns="46589" rtlCol="0" anchor="b"/>
          <a:lstStyle>
            <a:lvl1pPr algn="r">
              <a:defRPr sz="1200"/>
            </a:lvl1pPr>
          </a:lstStyle>
          <a:p>
            <a:fld id="{7AD5E4F9-798D-4715-9DE5-40B0A4F8A0D8}" type="slidenum">
              <a:rPr lang="en-US" smtClean="0"/>
              <a:t>‹#›</a:t>
            </a:fld>
            <a:endParaRPr lang="en-US" dirty="0"/>
          </a:p>
        </p:txBody>
      </p:sp>
    </p:spTree>
    <p:extLst>
      <p:ext uri="{BB962C8B-B14F-4D97-AF65-F5344CB8AC3E}">
        <p14:creationId xmlns:p14="http://schemas.microsoft.com/office/powerpoint/2010/main" val="37041163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7AD5E4F9-798D-4715-9DE5-40B0A4F8A0D8}" type="slidenum">
              <a:rPr lang="en-US" smtClean="0"/>
              <a:t>1</a:t>
            </a:fld>
            <a:endParaRPr lang="en-US" dirty="0"/>
          </a:p>
        </p:txBody>
      </p:sp>
    </p:spTree>
    <p:extLst>
      <p:ext uri="{BB962C8B-B14F-4D97-AF65-F5344CB8AC3E}">
        <p14:creationId xmlns:p14="http://schemas.microsoft.com/office/powerpoint/2010/main" val="27191374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D5E4F9-798D-4715-9DE5-40B0A4F8A0D8}" type="slidenum">
              <a:rPr lang="en-US" smtClean="0"/>
              <a:t>10</a:t>
            </a:fld>
            <a:endParaRPr lang="en-US" dirty="0"/>
          </a:p>
        </p:txBody>
      </p:sp>
    </p:spTree>
    <p:extLst>
      <p:ext uri="{BB962C8B-B14F-4D97-AF65-F5344CB8AC3E}">
        <p14:creationId xmlns:p14="http://schemas.microsoft.com/office/powerpoint/2010/main" val="7695682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D5E4F9-798D-4715-9DE5-40B0A4F8A0D8}" type="slidenum">
              <a:rPr lang="en-US" smtClean="0"/>
              <a:t>11</a:t>
            </a:fld>
            <a:endParaRPr lang="en-US" dirty="0"/>
          </a:p>
        </p:txBody>
      </p:sp>
    </p:spTree>
    <p:extLst>
      <p:ext uri="{BB962C8B-B14F-4D97-AF65-F5344CB8AC3E}">
        <p14:creationId xmlns:p14="http://schemas.microsoft.com/office/powerpoint/2010/main" val="15029803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DFABDE-92CA-48A7-B3ED-ED90861D9245}"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16203506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7AD5E4F9-798D-4715-9DE5-40B0A4F8A0D8}" type="slidenum">
              <a:rPr lang="en-US" smtClean="0"/>
              <a:t>13</a:t>
            </a:fld>
            <a:endParaRPr lang="en-US" dirty="0"/>
          </a:p>
        </p:txBody>
      </p:sp>
    </p:spTree>
    <p:extLst>
      <p:ext uri="{BB962C8B-B14F-4D97-AF65-F5344CB8AC3E}">
        <p14:creationId xmlns:p14="http://schemas.microsoft.com/office/powerpoint/2010/main" val="36253555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D5E4F9-798D-4715-9DE5-40B0A4F8A0D8}" type="slidenum">
              <a:rPr lang="en-US" smtClean="0"/>
              <a:t>14</a:t>
            </a:fld>
            <a:endParaRPr lang="en-US" dirty="0"/>
          </a:p>
        </p:txBody>
      </p:sp>
    </p:spTree>
    <p:extLst>
      <p:ext uri="{BB962C8B-B14F-4D97-AF65-F5344CB8AC3E}">
        <p14:creationId xmlns:p14="http://schemas.microsoft.com/office/powerpoint/2010/main" val="15916274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7AD5E4F9-798D-4715-9DE5-40B0A4F8A0D8}" type="slidenum">
              <a:rPr lang="en-US" smtClean="0"/>
              <a:t>15</a:t>
            </a:fld>
            <a:endParaRPr lang="en-US" dirty="0"/>
          </a:p>
        </p:txBody>
      </p:sp>
    </p:spTree>
    <p:extLst>
      <p:ext uri="{BB962C8B-B14F-4D97-AF65-F5344CB8AC3E}">
        <p14:creationId xmlns:p14="http://schemas.microsoft.com/office/powerpoint/2010/main" val="31370567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D5E4F9-798D-4715-9DE5-40B0A4F8A0D8}" type="slidenum">
              <a:rPr lang="en-US" smtClean="0"/>
              <a:t>16</a:t>
            </a:fld>
            <a:endParaRPr lang="en-US" dirty="0"/>
          </a:p>
        </p:txBody>
      </p:sp>
    </p:spTree>
    <p:extLst>
      <p:ext uri="{BB962C8B-B14F-4D97-AF65-F5344CB8AC3E}">
        <p14:creationId xmlns:p14="http://schemas.microsoft.com/office/powerpoint/2010/main" val="2838502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D5E4F9-798D-4715-9DE5-40B0A4F8A0D8}" type="slidenum">
              <a:rPr lang="en-US" smtClean="0"/>
              <a:t>17</a:t>
            </a:fld>
            <a:endParaRPr lang="en-US" dirty="0"/>
          </a:p>
        </p:txBody>
      </p:sp>
    </p:spTree>
    <p:extLst>
      <p:ext uri="{BB962C8B-B14F-4D97-AF65-F5344CB8AC3E}">
        <p14:creationId xmlns:p14="http://schemas.microsoft.com/office/powerpoint/2010/main" val="957971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D5E4F9-798D-4715-9DE5-40B0A4F8A0D8}" type="slidenum">
              <a:rPr lang="en-US" smtClean="0"/>
              <a:t>18</a:t>
            </a:fld>
            <a:endParaRPr lang="en-US" dirty="0"/>
          </a:p>
        </p:txBody>
      </p:sp>
    </p:spTree>
    <p:extLst>
      <p:ext uri="{BB962C8B-B14F-4D97-AF65-F5344CB8AC3E}">
        <p14:creationId xmlns:p14="http://schemas.microsoft.com/office/powerpoint/2010/main" val="29486802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D5E4F9-798D-4715-9DE5-40B0A4F8A0D8}" type="slidenum">
              <a:rPr lang="en-US" smtClean="0"/>
              <a:t>19</a:t>
            </a:fld>
            <a:endParaRPr lang="en-US" dirty="0"/>
          </a:p>
        </p:txBody>
      </p:sp>
    </p:spTree>
    <p:extLst>
      <p:ext uri="{BB962C8B-B14F-4D97-AF65-F5344CB8AC3E}">
        <p14:creationId xmlns:p14="http://schemas.microsoft.com/office/powerpoint/2010/main" val="29486802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D5E4F9-798D-4715-9DE5-40B0A4F8A0D8}" type="slidenum">
              <a:rPr lang="en-US" smtClean="0"/>
              <a:t>2</a:t>
            </a:fld>
            <a:endParaRPr lang="en-US" dirty="0"/>
          </a:p>
        </p:txBody>
      </p:sp>
    </p:spTree>
    <p:extLst>
      <p:ext uri="{BB962C8B-B14F-4D97-AF65-F5344CB8AC3E}">
        <p14:creationId xmlns:p14="http://schemas.microsoft.com/office/powerpoint/2010/main" val="36831375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D5E4F9-798D-4715-9DE5-40B0A4F8A0D8}" type="slidenum">
              <a:rPr lang="en-US" smtClean="0"/>
              <a:t>20</a:t>
            </a:fld>
            <a:endParaRPr lang="en-US" dirty="0"/>
          </a:p>
        </p:txBody>
      </p:sp>
    </p:spTree>
    <p:extLst>
      <p:ext uri="{BB962C8B-B14F-4D97-AF65-F5344CB8AC3E}">
        <p14:creationId xmlns:p14="http://schemas.microsoft.com/office/powerpoint/2010/main" val="29486802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7AD5E4F9-798D-4715-9DE5-40B0A4F8A0D8}" type="slidenum">
              <a:rPr lang="en-US" smtClean="0"/>
              <a:t>21</a:t>
            </a:fld>
            <a:endParaRPr lang="en-US" dirty="0"/>
          </a:p>
        </p:txBody>
      </p:sp>
    </p:spTree>
    <p:extLst>
      <p:ext uri="{BB962C8B-B14F-4D97-AF65-F5344CB8AC3E}">
        <p14:creationId xmlns:p14="http://schemas.microsoft.com/office/powerpoint/2010/main" val="29486802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D5E4F9-798D-4715-9DE5-40B0A4F8A0D8}" type="slidenum">
              <a:rPr lang="en-US" smtClean="0"/>
              <a:t>22</a:t>
            </a:fld>
            <a:endParaRPr lang="en-US" dirty="0"/>
          </a:p>
        </p:txBody>
      </p:sp>
    </p:spTree>
    <p:extLst>
      <p:ext uri="{BB962C8B-B14F-4D97-AF65-F5344CB8AC3E}">
        <p14:creationId xmlns:p14="http://schemas.microsoft.com/office/powerpoint/2010/main" val="11865745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D5E4F9-798D-4715-9DE5-40B0A4F8A0D8}" type="slidenum">
              <a:rPr lang="en-US" smtClean="0"/>
              <a:t>23</a:t>
            </a:fld>
            <a:endParaRPr lang="en-US" dirty="0"/>
          </a:p>
        </p:txBody>
      </p:sp>
    </p:spTree>
    <p:extLst>
      <p:ext uri="{BB962C8B-B14F-4D97-AF65-F5344CB8AC3E}">
        <p14:creationId xmlns:p14="http://schemas.microsoft.com/office/powerpoint/2010/main" val="18093292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D5E4F9-798D-4715-9DE5-40B0A4F8A0D8}" type="slidenum">
              <a:rPr lang="en-US" smtClean="0"/>
              <a:t>24</a:t>
            </a:fld>
            <a:endParaRPr lang="en-US" dirty="0"/>
          </a:p>
        </p:txBody>
      </p:sp>
    </p:spTree>
    <p:extLst>
      <p:ext uri="{BB962C8B-B14F-4D97-AF65-F5344CB8AC3E}">
        <p14:creationId xmlns:p14="http://schemas.microsoft.com/office/powerpoint/2010/main" val="12771290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D5E4F9-798D-4715-9DE5-40B0A4F8A0D8}" type="slidenum">
              <a:rPr lang="en-US" smtClean="0"/>
              <a:t>25</a:t>
            </a:fld>
            <a:endParaRPr lang="en-US" dirty="0"/>
          </a:p>
        </p:txBody>
      </p:sp>
    </p:spTree>
    <p:extLst>
      <p:ext uri="{BB962C8B-B14F-4D97-AF65-F5344CB8AC3E}">
        <p14:creationId xmlns:p14="http://schemas.microsoft.com/office/powerpoint/2010/main" val="7039795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1813" defTabSz="931774">
              <a:spcBef>
                <a:spcPts val="306"/>
              </a:spcBef>
              <a:buClr>
                <a:srgbClr val="A04DA3"/>
              </a:buClr>
              <a:defRPr/>
            </a:pPr>
            <a:endParaRPr lang="en-US" dirty="0"/>
          </a:p>
        </p:txBody>
      </p:sp>
      <p:sp>
        <p:nvSpPr>
          <p:cNvPr id="4" name="Slide Number Placeholder 3"/>
          <p:cNvSpPr>
            <a:spLocks noGrp="1"/>
          </p:cNvSpPr>
          <p:nvPr>
            <p:ph type="sldNum" sz="quarter" idx="10"/>
          </p:nvPr>
        </p:nvSpPr>
        <p:spPr/>
        <p:txBody>
          <a:bodyPr/>
          <a:lstStyle/>
          <a:p>
            <a:fld id="{7AD5E4F9-798D-4715-9DE5-40B0A4F8A0D8}" type="slidenum">
              <a:rPr lang="en-US" smtClean="0"/>
              <a:t>26</a:t>
            </a:fld>
            <a:endParaRPr lang="en-US" dirty="0"/>
          </a:p>
        </p:txBody>
      </p:sp>
    </p:spTree>
    <p:extLst>
      <p:ext uri="{BB962C8B-B14F-4D97-AF65-F5344CB8AC3E}">
        <p14:creationId xmlns:p14="http://schemas.microsoft.com/office/powerpoint/2010/main" val="24502413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aseline="0" dirty="0" smtClean="0">
                <a:latin typeface="+mj-lt"/>
              </a:rPr>
              <a:t>  </a:t>
            </a:r>
            <a:endParaRPr lang="en-US" sz="1200" dirty="0">
              <a:latin typeface="+mj-lt"/>
            </a:endParaRPr>
          </a:p>
        </p:txBody>
      </p:sp>
      <p:sp>
        <p:nvSpPr>
          <p:cNvPr id="4" name="Slide Number Placeholder 3"/>
          <p:cNvSpPr>
            <a:spLocks noGrp="1"/>
          </p:cNvSpPr>
          <p:nvPr>
            <p:ph type="sldNum" sz="quarter" idx="10"/>
          </p:nvPr>
        </p:nvSpPr>
        <p:spPr/>
        <p:txBody>
          <a:bodyPr/>
          <a:lstStyle/>
          <a:p>
            <a:fld id="{7AD5E4F9-798D-4715-9DE5-40B0A4F8A0D8}" type="slidenum">
              <a:rPr lang="en-US" smtClean="0"/>
              <a:t>27</a:t>
            </a:fld>
            <a:endParaRPr lang="en-US" dirty="0"/>
          </a:p>
        </p:txBody>
      </p:sp>
    </p:spTree>
    <p:extLst>
      <p:ext uri="{BB962C8B-B14F-4D97-AF65-F5344CB8AC3E}">
        <p14:creationId xmlns:p14="http://schemas.microsoft.com/office/powerpoint/2010/main" val="872727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0"/>
          </p:nvPr>
        </p:nvSpPr>
        <p:spPr/>
        <p:txBody>
          <a:bodyPr/>
          <a:lstStyle/>
          <a:p>
            <a:fld id="{7AD5E4F9-798D-4715-9DE5-40B0A4F8A0D8}" type="slidenum">
              <a:rPr lang="en-US" smtClean="0"/>
              <a:t>28</a:t>
            </a:fld>
            <a:endParaRPr lang="en-US" dirty="0"/>
          </a:p>
        </p:txBody>
      </p:sp>
    </p:spTree>
    <p:extLst>
      <p:ext uri="{BB962C8B-B14F-4D97-AF65-F5344CB8AC3E}">
        <p14:creationId xmlns:p14="http://schemas.microsoft.com/office/powerpoint/2010/main" val="37262414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D5E4F9-798D-4715-9DE5-40B0A4F8A0D8}" type="slidenum">
              <a:rPr lang="en-US" smtClean="0"/>
              <a:t>29</a:t>
            </a:fld>
            <a:endParaRPr lang="en-US" dirty="0"/>
          </a:p>
        </p:txBody>
      </p:sp>
    </p:spTree>
    <p:extLst>
      <p:ext uri="{BB962C8B-B14F-4D97-AF65-F5344CB8AC3E}">
        <p14:creationId xmlns:p14="http://schemas.microsoft.com/office/powerpoint/2010/main" val="41782517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318" defTabSz="931774">
              <a:spcBef>
                <a:spcPts val="306"/>
              </a:spcBef>
              <a:buClr>
                <a:srgbClr val="A04DA3"/>
              </a:buClr>
              <a:defRPr/>
            </a:pPr>
            <a:endParaRPr lang="en-US" sz="1800" dirty="0">
              <a:solidFill>
                <a:prstClr val="black"/>
              </a:solidFill>
              <a:latin typeface="Georgia"/>
            </a:endParaRPr>
          </a:p>
          <a:p>
            <a:pPr marL="9318" defTabSz="931774">
              <a:spcBef>
                <a:spcPts val="306"/>
              </a:spcBef>
              <a:buClr>
                <a:srgbClr val="A04DA3"/>
              </a:buClr>
              <a:defRPr/>
            </a:pPr>
            <a:endParaRPr lang="en-US" sz="1800" dirty="0">
              <a:solidFill>
                <a:prstClr val="black"/>
              </a:solidFill>
              <a:latin typeface="Georgia"/>
            </a:endParaRPr>
          </a:p>
        </p:txBody>
      </p:sp>
      <p:sp>
        <p:nvSpPr>
          <p:cNvPr id="4" name="Slide Number Placeholder 3"/>
          <p:cNvSpPr>
            <a:spLocks noGrp="1"/>
          </p:cNvSpPr>
          <p:nvPr>
            <p:ph type="sldNum" sz="quarter" idx="10"/>
          </p:nvPr>
        </p:nvSpPr>
        <p:spPr/>
        <p:txBody>
          <a:bodyPr/>
          <a:lstStyle/>
          <a:p>
            <a:fld id="{7AD5E4F9-798D-4715-9DE5-40B0A4F8A0D8}" type="slidenum">
              <a:rPr lang="en-US" smtClean="0"/>
              <a:t>3</a:t>
            </a:fld>
            <a:endParaRPr lang="en-US" dirty="0"/>
          </a:p>
        </p:txBody>
      </p:sp>
    </p:spTree>
    <p:extLst>
      <p:ext uri="{BB962C8B-B14F-4D97-AF65-F5344CB8AC3E}">
        <p14:creationId xmlns:p14="http://schemas.microsoft.com/office/powerpoint/2010/main" val="25666573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D5E4F9-798D-4715-9DE5-40B0A4F8A0D8}" type="slidenum">
              <a:rPr lang="en-US" smtClean="0"/>
              <a:t>30</a:t>
            </a:fld>
            <a:endParaRPr lang="en-US" dirty="0"/>
          </a:p>
        </p:txBody>
      </p:sp>
    </p:spTree>
    <p:extLst>
      <p:ext uri="{BB962C8B-B14F-4D97-AF65-F5344CB8AC3E}">
        <p14:creationId xmlns:p14="http://schemas.microsoft.com/office/powerpoint/2010/main" val="9751116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D5E4F9-798D-4715-9DE5-40B0A4F8A0D8}" type="slidenum">
              <a:rPr lang="en-US" smtClean="0"/>
              <a:t>4</a:t>
            </a:fld>
            <a:endParaRPr lang="en-US" dirty="0"/>
          </a:p>
        </p:txBody>
      </p:sp>
    </p:spTree>
    <p:extLst>
      <p:ext uri="{BB962C8B-B14F-4D97-AF65-F5344CB8AC3E}">
        <p14:creationId xmlns:p14="http://schemas.microsoft.com/office/powerpoint/2010/main" val="9751116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p>
        </p:txBody>
      </p:sp>
      <p:sp>
        <p:nvSpPr>
          <p:cNvPr id="4" name="Slide Number Placeholder 3"/>
          <p:cNvSpPr>
            <a:spLocks noGrp="1"/>
          </p:cNvSpPr>
          <p:nvPr>
            <p:ph type="sldNum" sz="quarter" idx="10"/>
          </p:nvPr>
        </p:nvSpPr>
        <p:spPr/>
        <p:txBody>
          <a:bodyPr/>
          <a:lstStyle/>
          <a:p>
            <a:fld id="{7AD5E4F9-798D-4715-9DE5-40B0A4F8A0D8}" type="slidenum">
              <a:rPr lang="en-US" smtClean="0"/>
              <a:t>5</a:t>
            </a:fld>
            <a:endParaRPr lang="en-US" dirty="0"/>
          </a:p>
        </p:txBody>
      </p:sp>
    </p:spTree>
    <p:extLst>
      <p:ext uri="{BB962C8B-B14F-4D97-AF65-F5344CB8AC3E}">
        <p14:creationId xmlns:p14="http://schemas.microsoft.com/office/powerpoint/2010/main" val="1040232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7AD5E4F9-798D-4715-9DE5-40B0A4F8A0D8}" type="slidenum">
              <a:rPr lang="en-US" smtClean="0"/>
              <a:t>6</a:t>
            </a:fld>
            <a:endParaRPr lang="en-US" dirty="0"/>
          </a:p>
        </p:txBody>
      </p:sp>
    </p:spTree>
    <p:extLst>
      <p:ext uri="{BB962C8B-B14F-4D97-AF65-F5344CB8AC3E}">
        <p14:creationId xmlns:p14="http://schemas.microsoft.com/office/powerpoint/2010/main" val="7612459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D5E4F9-798D-4715-9DE5-40B0A4F8A0D8}" type="slidenum">
              <a:rPr lang="en-US" smtClean="0"/>
              <a:t>7</a:t>
            </a:fld>
            <a:endParaRPr lang="en-US" dirty="0"/>
          </a:p>
        </p:txBody>
      </p:sp>
    </p:spTree>
    <p:extLst>
      <p:ext uri="{BB962C8B-B14F-4D97-AF65-F5344CB8AC3E}">
        <p14:creationId xmlns:p14="http://schemas.microsoft.com/office/powerpoint/2010/main" val="31115240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D5E4F9-798D-4715-9DE5-40B0A4F8A0D8}" type="slidenum">
              <a:rPr lang="en-US" smtClean="0"/>
              <a:t>8</a:t>
            </a:fld>
            <a:endParaRPr lang="en-US" dirty="0"/>
          </a:p>
        </p:txBody>
      </p:sp>
    </p:spTree>
    <p:extLst>
      <p:ext uri="{BB962C8B-B14F-4D97-AF65-F5344CB8AC3E}">
        <p14:creationId xmlns:p14="http://schemas.microsoft.com/office/powerpoint/2010/main" val="30292281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D5E4F9-798D-4715-9DE5-40B0A4F8A0D8}" type="slidenum">
              <a:rPr lang="en-US" smtClean="0"/>
              <a:t>9</a:t>
            </a:fld>
            <a:endParaRPr lang="en-US" dirty="0"/>
          </a:p>
        </p:txBody>
      </p:sp>
    </p:spTree>
    <p:extLst>
      <p:ext uri="{BB962C8B-B14F-4D97-AF65-F5344CB8AC3E}">
        <p14:creationId xmlns:p14="http://schemas.microsoft.com/office/powerpoint/2010/main" val="11322655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1A08B4C-63FD-4BB2-AB14-9F406320E796}" type="datetimeFigureOut">
              <a:rPr lang="en-US" smtClean="0"/>
              <a:t>8/11/2016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5FC7D7F-AFA5-425F-9934-B379092F1D16}" type="slidenum">
              <a:rPr lang="en-US" smtClean="0"/>
              <a:t>‹#›</a:t>
            </a:fld>
            <a:endParaRPr lang="en-US" dirty="0"/>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A08B4C-63FD-4BB2-AB14-9F406320E796}" type="datetimeFigureOut">
              <a:rPr lang="en-US" smtClean="0"/>
              <a:t>8/11/2016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5FC7D7F-AFA5-425F-9934-B379092F1D16}" type="slidenum">
              <a:rPr lang="en-US" smtClean="0"/>
              <a:t>‹#›</a:t>
            </a:fld>
            <a:endParaRPr lang="en-US"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1A08B4C-63FD-4BB2-AB14-9F406320E796}" type="datetimeFigureOut">
              <a:rPr lang="en-US" smtClean="0"/>
              <a:t>8/11/2016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5FC7D7F-AFA5-425F-9934-B379092F1D16}" type="slidenum">
              <a:rPr lang="en-US" smtClean="0"/>
              <a:t>‹#›</a:t>
            </a:fld>
            <a:endParaRPr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1A08B4C-63FD-4BB2-AB14-9F406320E796}" type="datetimeFigureOut">
              <a:rPr lang="en-US" smtClean="0"/>
              <a:t>8/11/2016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5FC7D7F-AFA5-425F-9934-B379092F1D16}" type="slidenum">
              <a:rPr lang="en-US" smtClean="0"/>
              <a:t>‹#›</a:t>
            </a:fld>
            <a:endParaRPr lang="en-US" dirty="0"/>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1A08B4C-63FD-4BB2-AB14-9F406320E796}" type="datetimeFigureOut">
              <a:rPr lang="en-US" smtClean="0"/>
              <a:t>8/11/2016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5FC7D7F-AFA5-425F-9934-B379092F1D16}" type="slidenum">
              <a:rPr lang="en-US" smtClean="0"/>
              <a:t>‹#›</a:t>
            </a:fld>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A1A08B4C-63FD-4BB2-AB14-9F406320E796}" type="datetimeFigureOut">
              <a:rPr lang="en-US" smtClean="0"/>
              <a:t>8/11/2016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5FC7D7F-AFA5-425F-9934-B379092F1D16}" type="slidenum">
              <a:rPr lang="en-US" smtClean="0"/>
              <a:t>‹#›</a:t>
            </a:fld>
            <a:endParaRPr lang="en-US" dirty="0"/>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1A08B4C-63FD-4BB2-AB14-9F406320E796}" type="datetimeFigureOut">
              <a:rPr lang="en-US" smtClean="0"/>
              <a:t>8/11/2016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5FC7D7F-AFA5-425F-9934-B379092F1D16}" type="slidenum">
              <a:rPr lang="en-US" smtClean="0"/>
              <a:t>‹#›</a:t>
            </a:fld>
            <a:endParaRPr lang="en-US" dirty="0"/>
          </a:p>
        </p:txBody>
      </p:sp>
      <p:sp>
        <p:nvSpPr>
          <p:cNvPr id="10" name="Title 9"/>
          <p:cNvSpPr>
            <a:spLocks noGrp="1"/>
          </p:cNvSpPr>
          <p:nvPr>
            <p:ph type="title"/>
          </p:nvPr>
        </p:nvSpPr>
        <p:spPr/>
        <p:txBody>
          <a:body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1A08B4C-63FD-4BB2-AB14-9F406320E796}" type="datetimeFigureOut">
              <a:rPr lang="en-US" smtClean="0"/>
              <a:t>8/11/2016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5FC7D7F-AFA5-425F-9934-B379092F1D16}" type="slidenum">
              <a:rPr lang="en-US" smtClean="0"/>
              <a:t>‹#›</a:t>
            </a:fld>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A08B4C-63FD-4BB2-AB14-9F406320E796}" type="datetimeFigureOut">
              <a:rPr lang="en-US" smtClean="0"/>
              <a:t>8/11/2016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5FC7D7F-AFA5-425F-9934-B379092F1D16}" type="slidenum">
              <a:rPr lang="en-US" smtClean="0"/>
              <a:t>‹#›</a:t>
            </a:fld>
            <a:endParaRPr 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A08B4C-63FD-4BB2-AB14-9F406320E796}" type="datetimeFigureOut">
              <a:rPr lang="en-US" smtClean="0"/>
              <a:t>8/11/2016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5FC7D7F-AFA5-425F-9934-B379092F1D16}" type="slidenum">
              <a:rPr lang="en-US" smtClean="0"/>
              <a:t>‹#›</a:t>
            </a:fld>
            <a:endParaRPr lang="en-US"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A08B4C-63FD-4BB2-AB14-9F406320E796}" type="datetimeFigureOut">
              <a:rPr lang="en-US" smtClean="0"/>
              <a:t>8/11/2016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5FC7D7F-AFA5-425F-9934-B379092F1D16}" type="slidenum">
              <a:rPr lang="en-US" smtClean="0"/>
              <a:t>‹#›</a:t>
            </a:fld>
            <a:endParaRPr lang="en-US" dirty="0"/>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A1A08B4C-63FD-4BB2-AB14-9F406320E796}" type="datetimeFigureOut">
              <a:rPr lang="en-US" smtClean="0"/>
              <a:t>8/11/2016</a:t>
            </a:fld>
            <a:endParaRPr lang="en-US" dirty="0"/>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F5FC7D7F-AFA5-425F-9934-B379092F1D16}"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gif"/></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regulations.gov/"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federalregister.gov/"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normAutofit fontScale="92500" lnSpcReduction="20000"/>
          </a:bodyPr>
          <a:lstStyle/>
          <a:p>
            <a:r>
              <a:rPr lang="en-US" sz="3600" dirty="0"/>
              <a:t>Melissa </a:t>
            </a:r>
            <a:r>
              <a:rPr lang="en-US" sz="3600" dirty="0" smtClean="0"/>
              <a:t>Spencer</a:t>
            </a:r>
          </a:p>
          <a:p>
            <a:r>
              <a:rPr lang="en-US" dirty="0"/>
              <a:t>Deputy Associate </a:t>
            </a:r>
            <a:r>
              <a:rPr lang="en-US" dirty="0" smtClean="0"/>
              <a:t>Commissioner</a:t>
            </a:r>
            <a:endParaRPr lang="en-US" dirty="0"/>
          </a:p>
        </p:txBody>
      </p:sp>
      <p:sp>
        <p:nvSpPr>
          <p:cNvPr id="2" name="Title 1"/>
          <p:cNvSpPr>
            <a:spLocks noGrp="1"/>
          </p:cNvSpPr>
          <p:nvPr>
            <p:ph type="ctrTitle"/>
          </p:nvPr>
        </p:nvSpPr>
        <p:spPr>
          <a:xfrm>
            <a:off x="533400" y="3132290"/>
            <a:ext cx="8153399" cy="1793167"/>
          </a:xfrm>
        </p:spPr>
        <p:txBody>
          <a:bodyPr>
            <a:normAutofit fontScale="90000"/>
          </a:bodyPr>
          <a:lstStyle/>
          <a:p>
            <a:pPr marL="182880" indent="0">
              <a:buNone/>
            </a:pPr>
            <a:r>
              <a:rPr lang="en-US" sz="4900" dirty="0" smtClean="0"/>
              <a:t>NADE - Mile High Excellence</a:t>
            </a:r>
            <a:br>
              <a:rPr lang="en-US" sz="4900" dirty="0" smtClean="0"/>
            </a:br>
            <a:r>
              <a:rPr lang="en-US" sz="4000" dirty="0" smtClean="0"/>
              <a:t>August 16, 2016</a:t>
            </a:r>
            <a:endParaRPr lang="en-US" sz="4000" dirty="0"/>
          </a:p>
        </p:txBody>
      </p:sp>
      <p:pic>
        <p:nvPicPr>
          <p:cNvPr id="1031" name="Picture 7" descr="C:\Users\181262\Desktop\Color.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152400"/>
            <a:ext cx="1399880" cy="139988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552280"/>
            <a:ext cx="3397549" cy="1444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91638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13"/>
            <p:extLst>
              <p:ext uri="{D42A27DB-BD31-4B8C-83A1-F6EECF244321}">
                <p14:modId xmlns:p14="http://schemas.microsoft.com/office/powerpoint/2010/main" val="4111636534"/>
              </p:ext>
            </p:extLst>
          </p:nvPr>
        </p:nvGraphicFramePr>
        <p:xfrm>
          <a:off x="457200" y="1066800"/>
          <a:ext cx="8305800" cy="525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152400" y="457200"/>
            <a:ext cx="8734251" cy="523220"/>
          </a:xfrm>
          <a:prstGeom prst="rect">
            <a:avLst/>
          </a:prstGeom>
          <a:noFill/>
        </p:spPr>
        <p:txBody>
          <a:bodyPr wrap="none" rtlCol="0">
            <a:spAutoFit/>
          </a:bodyPr>
          <a:lstStyle/>
          <a:p>
            <a:pPr algn="ctr"/>
            <a:r>
              <a:rPr lang="en-US" sz="2800" b="1" dirty="0" smtClean="0">
                <a:gradFill>
                  <a:gsLst>
                    <a:gs pos="0">
                      <a:prstClr val="black"/>
                    </a:gs>
                    <a:gs pos="40000">
                      <a:prstClr val="black">
                        <a:lumMod val="75000"/>
                        <a:lumOff val="25000"/>
                      </a:prstClr>
                    </a:gs>
                    <a:gs pos="100000">
                      <a:srgbClr val="212745">
                        <a:alpha val="65000"/>
                      </a:srgbClr>
                    </a:gs>
                  </a:gsLst>
                  <a:lin ang="5400000" scaled="0"/>
                </a:gradFill>
                <a:ea typeface="+mj-ea"/>
                <a:cs typeface="+mj-cs"/>
              </a:rPr>
              <a:t>The BIGGER Picture - Disability </a:t>
            </a:r>
            <a:r>
              <a:rPr lang="en-US" sz="2800" b="1" dirty="0">
                <a:gradFill>
                  <a:gsLst>
                    <a:gs pos="0">
                      <a:prstClr val="black"/>
                    </a:gs>
                    <a:gs pos="40000">
                      <a:prstClr val="black">
                        <a:lumMod val="75000"/>
                        <a:lumOff val="25000"/>
                      </a:prstClr>
                    </a:gs>
                    <a:gs pos="100000">
                      <a:srgbClr val="212745">
                        <a:alpha val="65000"/>
                      </a:srgbClr>
                    </a:gs>
                  </a:gsLst>
                  <a:lin ang="5400000" scaled="0"/>
                </a:gradFill>
                <a:ea typeface="+mj-ea"/>
                <a:cs typeface="+mj-cs"/>
              </a:rPr>
              <a:t>Policy </a:t>
            </a:r>
            <a:r>
              <a:rPr lang="en-US" sz="2800" b="1" dirty="0" smtClean="0">
                <a:gradFill>
                  <a:gsLst>
                    <a:gs pos="0">
                      <a:prstClr val="black"/>
                    </a:gs>
                    <a:gs pos="40000">
                      <a:prstClr val="black">
                        <a:lumMod val="75000"/>
                        <a:lumOff val="25000"/>
                      </a:prstClr>
                    </a:gs>
                    <a:gs pos="100000">
                      <a:srgbClr val="212745">
                        <a:alpha val="65000"/>
                      </a:srgbClr>
                    </a:gs>
                  </a:gsLst>
                  <a:lin ang="5400000" scaled="0"/>
                </a:gradFill>
                <a:ea typeface="+mj-ea"/>
                <a:cs typeface="+mj-cs"/>
              </a:rPr>
              <a:t>Stakeholders</a:t>
            </a:r>
            <a:endParaRPr lang="en-US" dirty="0"/>
          </a:p>
        </p:txBody>
      </p:sp>
    </p:spTree>
    <p:extLst>
      <p:ext uri="{BB962C8B-B14F-4D97-AF65-F5344CB8AC3E}">
        <p14:creationId xmlns:p14="http://schemas.microsoft.com/office/powerpoint/2010/main" val="23846964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buNone/>
            </a:pPr>
            <a:r>
              <a:rPr lang="en-US" dirty="0" smtClean="0"/>
              <a:t>The Regulations Process</a:t>
            </a:r>
            <a:endParaRPr lang="en-US" dirty="0"/>
          </a:p>
        </p:txBody>
      </p:sp>
      <p:pic>
        <p:nvPicPr>
          <p:cNvPr id="2051" name="Picture 3"/>
          <p:cNvPicPr>
            <a:picLocks noGrp="1" noChangeAspect="1" noChangeArrowheads="1"/>
          </p:cNvPicPr>
          <p:nvPr>
            <p:ph sz="quarter" idx="13"/>
          </p:nvPr>
        </p:nvPicPr>
        <p:blipFill>
          <a:blip r:embed="rId3">
            <a:extLst>
              <a:ext uri="{28A0092B-C50C-407E-A947-70E740481C1C}">
                <a14:useLocalDpi xmlns:a14="http://schemas.microsoft.com/office/drawing/2010/main" val="0"/>
              </a:ext>
            </a:extLst>
          </a:blip>
          <a:srcRect/>
          <a:stretch>
            <a:fillRect/>
          </a:stretch>
        </p:blipFill>
        <p:spPr bwMode="auto">
          <a:xfrm>
            <a:off x="685800" y="838200"/>
            <a:ext cx="4307216" cy="3475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206727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p:cNvGrpSpPr/>
          <p:nvPr/>
        </p:nvGrpSpPr>
        <p:grpSpPr>
          <a:xfrm>
            <a:off x="-2498" y="1031955"/>
            <a:ext cx="9144001" cy="5045449"/>
            <a:chOff x="0" y="26746"/>
            <a:chExt cx="9146499" cy="5298122"/>
          </a:xfrm>
        </p:grpSpPr>
        <p:sp>
          <p:nvSpPr>
            <p:cNvPr id="56" name="Rectangle 55"/>
            <p:cNvSpPr/>
            <p:nvPr/>
          </p:nvSpPr>
          <p:spPr>
            <a:xfrm>
              <a:off x="2499" y="4624466"/>
              <a:ext cx="9144000" cy="700402"/>
            </a:xfrm>
            <a:prstGeom prst="rect">
              <a:avLst/>
            </a:prstGeom>
            <a:gradFill flip="none" rotWithShape="1">
              <a:gsLst>
                <a:gs pos="100000">
                  <a:schemeClr val="bg1">
                    <a:lumMod val="85000"/>
                  </a:schemeClr>
                </a:gs>
                <a:gs pos="1250">
                  <a:schemeClr val="bg1"/>
                </a:gs>
                <a:gs pos="66000">
                  <a:schemeClr val="bg1">
                    <a:lumMod val="9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7" name="Rectangle 56"/>
            <p:cNvSpPr/>
            <p:nvPr/>
          </p:nvSpPr>
          <p:spPr>
            <a:xfrm>
              <a:off x="0" y="26746"/>
              <a:ext cx="9144000" cy="4621454"/>
            </a:xfrm>
            <a:prstGeom prst="rect">
              <a:avLst/>
            </a:prstGeom>
            <a:gradFill flip="none" rotWithShape="1">
              <a:gsLst>
                <a:gs pos="100000">
                  <a:schemeClr val="bg1">
                    <a:lumMod val="75000"/>
                  </a:schemeClr>
                </a:gs>
                <a:gs pos="1250">
                  <a:schemeClr val="bg1"/>
                </a:gs>
                <a:gs pos="66000">
                  <a:schemeClr val="bg1">
                    <a:lumMod val="9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16" name="TextBox 15"/>
          <p:cNvSpPr txBox="1"/>
          <p:nvPr/>
        </p:nvSpPr>
        <p:spPr>
          <a:xfrm>
            <a:off x="2498" y="-9728"/>
            <a:ext cx="9153993" cy="954107"/>
          </a:xfrm>
          <a:prstGeom prst="rect">
            <a:avLst/>
          </a:prstGeom>
          <a:noFill/>
          <a:ln>
            <a:solidFill>
              <a:schemeClr val="bg1"/>
            </a:solidFill>
          </a:ln>
        </p:spPr>
        <p:txBody>
          <a:bodyPr wrap="square" rtlCol="0">
            <a:spAutoFit/>
          </a:bodyPr>
          <a:lstStyle/>
          <a:p>
            <a:pPr algn="ctr"/>
            <a:r>
              <a:rPr lang="en-US" sz="2800" b="1" dirty="0">
                <a:solidFill>
                  <a:srgbClr val="000099"/>
                </a:solidFill>
                <a:cs typeface="Aharoni" pitchFamily="2" charset="-79"/>
              </a:rPr>
              <a:t>Disability Policy in Motion – The </a:t>
            </a:r>
            <a:r>
              <a:rPr lang="en-US" sz="2800" b="1" dirty="0" smtClean="0">
                <a:solidFill>
                  <a:srgbClr val="000099"/>
                </a:solidFill>
                <a:cs typeface="Aharoni" pitchFamily="2" charset="-79"/>
              </a:rPr>
              <a:t>Process</a:t>
            </a:r>
          </a:p>
          <a:p>
            <a:pPr algn="ctr"/>
            <a:endParaRPr lang="en-US" sz="2800" b="1" dirty="0">
              <a:solidFill>
                <a:srgbClr val="000099"/>
              </a:solidFill>
              <a:cs typeface="Aharoni" pitchFamily="2" charset="-79"/>
            </a:endParaRPr>
          </a:p>
        </p:txBody>
      </p:sp>
      <p:sp>
        <p:nvSpPr>
          <p:cNvPr id="31" name="Rectangle 30"/>
          <p:cNvSpPr/>
          <p:nvPr/>
        </p:nvSpPr>
        <p:spPr>
          <a:xfrm>
            <a:off x="6248400" y="4293275"/>
            <a:ext cx="2874810" cy="1661993"/>
          </a:xfrm>
          <a:prstGeom prst="rect">
            <a:avLst/>
          </a:prstGeom>
        </p:spPr>
        <p:txBody>
          <a:bodyPr wrap="square">
            <a:spAutoFit/>
          </a:bodyPr>
          <a:lstStyle/>
          <a:p>
            <a:pPr algn="ctr"/>
            <a:r>
              <a:rPr lang="en-US" sz="1400" b="1" dirty="0">
                <a:solidFill>
                  <a:srgbClr val="F79646">
                    <a:lumMod val="50000"/>
                  </a:srgbClr>
                </a:solidFill>
              </a:rPr>
              <a:t>Step 3: Investigate</a:t>
            </a:r>
          </a:p>
          <a:p>
            <a:r>
              <a:rPr lang="en-US" sz="1200" b="1" dirty="0">
                <a:solidFill>
                  <a:prstClr val="black"/>
                </a:solidFill>
                <a:latin typeface="Garamond" panose="02020404030301010803" pitchFamily="18" charset="0"/>
              </a:rPr>
              <a:t>We work with our internal partners to dig deeper to assess the possibility of capitalizing on opportunity and to pinpoint the root cause of suspect areas.</a:t>
            </a:r>
          </a:p>
          <a:p>
            <a:r>
              <a:rPr lang="en-US" sz="1000" i="1" dirty="0">
                <a:solidFill>
                  <a:prstClr val="black"/>
                </a:solidFill>
                <a:latin typeface="Arial" panose="020B0604020202020204" pitchFamily="34" charset="0"/>
                <a:cs typeface="Arial" panose="020B0604020202020204" pitchFamily="34" charset="0"/>
              </a:rPr>
              <a:t>For example, we conduct research and targeted case reviews, involve Medical and Psychological Consultants, and involve other appropriate partners.</a:t>
            </a:r>
          </a:p>
        </p:txBody>
      </p:sp>
      <p:sp>
        <p:nvSpPr>
          <p:cNvPr id="33" name="Rectangle 32"/>
          <p:cNvSpPr/>
          <p:nvPr/>
        </p:nvSpPr>
        <p:spPr>
          <a:xfrm>
            <a:off x="6487733" y="2354776"/>
            <a:ext cx="2580067" cy="1969770"/>
          </a:xfrm>
          <a:prstGeom prst="rect">
            <a:avLst/>
          </a:prstGeom>
        </p:spPr>
        <p:txBody>
          <a:bodyPr wrap="square">
            <a:spAutoFit/>
          </a:bodyPr>
          <a:lstStyle/>
          <a:p>
            <a:pPr algn="ctr"/>
            <a:r>
              <a:rPr lang="en-US" sz="1400" b="1" dirty="0">
                <a:solidFill>
                  <a:srgbClr val="F79646">
                    <a:lumMod val="50000"/>
                  </a:srgbClr>
                </a:solidFill>
              </a:rPr>
              <a:t>Step 2: Identify</a:t>
            </a:r>
          </a:p>
          <a:p>
            <a:r>
              <a:rPr lang="en-US" sz="1200" b="1" dirty="0">
                <a:solidFill>
                  <a:prstClr val="black"/>
                </a:solidFill>
                <a:latin typeface="Garamond" panose="02020404030301010803" pitchFamily="18" charset="0"/>
              </a:rPr>
              <a:t>We look to research, our internal partners, and stakeholder input for best practices and to identify internal suspect areas.</a:t>
            </a:r>
          </a:p>
          <a:p>
            <a:r>
              <a:rPr lang="en-US" sz="1000" i="1" dirty="0">
                <a:solidFill>
                  <a:prstClr val="black"/>
                </a:solidFill>
                <a:latin typeface="Arial" panose="020B0604020202020204" pitchFamily="34" charset="0"/>
                <a:cs typeface="Arial" panose="020B0604020202020204" pitchFamily="34" charset="0"/>
              </a:rPr>
              <a:t>For example, we use data analytics with data sources like the Policy Feedback System (PFS), the Electronic Claims Analysis Tool (eCAT), and others to identify statistical variations. We also conduct case studies and research efforts.</a:t>
            </a:r>
          </a:p>
        </p:txBody>
      </p:sp>
      <p:sp>
        <p:nvSpPr>
          <p:cNvPr id="35" name="Rectangle 34"/>
          <p:cNvSpPr/>
          <p:nvPr/>
        </p:nvSpPr>
        <p:spPr>
          <a:xfrm>
            <a:off x="5792426" y="1050429"/>
            <a:ext cx="3351574" cy="1369606"/>
          </a:xfrm>
          <a:prstGeom prst="rect">
            <a:avLst/>
          </a:prstGeom>
        </p:spPr>
        <p:txBody>
          <a:bodyPr wrap="square">
            <a:spAutoFit/>
          </a:bodyPr>
          <a:lstStyle/>
          <a:p>
            <a:pPr algn="ctr"/>
            <a:r>
              <a:rPr lang="en-US" sz="1400" b="1" dirty="0">
                <a:solidFill>
                  <a:srgbClr val="F79646">
                    <a:lumMod val="50000"/>
                  </a:srgbClr>
                </a:solidFill>
              </a:rPr>
              <a:t>Step 1: Detect</a:t>
            </a:r>
          </a:p>
          <a:p>
            <a:r>
              <a:rPr lang="en-US" sz="1200" b="1" dirty="0">
                <a:solidFill>
                  <a:prstClr val="black"/>
                </a:solidFill>
                <a:latin typeface="Garamond" panose="02020404030301010803" pitchFamily="18" charset="0"/>
              </a:rPr>
              <a:t>We constantly scan the internal and external environment for improvement opportunities and incoming claims and data for outliers.</a:t>
            </a:r>
          </a:p>
          <a:p>
            <a:r>
              <a:rPr lang="en-US" sz="1000" i="1" dirty="0">
                <a:solidFill>
                  <a:prstClr val="black"/>
                </a:solidFill>
                <a:latin typeface="Arial" panose="020B0604020202020204" pitchFamily="34" charset="0"/>
                <a:cs typeface="Arial" panose="020B0604020202020204" pitchFamily="34" charset="0"/>
              </a:rPr>
              <a:t>For example, we use research, industry, stakeholder input, front-line eyes on claims, case reviews, Medical Officers/Consultants, and data tools.</a:t>
            </a:r>
          </a:p>
        </p:txBody>
      </p:sp>
      <p:sp>
        <p:nvSpPr>
          <p:cNvPr id="37" name="Rectangle 36"/>
          <p:cNvSpPr/>
          <p:nvPr/>
        </p:nvSpPr>
        <p:spPr>
          <a:xfrm>
            <a:off x="47017" y="1050429"/>
            <a:ext cx="3400539" cy="1692771"/>
          </a:xfrm>
          <a:prstGeom prst="rect">
            <a:avLst/>
          </a:prstGeom>
        </p:spPr>
        <p:txBody>
          <a:bodyPr wrap="square">
            <a:spAutoFit/>
          </a:bodyPr>
          <a:lstStyle/>
          <a:p>
            <a:pPr algn="ctr"/>
            <a:r>
              <a:rPr lang="en-US" sz="1400" b="1" dirty="0">
                <a:solidFill>
                  <a:srgbClr val="F79646">
                    <a:lumMod val="50000"/>
                  </a:srgbClr>
                </a:solidFill>
              </a:rPr>
              <a:t>Step 7: Monitor</a:t>
            </a:r>
          </a:p>
          <a:p>
            <a:r>
              <a:rPr lang="en-US" sz="1200" b="1" dirty="0">
                <a:solidFill>
                  <a:prstClr val="black"/>
                </a:solidFill>
                <a:latin typeface="Garamond" panose="02020404030301010803" pitchFamily="18" charset="0"/>
              </a:rPr>
              <a:t>We work with our partners and stakeholders to gain feedback and to conduct analysis to ensure desired change occurred. </a:t>
            </a:r>
          </a:p>
          <a:p>
            <a:r>
              <a:rPr lang="en-US" sz="1000" i="1" dirty="0">
                <a:solidFill>
                  <a:prstClr val="black"/>
                </a:solidFill>
                <a:latin typeface="Arial" panose="020B0604020202020204" pitchFamily="34" charset="0"/>
                <a:cs typeface="Arial" panose="020B0604020202020204" pitchFamily="34" charset="0"/>
              </a:rPr>
              <a:t>For example, we conduct case probes and Post Implementation Listing Studies (PILS). We also use front-line eyes on claims, case reviews, Medical Officers/</a:t>
            </a:r>
          </a:p>
          <a:p>
            <a:r>
              <a:rPr lang="en-US" sz="1000" i="1" dirty="0">
                <a:solidFill>
                  <a:prstClr val="black"/>
                </a:solidFill>
                <a:latin typeface="Arial" panose="020B0604020202020204" pitchFamily="34" charset="0"/>
                <a:cs typeface="Arial" panose="020B0604020202020204" pitchFamily="34" charset="0"/>
              </a:rPr>
              <a:t>Consultants, data tools, and stakeholder input.</a:t>
            </a:r>
          </a:p>
          <a:p>
            <a:pPr algn="ctr"/>
            <a:endParaRPr lang="en-US" sz="1400" dirty="0">
              <a:solidFill>
                <a:prstClr val="black"/>
              </a:solidFill>
            </a:endParaRPr>
          </a:p>
        </p:txBody>
      </p:sp>
      <p:sp>
        <p:nvSpPr>
          <p:cNvPr id="34" name="Rectangle 33"/>
          <p:cNvSpPr/>
          <p:nvPr/>
        </p:nvSpPr>
        <p:spPr>
          <a:xfrm>
            <a:off x="76199" y="4293275"/>
            <a:ext cx="2849485" cy="2031325"/>
          </a:xfrm>
          <a:prstGeom prst="rect">
            <a:avLst/>
          </a:prstGeom>
        </p:spPr>
        <p:txBody>
          <a:bodyPr wrap="square">
            <a:spAutoFit/>
          </a:bodyPr>
          <a:lstStyle/>
          <a:p>
            <a:r>
              <a:rPr lang="en-US" sz="1400" b="1" dirty="0">
                <a:solidFill>
                  <a:srgbClr val="F79646">
                    <a:lumMod val="50000"/>
                  </a:srgbClr>
                </a:solidFill>
              </a:rPr>
              <a:t>Step 5: Formulate Resolution</a:t>
            </a:r>
          </a:p>
          <a:p>
            <a:r>
              <a:rPr lang="en-US" sz="1200" b="1" dirty="0">
                <a:solidFill>
                  <a:prstClr val="black"/>
                </a:solidFill>
                <a:latin typeface="Garamond" panose="02020404030301010803" pitchFamily="18" charset="0"/>
              </a:rPr>
              <a:t>We work with our internal partners to </a:t>
            </a:r>
          </a:p>
          <a:p>
            <a:r>
              <a:rPr lang="en-US" sz="1200" b="1" dirty="0">
                <a:solidFill>
                  <a:prstClr val="black"/>
                </a:solidFill>
                <a:latin typeface="Garamond" panose="02020404030301010803" pitchFamily="18" charset="0"/>
              </a:rPr>
              <a:t>determine what is necessary to </a:t>
            </a:r>
          </a:p>
          <a:p>
            <a:r>
              <a:rPr lang="en-US" sz="1200" b="1" dirty="0">
                <a:solidFill>
                  <a:prstClr val="black"/>
                </a:solidFill>
                <a:latin typeface="Garamond" panose="02020404030301010803" pitchFamily="18" charset="0"/>
              </a:rPr>
              <a:t>capitalize on the opportunity or </a:t>
            </a:r>
          </a:p>
          <a:p>
            <a:r>
              <a:rPr lang="en-US" sz="1200" b="1" dirty="0">
                <a:solidFill>
                  <a:prstClr val="black"/>
                </a:solidFill>
                <a:latin typeface="Garamond" panose="02020404030301010803" pitchFamily="18" charset="0"/>
              </a:rPr>
              <a:t>resolve the issue.</a:t>
            </a:r>
          </a:p>
          <a:p>
            <a:r>
              <a:rPr lang="en-US" sz="1000" i="1" dirty="0">
                <a:solidFill>
                  <a:prstClr val="black"/>
                </a:solidFill>
                <a:latin typeface="Arial" panose="020B0604020202020204" pitchFamily="34" charset="0"/>
                <a:cs typeface="Arial" panose="020B0604020202020204" pitchFamily="34" charset="0"/>
              </a:rPr>
              <a:t>For example, our possible actions may include policy change and/or clarification, </a:t>
            </a:r>
          </a:p>
          <a:p>
            <a:r>
              <a:rPr lang="en-US" sz="1000" i="1" dirty="0">
                <a:solidFill>
                  <a:prstClr val="black"/>
                </a:solidFill>
                <a:latin typeface="Arial" panose="020B0604020202020204" pitchFamily="34" charset="0"/>
                <a:cs typeface="Arial" panose="020B0604020202020204" pitchFamily="34" charset="0"/>
              </a:rPr>
              <a:t>training, development of system tools, correction of behavior, referral to the Office of Inspector General, or further research. </a:t>
            </a:r>
          </a:p>
          <a:p>
            <a:pPr algn="ctr"/>
            <a:r>
              <a:rPr lang="en-US" sz="1400" dirty="0">
                <a:solidFill>
                  <a:prstClr val="black"/>
                </a:solidFill>
              </a:rPr>
              <a:t> </a:t>
            </a:r>
          </a:p>
        </p:txBody>
      </p:sp>
      <p:sp>
        <p:nvSpPr>
          <p:cNvPr id="36" name="Rectangle 35"/>
          <p:cNvSpPr>
            <a:spLocks noChangeAspect="1"/>
          </p:cNvSpPr>
          <p:nvPr/>
        </p:nvSpPr>
        <p:spPr>
          <a:xfrm>
            <a:off x="47324" y="2559784"/>
            <a:ext cx="2518408" cy="1631216"/>
          </a:xfrm>
          <a:prstGeom prst="rect">
            <a:avLst/>
          </a:prstGeom>
        </p:spPr>
        <p:txBody>
          <a:bodyPr wrap="square">
            <a:spAutoFit/>
          </a:bodyPr>
          <a:lstStyle/>
          <a:p>
            <a:pPr algn="ctr"/>
            <a:r>
              <a:rPr lang="en-US" sz="1400" b="1" dirty="0">
                <a:solidFill>
                  <a:srgbClr val="F79646">
                    <a:lumMod val="50000"/>
                  </a:srgbClr>
                </a:solidFill>
              </a:rPr>
              <a:t>Step 6: Implement Plan</a:t>
            </a:r>
          </a:p>
          <a:p>
            <a:r>
              <a:rPr lang="en-US" sz="1200" b="1" dirty="0">
                <a:solidFill>
                  <a:prstClr val="black"/>
                </a:solidFill>
                <a:latin typeface="Garamond" panose="02020404030301010803" pitchFamily="18" charset="0"/>
              </a:rPr>
              <a:t>We work with our partners to create and implement a plan for program optimization or problem resolution.</a:t>
            </a:r>
          </a:p>
          <a:p>
            <a:r>
              <a:rPr lang="en-US" sz="1000" i="1" dirty="0">
                <a:solidFill>
                  <a:prstClr val="black"/>
                </a:solidFill>
                <a:latin typeface="Arial" panose="020B0604020202020204" pitchFamily="34" charset="0"/>
                <a:cs typeface="Arial" panose="020B0604020202020204" pitchFamily="34" charset="0"/>
              </a:rPr>
              <a:t>For example, we write new policy, deliver training, address irregular behavior, make system enhancements, create new tools, refer to the Office of Inspector General, and embark on larger research efforts.</a:t>
            </a:r>
          </a:p>
        </p:txBody>
      </p:sp>
      <p:grpSp>
        <p:nvGrpSpPr>
          <p:cNvPr id="2" name="Group 1"/>
          <p:cNvGrpSpPr>
            <a:grpSpLocks noChangeAspect="1"/>
          </p:cNvGrpSpPr>
          <p:nvPr/>
        </p:nvGrpSpPr>
        <p:grpSpPr>
          <a:xfrm>
            <a:off x="1752600" y="1586174"/>
            <a:ext cx="5714999" cy="4814626"/>
            <a:chOff x="1310148" y="1117806"/>
            <a:chExt cx="6827056" cy="5710250"/>
          </a:xfrm>
        </p:grpSpPr>
        <p:pic>
          <p:nvPicPr>
            <p:cNvPr id="30" name="Picture 2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0148" y="5099688"/>
              <a:ext cx="6827056" cy="1728368"/>
            </a:xfrm>
            <a:prstGeom prst="rect">
              <a:avLst/>
            </a:prstGeom>
            <a:scene3d>
              <a:camera prst="orthographicFront"/>
              <a:lightRig rig="threePt" dir="t"/>
            </a:scene3d>
            <a:sp3d>
              <a:bevelT w="50800" h="25400"/>
            </a:sp3d>
          </p:spPr>
        </p:pic>
        <p:grpSp>
          <p:nvGrpSpPr>
            <p:cNvPr id="38" name="Group 37"/>
            <p:cNvGrpSpPr/>
            <p:nvPr/>
          </p:nvGrpSpPr>
          <p:grpSpPr>
            <a:xfrm>
              <a:off x="2185637" y="1117806"/>
              <a:ext cx="4700017" cy="4700016"/>
              <a:chOff x="2204687" y="1251156"/>
              <a:chExt cx="4700017" cy="4700016"/>
            </a:xfrm>
          </p:grpSpPr>
          <p:grpSp>
            <p:nvGrpSpPr>
              <p:cNvPr id="39" name="Group 38"/>
              <p:cNvGrpSpPr/>
              <p:nvPr/>
            </p:nvGrpSpPr>
            <p:grpSpPr>
              <a:xfrm>
                <a:off x="2204687" y="1251156"/>
                <a:ext cx="4700017" cy="4700016"/>
                <a:chOff x="2057400" y="1295400"/>
                <a:chExt cx="4700017" cy="4700016"/>
              </a:xfrm>
              <a:scene3d>
                <a:camera prst="perspectiveRelaxedModerately">
                  <a:rot lat="20400000" lon="0" rev="0"/>
                </a:camera>
                <a:lightRig rig="twoPt" dir="t"/>
              </a:scene3d>
            </p:grpSpPr>
            <p:sp>
              <p:nvSpPr>
                <p:cNvPr id="47" name="Oval 2"/>
                <p:cNvSpPr/>
                <p:nvPr/>
              </p:nvSpPr>
              <p:spPr>
                <a:xfrm>
                  <a:off x="4408572" y="1295535"/>
                  <a:ext cx="1807023" cy="1676895"/>
                </a:xfrm>
                <a:custGeom>
                  <a:avLst/>
                  <a:gdLst/>
                  <a:ahLst/>
                  <a:cxnLst/>
                  <a:rect l="l" t="t" r="r" b="b"/>
                  <a:pathLst>
                    <a:path w="1807023" h="1676895">
                      <a:moveTo>
                        <a:pt x="1496" y="0"/>
                      </a:moveTo>
                      <a:cubicBezTo>
                        <a:pt x="727722" y="730"/>
                        <a:pt x="1376796" y="330920"/>
                        <a:pt x="1807023" y="849418"/>
                      </a:cubicBezTo>
                      <a:lnTo>
                        <a:pt x="1419657" y="1165900"/>
                      </a:lnTo>
                      <a:cubicBezTo>
                        <a:pt x="1389617" y="1252966"/>
                        <a:pt x="1403164" y="1258022"/>
                        <a:pt x="1539016" y="1315068"/>
                      </a:cubicBezTo>
                      <a:lnTo>
                        <a:pt x="1538645" y="1315360"/>
                      </a:lnTo>
                      <a:cubicBezTo>
                        <a:pt x="1550739" y="1320893"/>
                        <a:pt x="1560860" y="1329164"/>
                        <a:pt x="1569097" y="1339518"/>
                      </a:cubicBezTo>
                      <a:cubicBezTo>
                        <a:pt x="1614250" y="1396277"/>
                        <a:pt x="1585672" y="1494141"/>
                        <a:pt x="1505268" y="1558104"/>
                      </a:cubicBezTo>
                      <a:cubicBezTo>
                        <a:pt x="1424863" y="1622066"/>
                        <a:pt x="1323079" y="1627906"/>
                        <a:pt x="1277927" y="1571148"/>
                      </a:cubicBezTo>
                      <a:cubicBezTo>
                        <a:pt x="1269220" y="1560202"/>
                        <a:pt x="1263254" y="1547727"/>
                        <a:pt x="1260665" y="1533880"/>
                      </a:cubicBezTo>
                      <a:lnTo>
                        <a:pt x="1260345" y="1534132"/>
                      </a:lnTo>
                      <a:cubicBezTo>
                        <a:pt x="1260262" y="1533091"/>
                        <a:pt x="1260174" y="1532058"/>
                        <a:pt x="1259929" y="1531089"/>
                      </a:cubicBezTo>
                      <a:cubicBezTo>
                        <a:pt x="1257856" y="1525361"/>
                        <a:pt x="1257021" y="1519105"/>
                        <a:pt x="1257387" y="1512467"/>
                      </a:cubicBezTo>
                      <a:cubicBezTo>
                        <a:pt x="1240615" y="1415486"/>
                        <a:pt x="1218249" y="1378512"/>
                        <a:pt x="1151781" y="1384758"/>
                      </a:cubicBezTo>
                      <a:lnTo>
                        <a:pt x="794213" y="1676895"/>
                      </a:lnTo>
                      <a:cubicBezTo>
                        <a:pt x="603654" y="1451048"/>
                        <a:pt x="318560" y="1307806"/>
                        <a:pt x="0" y="1307516"/>
                      </a:cubicBezTo>
                      <a:cubicBezTo>
                        <a:pt x="105" y="1149859"/>
                        <a:pt x="347" y="992149"/>
                        <a:pt x="541" y="834562"/>
                      </a:cubicBezTo>
                      <a:cubicBezTo>
                        <a:pt x="37700" y="770245"/>
                        <a:pt x="80447" y="774082"/>
                        <a:pt x="170592" y="823416"/>
                      </a:cubicBezTo>
                      <a:cubicBezTo>
                        <a:pt x="175559" y="827835"/>
                        <a:pt x="180974" y="831076"/>
                        <a:pt x="186748" y="833020"/>
                      </a:cubicBezTo>
                      <a:cubicBezTo>
                        <a:pt x="187658" y="833432"/>
                        <a:pt x="188521" y="834005"/>
                        <a:pt x="189388" y="834589"/>
                      </a:cubicBezTo>
                      <a:lnTo>
                        <a:pt x="189390" y="834181"/>
                      </a:lnTo>
                      <a:cubicBezTo>
                        <a:pt x="201838" y="840776"/>
                        <a:pt x="215314" y="843873"/>
                        <a:pt x="229301" y="843873"/>
                      </a:cubicBezTo>
                      <a:cubicBezTo>
                        <a:pt x="301829" y="843873"/>
                        <a:pt x="360624" y="760583"/>
                        <a:pt x="360624" y="657841"/>
                      </a:cubicBezTo>
                      <a:cubicBezTo>
                        <a:pt x="360624" y="555098"/>
                        <a:pt x="301829" y="471808"/>
                        <a:pt x="229301" y="471808"/>
                      </a:cubicBezTo>
                      <a:cubicBezTo>
                        <a:pt x="216070" y="471808"/>
                        <a:pt x="203296" y="474580"/>
                        <a:pt x="191437" y="480600"/>
                      </a:cubicBezTo>
                      <a:lnTo>
                        <a:pt x="191440" y="480128"/>
                      </a:lnTo>
                      <a:cubicBezTo>
                        <a:pt x="62685" y="550675"/>
                        <a:pt x="49922" y="558329"/>
                        <a:pt x="945" y="481491"/>
                      </a:cubicBezTo>
                      <a:cubicBezTo>
                        <a:pt x="1381" y="320663"/>
                        <a:pt x="1496" y="160103"/>
                        <a:pt x="1496" y="0"/>
                      </a:cubicBezTo>
                      <a:close/>
                    </a:path>
                  </a:pathLst>
                </a:custGeom>
                <a:gradFill>
                  <a:gsLst>
                    <a:gs pos="0">
                      <a:srgbClr val="FFC000"/>
                    </a:gs>
                    <a:gs pos="100000">
                      <a:schemeClr val="accent6">
                        <a:lumMod val="75000"/>
                      </a:schemeClr>
                    </a:gs>
                  </a:gsLst>
                  <a:path path="circle">
                    <a:fillToRect r="100000" b="100000"/>
                  </a:path>
                </a:gradFill>
                <a:ln>
                  <a:noFill/>
                </a:ln>
                <a:effectLst/>
                <a:sp3d extrusionH="508000">
                  <a:bevelT w="50800" h="25400"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8" name="Oval 5"/>
                <p:cNvSpPr/>
                <p:nvPr/>
              </p:nvSpPr>
              <p:spPr>
                <a:xfrm>
                  <a:off x="5197896" y="2138731"/>
                  <a:ext cx="1559521" cy="2221554"/>
                </a:xfrm>
                <a:custGeom>
                  <a:avLst/>
                  <a:gdLst/>
                  <a:ahLst/>
                  <a:cxnLst/>
                  <a:rect l="l" t="t" r="r" b="b"/>
                  <a:pathLst>
                    <a:path w="1559521" h="2221554">
                      <a:moveTo>
                        <a:pt x="1015996" y="0"/>
                      </a:moveTo>
                      <a:cubicBezTo>
                        <a:pt x="1350614" y="405961"/>
                        <a:pt x="1559521" y="939508"/>
                        <a:pt x="1559521" y="1506676"/>
                      </a:cubicBezTo>
                      <a:cubicBezTo>
                        <a:pt x="1559521" y="1679839"/>
                        <a:pt x="1540792" y="1848628"/>
                        <a:pt x="1503921" y="2010837"/>
                      </a:cubicBezTo>
                      <a:lnTo>
                        <a:pt x="1031592" y="1903193"/>
                      </a:lnTo>
                      <a:cubicBezTo>
                        <a:pt x="955333" y="1933215"/>
                        <a:pt x="961344" y="1951033"/>
                        <a:pt x="1002757" y="2086536"/>
                      </a:cubicBezTo>
                      <a:lnTo>
                        <a:pt x="1002295" y="2086438"/>
                      </a:lnTo>
                      <a:cubicBezTo>
                        <a:pt x="1005780" y="2099273"/>
                        <a:pt x="1005898" y="2112343"/>
                        <a:pt x="1003209" y="2125298"/>
                      </a:cubicBezTo>
                      <a:cubicBezTo>
                        <a:pt x="988471" y="2196312"/>
                        <a:pt x="894971" y="2236956"/>
                        <a:pt x="794372" y="2216078"/>
                      </a:cubicBezTo>
                      <a:cubicBezTo>
                        <a:pt x="693773" y="2195200"/>
                        <a:pt x="624169" y="2120707"/>
                        <a:pt x="638907" y="2049692"/>
                      </a:cubicBezTo>
                      <a:cubicBezTo>
                        <a:pt x="641749" y="2035997"/>
                        <a:pt x="647520" y="2023432"/>
                        <a:pt x="656507" y="2012583"/>
                      </a:cubicBezTo>
                      <a:lnTo>
                        <a:pt x="656108" y="2012498"/>
                      </a:lnTo>
                      <a:cubicBezTo>
                        <a:pt x="656856" y="2011768"/>
                        <a:pt x="657593" y="2011039"/>
                        <a:pt x="658181" y="2010232"/>
                      </a:cubicBezTo>
                      <a:cubicBezTo>
                        <a:pt x="661258" y="2004974"/>
                        <a:pt x="665532" y="2000330"/>
                        <a:pt x="670868" y="1996365"/>
                      </a:cubicBezTo>
                      <a:cubicBezTo>
                        <a:pt x="738259" y="1917222"/>
                        <a:pt x="750213" y="1876107"/>
                        <a:pt x="692535" y="1825922"/>
                      </a:cubicBezTo>
                      <a:lnTo>
                        <a:pt x="229799" y="1720464"/>
                      </a:lnTo>
                      <a:cubicBezTo>
                        <a:pt x="244366" y="1651485"/>
                        <a:pt x="251929" y="1579964"/>
                        <a:pt x="251929" y="1506677"/>
                      </a:cubicBezTo>
                      <a:cubicBezTo>
                        <a:pt x="251929" y="1247383"/>
                        <a:pt x="157257" y="1010200"/>
                        <a:pt x="0" y="828319"/>
                      </a:cubicBezTo>
                      <a:lnTo>
                        <a:pt x="348803" y="543948"/>
                      </a:lnTo>
                      <a:cubicBezTo>
                        <a:pt x="425948" y="530694"/>
                        <a:pt x="450184" y="565884"/>
                        <a:pt x="468064" y="669270"/>
                      </a:cubicBezTo>
                      <a:cubicBezTo>
                        <a:pt x="467698" y="675908"/>
                        <a:pt x="468533" y="682164"/>
                        <a:pt x="470606" y="687892"/>
                      </a:cubicBezTo>
                      <a:cubicBezTo>
                        <a:pt x="470851" y="688861"/>
                        <a:pt x="470939" y="689894"/>
                        <a:pt x="471022" y="690935"/>
                      </a:cubicBezTo>
                      <a:lnTo>
                        <a:pt x="471342" y="690683"/>
                      </a:lnTo>
                      <a:cubicBezTo>
                        <a:pt x="473931" y="704530"/>
                        <a:pt x="479897" y="717005"/>
                        <a:pt x="488604" y="727951"/>
                      </a:cubicBezTo>
                      <a:cubicBezTo>
                        <a:pt x="533756" y="784709"/>
                        <a:pt x="635540" y="778869"/>
                        <a:pt x="715945" y="714907"/>
                      </a:cubicBezTo>
                      <a:cubicBezTo>
                        <a:pt x="796349" y="650944"/>
                        <a:pt x="824927" y="553080"/>
                        <a:pt x="779774" y="496321"/>
                      </a:cubicBezTo>
                      <a:cubicBezTo>
                        <a:pt x="771537" y="485967"/>
                        <a:pt x="761416" y="477696"/>
                        <a:pt x="749322" y="472163"/>
                      </a:cubicBezTo>
                      <a:lnTo>
                        <a:pt x="749693" y="471871"/>
                      </a:lnTo>
                      <a:cubicBezTo>
                        <a:pt x="608204" y="412458"/>
                        <a:pt x="599380" y="409439"/>
                        <a:pt x="634088" y="311361"/>
                      </a:cubicBezTo>
                      <a:close/>
                    </a:path>
                  </a:pathLst>
                </a:custGeom>
                <a:gradFill>
                  <a:gsLst>
                    <a:gs pos="0">
                      <a:srgbClr val="E27100"/>
                    </a:gs>
                    <a:gs pos="100000">
                      <a:srgbClr val="CC3300"/>
                    </a:gs>
                  </a:gsLst>
                  <a:path path="circle">
                    <a:fillToRect l="100000" b="100000"/>
                  </a:path>
                </a:gradFill>
                <a:ln>
                  <a:noFill/>
                </a:ln>
                <a:effectLst/>
                <a:sp3d extrusionH="508000">
                  <a:bevelT w="50800" h="25400"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9" name="Oval 9"/>
                <p:cNvSpPr/>
                <p:nvPr/>
              </p:nvSpPr>
              <p:spPr>
                <a:xfrm>
                  <a:off x="4791230" y="3859014"/>
                  <a:ext cx="1910430" cy="1904175"/>
                </a:xfrm>
                <a:custGeom>
                  <a:avLst/>
                  <a:gdLst/>
                  <a:ahLst/>
                  <a:cxnLst/>
                  <a:rect l="l" t="t" r="r" b="b"/>
                  <a:pathLst>
                    <a:path w="1910430" h="1904175">
                      <a:moveTo>
                        <a:pt x="636511" y="0"/>
                      </a:moveTo>
                      <a:lnTo>
                        <a:pt x="1099377" y="105791"/>
                      </a:lnTo>
                      <a:cubicBezTo>
                        <a:pt x="1156854" y="155909"/>
                        <a:pt x="1144856" y="197022"/>
                        <a:pt x="1077533" y="276084"/>
                      </a:cubicBezTo>
                      <a:cubicBezTo>
                        <a:pt x="1072197" y="280049"/>
                        <a:pt x="1067923" y="284693"/>
                        <a:pt x="1064846" y="289951"/>
                      </a:cubicBezTo>
                      <a:cubicBezTo>
                        <a:pt x="1064258" y="290758"/>
                        <a:pt x="1063521" y="291487"/>
                        <a:pt x="1062773" y="292217"/>
                      </a:cubicBezTo>
                      <a:lnTo>
                        <a:pt x="1063172" y="292302"/>
                      </a:lnTo>
                      <a:cubicBezTo>
                        <a:pt x="1054185" y="303151"/>
                        <a:pt x="1048414" y="315716"/>
                        <a:pt x="1045572" y="329411"/>
                      </a:cubicBezTo>
                      <a:cubicBezTo>
                        <a:pt x="1030834" y="400426"/>
                        <a:pt x="1100438" y="474919"/>
                        <a:pt x="1201037" y="495797"/>
                      </a:cubicBezTo>
                      <a:cubicBezTo>
                        <a:pt x="1301636" y="516675"/>
                        <a:pt x="1395136" y="476031"/>
                        <a:pt x="1409874" y="405017"/>
                      </a:cubicBezTo>
                      <a:cubicBezTo>
                        <a:pt x="1412563" y="392062"/>
                        <a:pt x="1412445" y="378992"/>
                        <a:pt x="1408960" y="366157"/>
                      </a:cubicBezTo>
                      <a:lnTo>
                        <a:pt x="1409422" y="366255"/>
                      </a:lnTo>
                      <a:cubicBezTo>
                        <a:pt x="1368104" y="231065"/>
                        <a:pt x="1362026" y="213017"/>
                        <a:pt x="1437731" y="183125"/>
                      </a:cubicBezTo>
                      <a:lnTo>
                        <a:pt x="1910430" y="291163"/>
                      </a:lnTo>
                      <a:cubicBezTo>
                        <a:pt x="1755161" y="1004494"/>
                        <a:pt x="1275435" y="1596486"/>
                        <a:pt x="633045" y="1904175"/>
                      </a:cubicBezTo>
                      <a:lnTo>
                        <a:pt x="407269" y="1431900"/>
                      </a:lnTo>
                      <a:cubicBezTo>
                        <a:pt x="346136" y="1397619"/>
                        <a:pt x="332681" y="1417296"/>
                        <a:pt x="254579" y="1526665"/>
                      </a:cubicBezTo>
                      <a:lnTo>
                        <a:pt x="254377" y="1526239"/>
                      </a:lnTo>
                      <a:cubicBezTo>
                        <a:pt x="246310" y="1536813"/>
                        <a:pt x="236009" y="1544859"/>
                        <a:pt x="224092" y="1550607"/>
                      </a:cubicBezTo>
                      <a:cubicBezTo>
                        <a:pt x="158766" y="1582116"/>
                        <a:pt x="69625" y="1532641"/>
                        <a:pt x="24989" y="1440101"/>
                      </a:cubicBezTo>
                      <a:cubicBezTo>
                        <a:pt x="-19647" y="1347560"/>
                        <a:pt x="-2875" y="1246998"/>
                        <a:pt x="62451" y="1215489"/>
                      </a:cubicBezTo>
                      <a:cubicBezTo>
                        <a:pt x="75049" y="1209412"/>
                        <a:pt x="88532" y="1206348"/>
                        <a:pt x="102610" y="1206879"/>
                      </a:cubicBezTo>
                      <a:lnTo>
                        <a:pt x="102434" y="1206511"/>
                      </a:lnTo>
                      <a:cubicBezTo>
                        <a:pt x="103468" y="1206660"/>
                        <a:pt x="104495" y="1206802"/>
                        <a:pt x="105494" y="1206778"/>
                      </a:cubicBezTo>
                      <a:cubicBezTo>
                        <a:pt x="111539" y="1206020"/>
                        <a:pt x="117824" y="1206587"/>
                        <a:pt x="124217" y="1208409"/>
                      </a:cubicBezTo>
                      <a:cubicBezTo>
                        <a:pt x="217067" y="1213179"/>
                        <a:pt x="258792" y="1201260"/>
                        <a:pt x="269618" y="1143963"/>
                      </a:cubicBezTo>
                      <a:lnTo>
                        <a:pt x="68964" y="724237"/>
                      </a:lnTo>
                      <a:cubicBezTo>
                        <a:pt x="356359" y="586596"/>
                        <a:pt x="569984" y="320262"/>
                        <a:pt x="636511" y="0"/>
                      </a:cubicBezTo>
                      <a:close/>
                    </a:path>
                  </a:pathLst>
                </a:custGeom>
                <a:gradFill>
                  <a:gsLst>
                    <a:gs pos="0">
                      <a:srgbClr val="00A400"/>
                    </a:gs>
                    <a:gs pos="100000">
                      <a:srgbClr val="003300"/>
                    </a:gs>
                  </a:gsLst>
                  <a:path path="circle">
                    <a:fillToRect l="100000" b="100000"/>
                  </a:path>
                </a:gradFill>
                <a:ln>
                  <a:noFill/>
                </a:ln>
                <a:effectLst/>
                <a:sp3d extrusionH="508000">
                  <a:bevelT w="50800" h="25400"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0" name="Oval 12"/>
                <p:cNvSpPr/>
                <p:nvPr/>
              </p:nvSpPr>
              <p:spPr>
                <a:xfrm>
                  <a:off x="3297948" y="4575108"/>
                  <a:ext cx="2128271" cy="1420308"/>
                </a:xfrm>
                <a:custGeom>
                  <a:avLst/>
                  <a:gdLst/>
                  <a:ahLst/>
                  <a:cxnLst/>
                  <a:rect l="l" t="t" r="r" b="b"/>
                  <a:pathLst>
                    <a:path w="2128271" h="1420308">
                      <a:moveTo>
                        <a:pt x="639772" y="0"/>
                      </a:moveTo>
                      <a:cubicBezTo>
                        <a:pt x="780566" y="72427"/>
                        <a:pt x="940308" y="112716"/>
                        <a:pt x="1109460" y="112716"/>
                      </a:cubicBezTo>
                      <a:cubicBezTo>
                        <a:pt x="1273745" y="112716"/>
                        <a:pt x="1429153" y="74712"/>
                        <a:pt x="1566841" y="5928"/>
                      </a:cubicBezTo>
                      <a:lnTo>
                        <a:pt x="1764615" y="421069"/>
                      </a:lnTo>
                      <a:cubicBezTo>
                        <a:pt x="1755260" y="484207"/>
                        <a:pt x="1713981" y="497271"/>
                        <a:pt x="1617499" y="492314"/>
                      </a:cubicBezTo>
                      <a:cubicBezTo>
                        <a:pt x="1611106" y="490492"/>
                        <a:pt x="1604821" y="489925"/>
                        <a:pt x="1598776" y="490683"/>
                      </a:cubicBezTo>
                      <a:cubicBezTo>
                        <a:pt x="1597777" y="490707"/>
                        <a:pt x="1596750" y="490565"/>
                        <a:pt x="1595716" y="490416"/>
                      </a:cubicBezTo>
                      <a:lnTo>
                        <a:pt x="1595892" y="490784"/>
                      </a:lnTo>
                      <a:cubicBezTo>
                        <a:pt x="1581814" y="490253"/>
                        <a:pt x="1568331" y="493317"/>
                        <a:pt x="1555733" y="499394"/>
                      </a:cubicBezTo>
                      <a:cubicBezTo>
                        <a:pt x="1490407" y="530903"/>
                        <a:pt x="1473635" y="631465"/>
                        <a:pt x="1518271" y="724006"/>
                      </a:cubicBezTo>
                      <a:cubicBezTo>
                        <a:pt x="1562907" y="816546"/>
                        <a:pt x="1652048" y="866021"/>
                        <a:pt x="1717374" y="834512"/>
                      </a:cubicBezTo>
                      <a:cubicBezTo>
                        <a:pt x="1729291" y="828764"/>
                        <a:pt x="1739592" y="820718"/>
                        <a:pt x="1747659" y="810144"/>
                      </a:cubicBezTo>
                      <a:lnTo>
                        <a:pt x="1747861" y="810570"/>
                      </a:lnTo>
                      <a:cubicBezTo>
                        <a:pt x="1828563" y="697560"/>
                        <a:pt x="1840242" y="680314"/>
                        <a:pt x="1906775" y="719471"/>
                      </a:cubicBezTo>
                      <a:lnTo>
                        <a:pt x="2128271" y="1184407"/>
                      </a:lnTo>
                      <a:cubicBezTo>
                        <a:pt x="1817617" y="1339771"/>
                        <a:pt x="1480219" y="1420308"/>
                        <a:pt x="1109461" y="1420308"/>
                      </a:cubicBezTo>
                      <a:cubicBezTo>
                        <a:pt x="733984" y="1420308"/>
                        <a:pt x="379074" y="1332249"/>
                        <a:pt x="65411" y="1173336"/>
                      </a:cubicBezTo>
                      <a:lnTo>
                        <a:pt x="270267" y="754845"/>
                      </a:lnTo>
                      <a:cubicBezTo>
                        <a:pt x="259712" y="676470"/>
                        <a:pt x="239741" y="677995"/>
                        <a:pt x="99916" y="684976"/>
                      </a:cubicBezTo>
                      <a:lnTo>
                        <a:pt x="100124" y="684552"/>
                      </a:lnTo>
                      <a:cubicBezTo>
                        <a:pt x="86827" y="684796"/>
                        <a:pt x="74124" y="681719"/>
                        <a:pt x="62217" y="675947"/>
                      </a:cubicBezTo>
                      <a:cubicBezTo>
                        <a:pt x="-3047" y="644312"/>
                        <a:pt x="-19624" y="543717"/>
                        <a:pt x="25191" y="451263"/>
                      </a:cubicBezTo>
                      <a:cubicBezTo>
                        <a:pt x="70006" y="358810"/>
                        <a:pt x="159243" y="309507"/>
                        <a:pt x="224508" y="341143"/>
                      </a:cubicBezTo>
                      <a:cubicBezTo>
                        <a:pt x="237094" y="347243"/>
                        <a:pt x="247869" y="355909"/>
                        <a:pt x="256195" y="367273"/>
                      </a:cubicBezTo>
                      <a:lnTo>
                        <a:pt x="256374" y="366907"/>
                      </a:lnTo>
                      <a:cubicBezTo>
                        <a:pt x="256900" y="367810"/>
                        <a:pt x="257426" y="368703"/>
                        <a:pt x="258065" y="369471"/>
                      </a:cubicBezTo>
                      <a:cubicBezTo>
                        <a:pt x="262413" y="373738"/>
                        <a:pt x="265872" y="379017"/>
                        <a:pt x="268414" y="385159"/>
                      </a:cubicBezTo>
                      <a:cubicBezTo>
                        <a:pt x="324783" y="464336"/>
                        <a:pt x="360750" y="488395"/>
                        <a:pt x="416678" y="455749"/>
                      </a:cubicBezTo>
                      <a:close/>
                    </a:path>
                  </a:pathLst>
                </a:custGeom>
                <a:gradFill>
                  <a:gsLst>
                    <a:gs pos="0">
                      <a:srgbClr val="00B0F0"/>
                    </a:gs>
                    <a:gs pos="100000">
                      <a:srgbClr val="0070C0"/>
                    </a:gs>
                  </a:gsLst>
                  <a:path path="circle">
                    <a:fillToRect l="100000" b="100000"/>
                  </a:path>
                </a:gradFill>
                <a:ln>
                  <a:noFill/>
                </a:ln>
                <a:effectLst/>
                <a:sp3d extrusionH="508000">
                  <a:bevelT w="50800" h="25400"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1" name="Oval 16"/>
                <p:cNvSpPr/>
                <p:nvPr/>
              </p:nvSpPr>
              <p:spPr>
                <a:xfrm>
                  <a:off x="2109961" y="3662722"/>
                  <a:ext cx="1829330" cy="2087229"/>
                </a:xfrm>
                <a:custGeom>
                  <a:avLst/>
                  <a:gdLst/>
                  <a:ahLst/>
                  <a:cxnLst/>
                  <a:rect l="l" t="t" r="r" b="b"/>
                  <a:pathLst>
                    <a:path w="1829330" h="2087229">
                      <a:moveTo>
                        <a:pt x="635095" y="607"/>
                      </a:moveTo>
                      <a:cubicBezTo>
                        <a:pt x="704599" y="5594"/>
                        <a:pt x="760453" y="40999"/>
                        <a:pt x="772245" y="94101"/>
                      </a:cubicBezTo>
                      <a:cubicBezTo>
                        <a:pt x="775277" y="107755"/>
                        <a:pt x="775175" y="121582"/>
                        <a:pt x="771435" y="135164"/>
                      </a:cubicBezTo>
                      <a:lnTo>
                        <a:pt x="771834" y="135078"/>
                      </a:lnTo>
                      <a:cubicBezTo>
                        <a:pt x="771452" y="136050"/>
                        <a:pt x="771079" y="137017"/>
                        <a:pt x="770874" y="137995"/>
                      </a:cubicBezTo>
                      <a:cubicBezTo>
                        <a:pt x="770228" y="144053"/>
                        <a:pt x="768238" y="150042"/>
                        <a:pt x="765001" y="155848"/>
                      </a:cubicBezTo>
                      <a:cubicBezTo>
                        <a:pt x="742479" y="233521"/>
                        <a:pt x="741101" y="276427"/>
                        <a:pt x="776121" y="302142"/>
                      </a:cubicBezTo>
                      <a:lnTo>
                        <a:pt x="1275620" y="188909"/>
                      </a:lnTo>
                      <a:cubicBezTo>
                        <a:pt x="1339218" y="506734"/>
                        <a:pt x="1547513" y="772274"/>
                        <a:pt x="1829330" y="913143"/>
                      </a:cubicBezTo>
                      <a:lnTo>
                        <a:pt x="1609802" y="1364894"/>
                      </a:lnTo>
                      <a:cubicBezTo>
                        <a:pt x="1550922" y="1402204"/>
                        <a:pt x="1514496" y="1379148"/>
                        <a:pt x="1456401" y="1297546"/>
                      </a:cubicBezTo>
                      <a:cubicBezTo>
                        <a:pt x="1453859" y="1291404"/>
                        <a:pt x="1450400" y="1286125"/>
                        <a:pt x="1446052" y="1281858"/>
                      </a:cubicBezTo>
                      <a:cubicBezTo>
                        <a:pt x="1445413" y="1281090"/>
                        <a:pt x="1444887" y="1280197"/>
                        <a:pt x="1444361" y="1279294"/>
                      </a:cubicBezTo>
                      <a:lnTo>
                        <a:pt x="1444182" y="1279660"/>
                      </a:lnTo>
                      <a:cubicBezTo>
                        <a:pt x="1435856" y="1268296"/>
                        <a:pt x="1425081" y="1259630"/>
                        <a:pt x="1412495" y="1253530"/>
                      </a:cubicBezTo>
                      <a:cubicBezTo>
                        <a:pt x="1347230" y="1221894"/>
                        <a:pt x="1257993" y="1271197"/>
                        <a:pt x="1213178" y="1363650"/>
                      </a:cubicBezTo>
                      <a:cubicBezTo>
                        <a:pt x="1168363" y="1456104"/>
                        <a:pt x="1184940" y="1556699"/>
                        <a:pt x="1250205" y="1588334"/>
                      </a:cubicBezTo>
                      <a:cubicBezTo>
                        <a:pt x="1262111" y="1594106"/>
                        <a:pt x="1274814" y="1597183"/>
                        <a:pt x="1288111" y="1596939"/>
                      </a:cubicBezTo>
                      <a:lnTo>
                        <a:pt x="1287903" y="1597363"/>
                      </a:lnTo>
                      <a:cubicBezTo>
                        <a:pt x="1432009" y="1590168"/>
                        <a:pt x="1448809" y="1588769"/>
                        <a:pt x="1459280" y="1674642"/>
                      </a:cubicBezTo>
                      <a:lnTo>
                        <a:pt x="1258784" y="2087229"/>
                      </a:lnTo>
                      <a:cubicBezTo>
                        <a:pt x="630980" y="1774253"/>
                        <a:pt x="150914" y="1182219"/>
                        <a:pt x="0" y="478083"/>
                      </a:cubicBezTo>
                      <a:lnTo>
                        <a:pt x="493908" y="366117"/>
                      </a:lnTo>
                      <a:cubicBezTo>
                        <a:pt x="526351" y="324516"/>
                        <a:pt x="505599" y="301449"/>
                        <a:pt x="425358" y="209917"/>
                      </a:cubicBezTo>
                      <a:lnTo>
                        <a:pt x="425819" y="209817"/>
                      </a:lnTo>
                      <a:cubicBezTo>
                        <a:pt x="417371" y="199545"/>
                        <a:pt x="411896" y="187676"/>
                        <a:pt x="409028" y="174760"/>
                      </a:cubicBezTo>
                      <a:cubicBezTo>
                        <a:pt x="393305" y="103957"/>
                        <a:pt x="461868" y="28503"/>
                        <a:pt x="562167" y="6230"/>
                      </a:cubicBezTo>
                      <a:cubicBezTo>
                        <a:pt x="587242" y="662"/>
                        <a:pt x="611927" y="-1055"/>
                        <a:pt x="635095" y="607"/>
                      </a:cubicBezTo>
                      <a:close/>
                    </a:path>
                  </a:pathLst>
                </a:custGeom>
                <a:gradFill>
                  <a:gsLst>
                    <a:gs pos="0">
                      <a:srgbClr val="0070C0"/>
                    </a:gs>
                    <a:gs pos="100000">
                      <a:srgbClr val="002060"/>
                    </a:gs>
                  </a:gsLst>
                  <a:path path="circle">
                    <a:fillToRect l="100000" t="100000"/>
                  </a:path>
                </a:gradFill>
                <a:ln>
                  <a:noFill/>
                </a:ln>
                <a:effectLst/>
                <a:sp3d extrusionH="508000">
                  <a:bevelT w="50800" h="25400"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2" name="Oval 19"/>
                <p:cNvSpPr/>
                <p:nvPr/>
              </p:nvSpPr>
              <p:spPr>
                <a:xfrm>
                  <a:off x="2057400" y="2162655"/>
                  <a:ext cx="1547658" cy="1984124"/>
                </a:xfrm>
                <a:custGeom>
                  <a:avLst/>
                  <a:gdLst/>
                  <a:ahLst/>
                  <a:cxnLst/>
                  <a:rect l="l" t="t" r="r" b="b"/>
                  <a:pathLst>
                    <a:path w="1547658" h="1984124">
                      <a:moveTo>
                        <a:pt x="527602" y="0"/>
                      </a:moveTo>
                      <a:lnTo>
                        <a:pt x="890022" y="290435"/>
                      </a:lnTo>
                      <a:cubicBezTo>
                        <a:pt x="988796" y="304296"/>
                        <a:pt x="990406" y="293237"/>
                        <a:pt x="1020408" y="144926"/>
                      </a:cubicBezTo>
                      <a:lnTo>
                        <a:pt x="1020767" y="145232"/>
                      </a:lnTo>
                      <a:cubicBezTo>
                        <a:pt x="1023814" y="132286"/>
                        <a:pt x="1029933" y="120736"/>
                        <a:pt x="1038465" y="110623"/>
                      </a:cubicBezTo>
                      <a:cubicBezTo>
                        <a:pt x="1085236" y="55191"/>
                        <a:pt x="1186809" y="63964"/>
                        <a:pt x="1265335" y="130219"/>
                      </a:cubicBezTo>
                      <a:cubicBezTo>
                        <a:pt x="1343861" y="196474"/>
                        <a:pt x="1369604" y="295122"/>
                        <a:pt x="1322834" y="350554"/>
                      </a:cubicBezTo>
                      <a:cubicBezTo>
                        <a:pt x="1313814" y="361244"/>
                        <a:pt x="1302756" y="369547"/>
                        <a:pt x="1289688" y="374808"/>
                      </a:cubicBezTo>
                      <a:lnTo>
                        <a:pt x="1289999" y="375073"/>
                      </a:lnTo>
                      <a:cubicBezTo>
                        <a:pt x="1288994" y="375359"/>
                        <a:pt x="1287999" y="375649"/>
                        <a:pt x="1287097" y="376079"/>
                      </a:cubicBezTo>
                      <a:cubicBezTo>
                        <a:pt x="1281888" y="379238"/>
                        <a:pt x="1275919" y="381287"/>
                        <a:pt x="1269339" y="382233"/>
                      </a:cubicBezTo>
                      <a:cubicBezTo>
                        <a:pt x="1177681" y="417700"/>
                        <a:pt x="1145788" y="446868"/>
                        <a:pt x="1164788" y="510626"/>
                      </a:cubicBezTo>
                      <a:lnTo>
                        <a:pt x="1547658" y="817448"/>
                      </a:lnTo>
                      <a:cubicBezTo>
                        <a:pt x="1397692" y="997886"/>
                        <a:pt x="1307592" y="1229797"/>
                        <a:pt x="1307592" y="1482753"/>
                      </a:cubicBezTo>
                      <a:cubicBezTo>
                        <a:pt x="1307592" y="1555116"/>
                        <a:pt x="1314965" y="1625756"/>
                        <a:pt x="1329057" y="1693953"/>
                      </a:cubicBezTo>
                      <a:lnTo>
                        <a:pt x="835485" y="1806228"/>
                      </a:lnTo>
                      <a:cubicBezTo>
                        <a:pt x="793573" y="1781452"/>
                        <a:pt x="793706" y="1738186"/>
                        <a:pt x="817562" y="1655914"/>
                      </a:cubicBezTo>
                      <a:cubicBezTo>
                        <a:pt x="820799" y="1650108"/>
                        <a:pt x="822789" y="1644119"/>
                        <a:pt x="823435" y="1638061"/>
                      </a:cubicBezTo>
                      <a:cubicBezTo>
                        <a:pt x="823640" y="1637083"/>
                        <a:pt x="824013" y="1636116"/>
                        <a:pt x="824395" y="1635144"/>
                      </a:cubicBezTo>
                      <a:lnTo>
                        <a:pt x="823996" y="1635230"/>
                      </a:lnTo>
                      <a:cubicBezTo>
                        <a:pt x="827736" y="1621648"/>
                        <a:pt x="827838" y="1607821"/>
                        <a:pt x="824806" y="1594167"/>
                      </a:cubicBezTo>
                      <a:cubicBezTo>
                        <a:pt x="809083" y="1523364"/>
                        <a:pt x="715028" y="1484023"/>
                        <a:pt x="614728" y="1506296"/>
                      </a:cubicBezTo>
                      <a:cubicBezTo>
                        <a:pt x="514429" y="1528569"/>
                        <a:pt x="445866" y="1604023"/>
                        <a:pt x="461589" y="1674826"/>
                      </a:cubicBezTo>
                      <a:cubicBezTo>
                        <a:pt x="464457" y="1687742"/>
                        <a:pt x="469932" y="1699611"/>
                        <a:pt x="478380" y="1709883"/>
                      </a:cubicBezTo>
                      <a:lnTo>
                        <a:pt x="477919" y="1709983"/>
                      </a:lnTo>
                      <a:cubicBezTo>
                        <a:pt x="562279" y="1806214"/>
                        <a:pt x="580885" y="1826770"/>
                        <a:pt x="541532" y="1873095"/>
                      </a:cubicBezTo>
                      <a:lnTo>
                        <a:pt x="53438" y="1984124"/>
                      </a:lnTo>
                      <a:cubicBezTo>
                        <a:pt x="19966" y="1827578"/>
                        <a:pt x="0" y="1649201"/>
                        <a:pt x="0" y="1482752"/>
                      </a:cubicBezTo>
                      <a:cubicBezTo>
                        <a:pt x="0" y="920344"/>
                        <a:pt x="197565" y="404080"/>
                        <a:pt x="527602" y="0"/>
                      </a:cubicBezTo>
                      <a:close/>
                    </a:path>
                  </a:pathLst>
                </a:custGeom>
                <a:gradFill>
                  <a:gsLst>
                    <a:gs pos="0">
                      <a:srgbClr val="9E5ECE"/>
                    </a:gs>
                    <a:gs pos="100000">
                      <a:srgbClr val="2F1444"/>
                    </a:gs>
                  </a:gsLst>
                  <a:path path="circle">
                    <a:fillToRect t="100000" r="100000"/>
                  </a:path>
                </a:gradFill>
                <a:ln>
                  <a:noFill/>
                </a:ln>
                <a:effectLst/>
                <a:sp3d extrusionH="508000">
                  <a:bevelT w="50800" h="25400"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3" name="Oval 22"/>
                <p:cNvSpPr/>
                <p:nvPr/>
              </p:nvSpPr>
              <p:spPr>
                <a:xfrm>
                  <a:off x="2583261" y="1295400"/>
                  <a:ext cx="2185935" cy="1684879"/>
                </a:xfrm>
                <a:custGeom>
                  <a:avLst/>
                  <a:gdLst/>
                  <a:ahLst/>
                  <a:cxnLst/>
                  <a:rect l="l" t="t" r="r" b="b"/>
                  <a:pathLst>
                    <a:path w="2185935" h="1684879">
                      <a:moveTo>
                        <a:pt x="1824147" y="0"/>
                      </a:moveTo>
                      <a:lnTo>
                        <a:pt x="1827545" y="172"/>
                      </a:lnTo>
                      <a:lnTo>
                        <a:pt x="1827545" y="483556"/>
                      </a:lnTo>
                      <a:cubicBezTo>
                        <a:pt x="1875460" y="558328"/>
                        <a:pt x="1889099" y="550206"/>
                        <a:pt x="2016751" y="480263"/>
                      </a:cubicBezTo>
                      <a:lnTo>
                        <a:pt x="2016748" y="480735"/>
                      </a:lnTo>
                      <a:cubicBezTo>
                        <a:pt x="2028607" y="474715"/>
                        <a:pt x="2041381" y="471943"/>
                        <a:pt x="2054612" y="471943"/>
                      </a:cubicBezTo>
                      <a:cubicBezTo>
                        <a:pt x="2127140" y="471943"/>
                        <a:pt x="2185935" y="555233"/>
                        <a:pt x="2185935" y="657976"/>
                      </a:cubicBezTo>
                      <a:cubicBezTo>
                        <a:pt x="2185935" y="760718"/>
                        <a:pt x="2127140" y="844008"/>
                        <a:pt x="2054612" y="844008"/>
                      </a:cubicBezTo>
                      <a:cubicBezTo>
                        <a:pt x="2040625" y="844008"/>
                        <a:pt x="2027149" y="840911"/>
                        <a:pt x="2014701" y="834316"/>
                      </a:cubicBezTo>
                      <a:lnTo>
                        <a:pt x="2014699" y="834724"/>
                      </a:lnTo>
                      <a:cubicBezTo>
                        <a:pt x="2013832" y="834140"/>
                        <a:pt x="2012969" y="833567"/>
                        <a:pt x="2012059" y="833155"/>
                      </a:cubicBezTo>
                      <a:cubicBezTo>
                        <a:pt x="2006285" y="831211"/>
                        <a:pt x="2000870" y="827970"/>
                        <a:pt x="1995903" y="823551"/>
                      </a:cubicBezTo>
                      <a:cubicBezTo>
                        <a:pt x="1907209" y="775011"/>
                        <a:pt x="1864400" y="770516"/>
                        <a:pt x="1827545" y="831590"/>
                      </a:cubicBezTo>
                      <a:lnTo>
                        <a:pt x="1827545" y="1307764"/>
                      </a:lnTo>
                      <a:lnTo>
                        <a:pt x="1824147" y="1307592"/>
                      </a:lnTo>
                      <a:cubicBezTo>
                        <a:pt x="1501308" y="1307592"/>
                        <a:pt x="1212745" y="1454353"/>
                        <a:pt x="1021637" y="1684879"/>
                      </a:cubicBezTo>
                      <a:lnTo>
                        <a:pt x="639253" y="1378718"/>
                      </a:lnTo>
                      <a:cubicBezTo>
                        <a:pt x="619642" y="1314384"/>
                        <a:pt x="651410" y="1285114"/>
                        <a:pt x="743478" y="1249488"/>
                      </a:cubicBezTo>
                      <a:cubicBezTo>
                        <a:pt x="750058" y="1248542"/>
                        <a:pt x="756027" y="1246493"/>
                        <a:pt x="761236" y="1243334"/>
                      </a:cubicBezTo>
                      <a:cubicBezTo>
                        <a:pt x="762138" y="1242904"/>
                        <a:pt x="763133" y="1242614"/>
                        <a:pt x="764138" y="1242328"/>
                      </a:cubicBezTo>
                      <a:lnTo>
                        <a:pt x="763827" y="1242063"/>
                      </a:lnTo>
                      <a:cubicBezTo>
                        <a:pt x="776895" y="1236802"/>
                        <a:pt x="787953" y="1228499"/>
                        <a:pt x="796973" y="1217809"/>
                      </a:cubicBezTo>
                      <a:cubicBezTo>
                        <a:pt x="843743" y="1162377"/>
                        <a:pt x="818000" y="1063729"/>
                        <a:pt x="739474" y="997474"/>
                      </a:cubicBezTo>
                      <a:cubicBezTo>
                        <a:pt x="660948" y="931219"/>
                        <a:pt x="559375" y="922446"/>
                        <a:pt x="512604" y="977878"/>
                      </a:cubicBezTo>
                      <a:cubicBezTo>
                        <a:pt x="504072" y="987991"/>
                        <a:pt x="497953" y="999541"/>
                        <a:pt x="494906" y="1012487"/>
                      </a:cubicBezTo>
                      <a:lnTo>
                        <a:pt x="494547" y="1012181"/>
                      </a:lnTo>
                      <a:cubicBezTo>
                        <a:pt x="464430" y="1161058"/>
                        <a:pt x="462924" y="1171633"/>
                        <a:pt x="363024" y="1157551"/>
                      </a:cubicBezTo>
                      <a:lnTo>
                        <a:pt x="0" y="866891"/>
                      </a:lnTo>
                      <a:cubicBezTo>
                        <a:pt x="430828" y="342410"/>
                        <a:pt x="1092425" y="0"/>
                        <a:pt x="1824147" y="0"/>
                      </a:cubicBezTo>
                      <a:close/>
                    </a:path>
                  </a:pathLst>
                </a:custGeom>
                <a:gradFill>
                  <a:gsLst>
                    <a:gs pos="0">
                      <a:srgbClr val="FF0000"/>
                    </a:gs>
                    <a:gs pos="100000">
                      <a:srgbClr val="760000"/>
                    </a:gs>
                  </a:gsLst>
                  <a:path path="circle">
                    <a:fillToRect t="100000" r="100000"/>
                  </a:path>
                </a:gradFill>
                <a:ln>
                  <a:noFill/>
                </a:ln>
                <a:effectLst/>
                <a:sp3d extrusionH="508000">
                  <a:bevelT w="50800" h="25400"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40" name="TextBox 39"/>
              <p:cNvSpPr txBox="1"/>
              <p:nvPr/>
            </p:nvSpPr>
            <p:spPr>
              <a:xfrm>
                <a:off x="4900394" y="1809304"/>
                <a:ext cx="1054159" cy="713890"/>
              </a:xfrm>
              <a:prstGeom prst="rect">
                <a:avLst/>
              </a:prstGeom>
              <a:noFill/>
              <a:scene3d>
                <a:camera prst="orthographicFront"/>
                <a:lightRig rig="threePt" dir="t"/>
              </a:scene3d>
              <a:sp3d>
                <a:bevelT w="50800" h="25400"/>
              </a:sp3d>
            </p:spPr>
            <p:txBody>
              <a:bodyPr wrap="square" rtlCol="0">
                <a:spAutoFit/>
              </a:bodyPr>
              <a:lstStyle/>
              <a:p>
                <a:pPr algn="ctr"/>
                <a:r>
                  <a:rPr lang="en-US" sz="1600" b="1" dirty="0">
                    <a:solidFill>
                      <a:prstClr val="white"/>
                    </a:solidFill>
                  </a:rPr>
                  <a:t>Step 1:  Detect</a:t>
                </a:r>
              </a:p>
            </p:txBody>
          </p:sp>
          <p:sp>
            <p:nvSpPr>
              <p:cNvPr id="41" name="TextBox 40"/>
              <p:cNvSpPr txBox="1"/>
              <p:nvPr/>
            </p:nvSpPr>
            <p:spPr>
              <a:xfrm>
                <a:off x="5684886" y="3028950"/>
                <a:ext cx="1039764" cy="657054"/>
              </a:xfrm>
              <a:prstGeom prst="rect">
                <a:avLst/>
              </a:prstGeom>
              <a:noFill/>
              <a:scene3d>
                <a:camera prst="orthographicFront"/>
                <a:lightRig rig="threePt" dir="t"/>
              </a:scene3d>
              <a:sp3d>
                <a:bevelT w="50800" h="25400"/>
              </a:sp3d>
            </p:spPr>
            <p:txBody>
              <a:bodyPr wrap="square" rtlCol="0">
                <a:spAutoFit/>
              </a:bodyPr>
              <a:lstStyle/>
              <a:p>
                <a:pPr algn="ctr"/>
                <a:r>
                  <a:rPr lang="en-US" sz="1600" b="1" dirty="0">
                    <a:solidFill>
                      <a:prstClr val="white"/>
                    </a:solidFill>
                  </a:rPr>
                  <a:t>Step 2:  </a:t>
                </a:r>
                <a:r>
                  <a:rPr lang="en-US" sz="1400" b="1" dirty="0">
                    <a:solidFill>
                      <a:prstClr val="white"/>
                    </a:solidFill>
                  </a:rPr>
                  <a:t>Identify</a:t>
                </a:r>
              </a:p>
            </p:txBody>
          </p:sp>
          <p:sp>
            <p:nvSpPr>
              <p:cNvPr id="42" name="TextBox 41"/>
              <p:cNvSpPr txBox="1"/>
              <p:nvPr/>
            </p:nvSpPr>
            <p:spPr>
              <a:xfrm>
                <a:off x="5222698" y="4320966"/>
                <a:ext cx="1501951" cy="693556"/>
              </a:xfrm>
              <a:prstGeom prst="rect">
                <a:avLst/>
              </a:prstGeom>
              <a:noFill/>
              <a:scene3d>
                <a:camera prst="orthographicFront"/>
                <a:lightRig rig="threePt" dir="t"/>
              </a:scene3d>
              <a:sp3d>
                <a:bevelT w="50800" h="25400"/>
              </a:sp3d>
            </p:spPr>
            <p:txBody>
              <a:bodyPr wrap="square" rtlCol="0">
                <a:spAutoFit/>
              </a:bodyPr>
              <a:lstStyle/>
              <a:p>
                <a:pPr algn="ctr"/>
                <a:r>
                  <a:rPr lang="en-US" sz="1400" b="1" dirty="0">
                    <a:solidFill>
                      <a:prstClr val="white"/>
                    </a:solidFill>
                  </a:rPr>
                  <a:t>Step</a:t>
                </a:r>
                <a:r>
                  <a:rPr lang="en-US" sz="1600" b="1" dirty="0">
                    <a:solidFill>
                      <a:prstClr val="white"/>
                    </a:solidFill>
                  </a:rPr>
                  <a:t> 3:  Investigate</a:t>
                </a:r>
              </a:p>
            </p:txBody>
          </p:sp>
          <p:sp>
            <p:nvSpPr>
              <p:cNvPr id="43" name="TextBox 42"/>
              <p:cNvSpPr txBox="1"/>
              <p:nvPr/>
            </p:nvSpPr>
            <p:spPr>
              <a:xfrm>
                <a:off x="3604883" y="5009533"/>
                <a:ext cx="1607858" cy="713890"/>
              </a:xfrm>
              <a:prstGeom prst="rect">
                <a:avLst/>
              </a:prstGeom>
              <a:noFill/>
              <a:scene3d>
                <a:camera prst="orthographicFront"/>
                <a:lightRig rig="threePt" dir="t"/>
              </a:scene3d>
              <a:sp3d>
                <a:bevelT w="50800" h="25400"/>
              </a:sp3d>
            </p:spPr>
            <p:txBody>
              <a:bodyPr wrap="square" rtlCol="0">
                <a:spAutoFit/>
              </a:bodyPr>
              <a:lstStyle/>
              <a:p>
                <a:pPr algn="ctr"/>
                <a:r>
                  <a:rPr lang="en-US" sz="1600" b="1" dirty="0">
                    <a:solidFill>
                      <a:prstClr val="white"/>
                    </a:solidFill>
                  </a:rPr>
                  <a:t>Step 4:  Understand</a:t>
                </a:r>
              </a:p>
            </p:txBody>
          </p:sp>
          <p:sp>
            <p:nvSpPr>
              <p:cNvPr id="44" name="TextBox 43"/>
              <p:cNvSpPr txBox="1"/>
              <p:nvPr/>
            </p:nvSpPr>
            <p:spPr>
              <a:xfrm>
                <a:off x="2381249" y="3878170"/>
                <a:ext cx="1492930" cy="949077"/>
              </a:xfrm>
              <a:prstGeom prst="rect">
                <a:avLst/>
              </a:prstGeom>
              <a:noFill/>
              <a:scene3d>
                <a:camera prst="orthographicFront"/>
                <a:lightRig rig="threePt" dir="t"/>
              </a:scene3d>
              <a:sp3d>
                <a:bevelT w="50800" h="25400"/>
              </a:sp3d>
            </p:spPr>
            <p:txBody>
              <a:bodyPr wrap="square" rtlCol="0">
                <a:spAutoFit/>
              </a:bodyPr>
              <a:lstStyle/>
              <a:p>
                <a:pPr algn="ctr"/>
                <a:r>
                  <a:rPr lang="en-US" sz="1600" b="1" dirty="0">
                    <a:solidFill>
                      <a:prstClr val="white"/>
                    </a:solidFill>
                  </a:rPr>
                  <a:t>Step 5:  Formulate </a:t>
                </a:r>
                <a:r>
                  <a:rPr lang="en-US" sz="1400" b="1" dirty="0">
                    <a:solidFill>
                      <a:prstClr val="white"/>
                    </a:solidFill>
                  </a:rPr>
                  <a:t>Resolution</a:t>
                </a:r>
              </a:p>
            </p:txBody>
          </p:sp>
          <p:sp>
            <p:nvSpPr>
              <p:cNvPr id="45" name="TextBox 44"/>
              <p:cNvSpPr txBox="1"/>
              <p:nvPr/>
            </p:nvSpPr>
            <p:spPr>
              <a:xfrm>
                <a:off x="2204687" y="2646525"/>
                <a:ext cx="1486387" cy="1014477"/>
              </a:xfrm>
              <a:prstGeom prst="rect">
                <a:avLst/>
              </a:prstGeom>
              <a:noFill/>
              <a:scene3d>
                <a:camera prst="orthographicFront"/>
                <a:lightRig rig="threePt" dir="t"/>
              </a:scene3d>
              <a:sp3d>
                <a:bevelT w="50800" h="25400"/>
              </a:sp3d>
            </p:spPr>
            <p:txBody>
              <a:bodyPr wrap="square" rtlCol="0">
                <a:spAutoFit/>
              </a:bodyPr>
              <a:lstStyle/>
              <a:p>
                <a:pPr algn="ctr"/>
                <a:r>
                  <a:rPr lang="en-US" sz="1600" b="1" dirty="0">
                    <a:solidFill>
                      <a:prstClr val="white"/>
                    </a:solidFill>
                  </a:rPr>
                  <a:t>Step 6:  </a:t>
                </a:r>
                <a:r>
                  <a:rPr lang="en-US" sz="1400" b="1" dirty="0">
                    <a:solidFill>
                      <a:prstClr val="white"/>
                    </a:solidFill>
                  </a:rPr>
                  <a:t>Implement</a:t>
                </a:r>
                <a:r>
                  <a:rPr lang="en-US" sz="1600" b="1" dirty="0">
                    <a:solidFill>
                      <a:prstClr val="white"/>
                    </a:solidFill>
                  </a:rPr>
                  <a:t> Plan</a:t>
                </a:r>
              </a:p>
            </p:txBody>
          </p:sp>
          <p:sp>
            <p:nvSpPr>
              <p:cNvPr id="46" name="TextBox 45"/>
              <p:cNvSpPr txBox="1"/>
              <p:nvPr/>
            </p:nvSpPr>
            <p:spPr>
              <a:xfrm>
                <a:off x="3492378" y="1782676"/>
                <a:ext cx="1128942" cy="584776"/>
              </a:xfrm>
              <a:prstGeom prst="rect">
                <a:avLst/>
              </a:prstGeom>
              <a:noFill/>
              <a:scene3d>
                <a:camera prst="orthographicFront"/>
                <a:lightRig rig="threePt" dir="t"/>
              </a:scene3d>
              <a:sp3d>
                <a:bevelT w="50800" h="25400"/>
              </a:sp3d>
            </p:spPr>
            <p:txBody>
              <a:bodyPr wrap="square" rtlCol="0">
                <a:spAutoFit/>
              </a:bodyPr>
              <a:lstStyle/>
              <a:p>
                <a:pPr algn="ctr"/>
                <a:r>
                  <a:rPr lang="en-US" sz="1600" b="1" dirty="0">
                    <a:solidFill>
                      <a:prstClr val="white"/>
                    </a:solidFill>
                  </a:rPr>
                  <a:t>Step 7:  Monitor</a:t>
                </a:r>
              </a:p>
            </p:txBody>
          </p:sp>
        </p:grpSp>
      </p:grpSp>
      <p:sp>
        <p:nvSpPr>
          <p:cNvPr id="54" name="Rectangle 53"/>
          <p:cNvSpPr/>
          <p:nvPr/>
        </p:nvSpPr>
        <p:spPr>
          <a:xfrm>
            <a:off x="2363768" y="5719227"/>
            <a:ext cx="4377117" cy="1138773"/>
          </a:xfrm>
          <a:prstGeom prst="rect">
            <a:avLst/>
          </a:prstGeom>
        </p:spPr>
        <p:txBody>
          <a:bodyPr wrap="square">
            <a:spAutoFit/>
          </a:bodyPr>
          <a:lstStyle/>
          <a:p>
            <a:pPr algn="ctr"/>
            <a:r>
              <a:rPr lang="en-US" sz="1400" b="1" dirty="0">
                <a:solidFill>
                  <a:srgbClr val="F79646">
                    <a:lumMod val="50000"/>
                  </a:srgbClr>
                </a:solidFill>
                <a:cs typeface="Calibri" panose="020F0502020204030204" pitchFamily="34" charset="0"/>
              </a:rPr>
              <a:t>Step 4: Understand</a:t>
            </a:r>
          </a:p>
          <a:p>
            <a:r>
              <a:rPr lang="en-US" sz="1200" b="1" dirty="0">
                <a:solidFill>
                  <a:prstClr val="black"/>
                </a:solidFill>
                <a:latin typeface="Garamond" panose="02020404030301010803" pitchFamily="18" charset="0"/>
                <a:cs typeface="Calibri" panose="020F0502020204030204" pitchFamily="34" charset="0"/>
              </a:rPr>
              <a:t>We work with internal partners and stakeholders to develop a holistic understanding and determine if next steps are needed. </a:t>
            </a:r>
          </a:p>
          <a:p>
            <a:r>
              <a:rPr lang="en-US" sz="1000" i="1" dirty="0">
                <a:solidFill>
                  <a:prstClr val="black"/>
                </a:solidFill>
                <a:latin typeface="Arial" panose="020B0604020202020204" pitchFamily="34" charset="0"/>
                <a:cs typeface="Arial" panose="020B0604020202020204" pitchFamily="34" charset="0"/>
              </a:rPr>
              <a:t>For example, we work with internal  and external stakeholders including other agency components, federal and state agencies, industry, and advocates.</a:t>
            </a:r>
            <a:endParaRPr lang="en-US" sz="1000" dirty="0">
              <a:solidFill>
                <a:prstClr val="black"/>
              </a:solidFill>
              <a:latin typeface="Garamond" panose="02020404030301010803" pitchFamily="18" charset="0"/>
              <a:cs typeface="Calibri" panose="020F0502020204030204" pitchFamily="34" charset="0"/>
            </a:endParaRPr>
          </a:p>
        </p:txBody>
      </p:sp>
      <p:pic>
        <p:nvPicPr>
          <p:cNvPr id="1026" name="Picture 2" descr="http://eis.ba.ssa.gov/parc/displays-graphics/ssalogo/images/100ssaREDblueweb.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6114854"/>
            <a:ext cx="609600" cy="6096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66610" y="345652"/>
            <a:ext cx="7796237" cy="553998"/>
          </a:xfrm>
          <a:prstGeom prst="rect">
            <a:avLst/>
          </a:prstGeom>
        </p:spPr>
        <p:txBody>
          <a:bodyPr wrap="none">
            <a:spAutoFit/>
          </a:bodyPr>
          <a:lstStyle/>
          <a:p>
            <a:pPr algn="ctr"/>
            <a:endParaRPr lang="en-US" sz="1500" b="1" dirty="0" smtClean="0">
              <a:solidFill>
                <a:srgbClr val="F79646">
                  <a:lumMod val="50000"/>
                </a:srgbClr>
              </a:solidFill>
            </a:endParaRPr>
          </a:p>
          <a:p>
            <a:pPr algn="ctr"/>
            <a:r>
              <a:rPr lang="en-US" sz="1500" b="1" dirty="0" smtClean="0">
                <a:solidFill>
                  <a:srgbClr val="F79646">
                    <a:lumMod val="50000"/>
                  </a:srgbClr>
                </a:solidFill>
              </a:rPr>
              <a:t>Working </a:t>
            </a:r>
            <a:r>
              <a:rPr lang="en-US" sz="1500" b="1" dirty="0">
                <a:solidFill>
                  <a:srgbClr val="F79646">
                    <a:lumMod val="50000"/>
                  </a:srgbClr>
                </a:solidFill>
              </a:rPr>
              <a:t>with Our Internal and External Partners to Keep Pace with the Environment</a:t>
            </a:r>
          </a:p>
        </p:txBody>
      </p:sp>
      <p:pic>
        <p:nvPicPr>
          <p:cNvPr id="5" name="Picture 2" descr="ODP Icon Red-Yellow (Components No Background) 3 Blue Words May 1st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64899" y="6098435"/>
            <a:ext cx="1426701" cy="607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956771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buNone/>
            </a:pPr>
            <a:r>
              <a:rPr lang="en-US" dirty="0"/>
              <a:t>What laws govern the rulemaking process</a:t>
            </a:r>
          </a:p>
        </p:txBody>
      </p:sp>
      <p:sp>
        <p:nvSpPr>
          <p:cNvPr id="3" name="Content Placeholder 2"/>
          <p:cNvSpPr>
            <a:spLocks noGrp="1"/>
          </p:cNvSpPr>
          <p:nvPr>
            <p:ph sz="quarter" idx="13"/>
          </p:nvPr>
        </p:nvSpPr>
        <p:spPr/>
        <p:txBody>
          <a:bodyPr/>
          <a:lstStyle/>
          <a:p>
            <a:pPr>
              <a:buFont typeface="Arial" panose="020B0604020202020204" pitchFamily="34" charset="0"/>
              <a:buChar char="•"/>
            </a:pPr>
            <a:r>
              <a:rPr lang="en-US" dirty="0"/>
              <a:t>Delegation of Legislative Power by Congress</a:t>
            </a:r>
          </a:p>
          <a:p>
            <a:pPr>
              <a:buFont typeface="Arial" panose="020B0604020202020204" pitchFamily="34" charset="0"/>
              <a:buChar char="•"/>
            </a:pPr>
            <a:r>
              <a:rPr lang="en-US" dirty="0"/>
              <a:t>The Administrative Procedure Act (APA)</a:t>
            </a:r>
          </a:p>
          <a:p>
            <a:pPr>
              <a:buFont typeface="Arial" panose="020B0604020202020204" pitchFamily="34" charset="0"/>
              <a:buChar char="•"/>
            </a:pPr>
            <a:r>
              <a:rPr lang="en-US" dirty="0"/>
              <a:t>Social Security Act (P.L. 74-271)</a:t>
            </a:r>
          </a:p>
          <a:p>
            <a:endParaRPr lang="en-US" dirty="0"/>
          </a:p>
        </p:txBody>
      </p:sp>
    </p:spTree>
    <p:extLst>
      <p:ext uri="{BB962C8B-B14F-4D97-AF65-F5344CB8AC3E}">
        <p14:creationId xmlns:p14="http://schemas.microsoft.com/office/powerpoint/2010/main" val="8796223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buNone/>
            </a:pPr>
            <a:r>
              <a:rPr lang="en-US" dirty="0"/>
              <a:t>Delegation of Legislative Power by Congress</a:t>
            </a:r>
          </a:p>
        </p:txBody>
      </p:sp>
      <p:sp>
        <p:nvSpPr>
          <p:cNvPr id="3" name="Content Placeholder 2"/>
          <p:cNvSpPr>
            <a:spLocks noGrp="1"/>
          </p:cNvSpPr>
          <p:nvPr>
            <p:ph sz="quarter" idx="13"/>
          </p:nvPr>
        </p:nvSpPr>
        <p:spPr/>
        <p:txBody>
          <a:bodyPr>
            <a:normAutofit fontScale="70000" lnSpcReduction="20000"/>
          </a:bodyPr>
          <a:lstStyle/>
          <a:p>
            <a:pPr>
              <a:buFont typeface="Arial" panose="020B0604020202020204" pitchFamily="34" charset="0"/>
              <a:buChar char="•"/>
            </a:pPr>
            <a:r>
              <a:rPr lang="en-US" dirty="0"/>
              <a:t>Under the Constitution, the Delegation doctrine does not authorize giving the power to make law to anyone else but Congress. But Congress may do so on certain occasions</a:t>
            </a:r>
            <a:r>
              <a:rPr lang="en-US" dirty="0" smtClean="0"/>
              <a:t>.</a:t>
            </a:r>
          </a:p>
          <a:p>
            <a:pPr>
              <a:buFont typeface="Arial" panose="020B0604020202020204" pitchFamily="34" charset="0"/>
              <a:buChar char="•"/>
            </a:pPr>
            <a:endParaRPr lang="en-US" dirty="0"/>
          </a:p>
          <a:p>
            <a:pPr>
              <a:buFont typeface="Arial" panose="020B0604020202020204" pitchFamily="34" charset="0"/>
              <a:buChar char="•"/>
            </a:pPr>
            <a:r>
              <a:rPr lang="en-US" dirty="0"/>
              <a:t>Congress may create an agency to investigate and regulate certain issues…. “delegate” its authority to make law.</a:t>
            </a:r>
          </a:p>
          <a:p>
            <a:pPr lvl="1">
              <a:buFont typeface="Trebuchet MS" panose="020B0603020202020204" pitchFamily="34" charset="0"/>
              <a:buChar char="–"/>
            </a:pPr>
            <a:r>
              <a:rPr lang="en-US" dirty="0"/>
              <a:t>Why? Congress may not want to legislate on an issue b/c concerned about time, political ramifications, expertise needed.</a:t>
            </a:r>
          </a:p>
          <a:p>
            <a:pPr lvl="1">
              <a:buFont typeface="Trebuchet MS" panose="020B0603020202020204" pitchFamily="34" charset="0"/>
              <a:buChar char="–"/>
            </a:pPr>
            <a:r>
              <a:rPr lang="en-US" dirty="0"/>
              <a:t>Congress may delegate on public issues, people do not expect it to make all decisions.</a:t>
            </a:r>
          </a:p>
          <a:p>
            <a:pPr>
              <a:buFont typeface="Arial" panose="020B0604020202020204" pitchFamily="34" charset="0"/>
              <a:buChar char="•"/>
            </a:pPr>
            <a:endParaRPr lang="en-US" dirty="0"/>
          </a:p>
          <a:p>
            <a:pPr>
              <a:buFont typeface="Arial" panose="020B0604020202020204" pitchFamily="34" charset="0"/>
              <a:buChar char="•"/>
            </a:pPr>
            <a:r>
              <a:rPr lang="en-US" dirty="0"/>
              <a:t>Where do we look to find limits on delegation?</a:t>
            </a:r>
          </a:p>
          <a:p>
            <a:pPr lvl="1">
              <a:buFont typeface="Trebuchet MS" panose="020B0603020202020204" pitchFamily="34" charset="0"/>
              <a:buChar char="‐"/>
            </a:pPr>
            <a:r>
              <a:rPr lang="en-US" dirty="0"/>
              <a:t>The enabling statutory authority of an agency.</a:t>
            </a:r>
          </a:p>
          <a:p>
            <a:pPr lvl="1">
              <a:buFont typeface="Trebuchet MS" panose="020B0603020202020204" pitchFamily="34" charset="0"/>
              <a:buChar char="‐"/>
            </a:pPr>
            <a:r>
              <a:rPr lang="en-US" dirty="0"/>
              <a:t>Enabling statute that gave additional power to agency.</a:t>
            </a:r>
          </a:p>
          <a:p>
            <a:endParaRPr lang="en-US" dirty="0"/>
          </a:p>
        </p:txBody>
      </p:sp>
    </p:spTree>
    <p:extLst>
      <p:ext uri="{BB962C8B-B14F-4D97-AF65-F5344CB8AC3E}">
        <p14:creationId xmlns:p14="http://schemas.microsoft.com/office/powerpoint/2010/main" val="2359796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buNone/>
            </a:pPr>
            <a:r>
              <a:rPr lang="en-US" dirty="0"/>
              <a:t>The Administrative Procedure Act (APA)</a:t>
            </a:r>
          </a:p>
        </p:txBody>
      </p:sp>
      <p:sp>
        <p:nvSpPr>
          <p:cNvPr id="3" name="Content Placeholder 2"/>
          <p:cNvSpPr>
            <a:spLocks noGrp="1"/>
          </p:cNvSpPr>
          <p:nvPr>
            <p:ph sz="quarter" idx="13"/>
          </p:nvPr>
        </p:nvSpPr>
        <p:spPr/>
        <p:txBody>
          <a:bodyPr>
            <a:normAutofit lnSpcReduction="10000"/>
          </a:bodyPr>
          <a:lstStyle/>
          <a:p>
            <a:pPr marL="45720" indent="0">
              <a:buNone/>
            </a:pPr>
            <a:r>
              <a:rPr lang="en-US" dirty="0"/>
              <a:t>Pub.L. 79–404, 60 Stat. 237, 5 USC § 553, enacted June 11, 1946, is the United States federal law that governs the way in which administrative agencies of the federal government of the United States may propose and establish regulations. The APA also sets up a process for the United States federal courts to directly review agency decisions. It is one of the most important pieces of United States administrative law.</a:t>
            </a:r>
          </a:p>
          <a:p>
            <a:endParaRPr lang="en-US" dirty="0"/>
          </a:p>
        </p:txBody>
      </p:sp>
    </p:spTree>
    <p:extLst>
      <p:ext uri="{BB962C8B-B14F-4D97-AF65-F5344CB8AC3E}">
        <p14:creationId xmlns:p14="http://schemas.microsoft.com/office/powerpoint/2010/main" val="41111192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buNone/>
            </a:pPr>
            <a:r>
              <a:rPr lang="en-US" dirty="0" smtClean="0"/>
              <a:t>3 Types of Rules</a:t>
            </a:r>
            <a:endParaRPr lang="en-US" dirty="0"/>
          </a:p>
        </p:txBody>
      </p:sp>
      <p:sp>
        <p:nvSpPr>
          <p:cNvPr id="3" name="Content Placeholder 2"/>
          <p:cNvSpPr>
            <a:spLocks noGrp="1"/>
          </p:cNvSpPr>
          <p:nvPr>
            <p:ph sz="quarter" idx="13"/>
          </p:nvPr>
        </p:nvSpPr>
        <p:spPr/>
        <p:txBody>
          <a:bodyPr>
            <a:normAutofit fontScale="92500" lnSpcReduction="10000"/>
          </a:bodyPr>
          <a:lstStyle/>
          <a:p>
            <a:pPr>
              <a:buFont typeface="Arial" panose="020B0604020202020204" pitchFamily="34" charset="0"/>
              <a:buChar char="•"/>
            </a:pPr>
            <a:r>
              <a:rPr lang="en-US" b="1" dirty="0" smtClean="0"/>
              <a:t>Procedural </a:t>
            </a:r>
            <a:r>
              <a:rPr lang="en-US" b="1" dirty="0"/>
              <a:t>Rules </a:t>
            </a:r>
            <a:r>
              <a:rPr lang="en-US" dirty="0"/>
              <a:t>- These rules do not alter any rights of parties, just alerts them how the agency wants an individual to apply for those rights.</a:t>
            </a:r>
          </a:p>
          <a:p>
            <a:pPr>
              <a:buFont typeface="Arial" panose="020B0604020202020204" pitchFamily="34" charset="0"/>
              <a:buChar char="•"/>
            </a:pPr>
            <a:r>
              <a:rPr lang="en-US" b="1" dirty="0"/>
              <a:t>Interpretive Rules - </a:t>
            </a:r>
            <a:r>
              <a:rPr lang="en-US" dirty="0"/>
              <a:t>A rule issued by an administrative agency that only clarifies or explains existing laws or regulations. These rules need not meet the requirements set out in the Administrative Procedure Act for notice to the public and opportunity for comment. An interpretive rule does not have the force of law. </a:t>
            </a:r>
            <a:endParaRPr lang="en-US" b="1" dirty="0"/>
          </a:p>
          <a:p>
            <a:pPr>
              <a:buFont typeface="Arial" panose="020B0604020202020204" pitchFamily="34" charset="0"/>
              <a:buChar char="•"/>
            </a:pPr>
            <a:r>
              <a:rPr lang="en-US" b="1" dirty="0"/>
              <a:t>Substantive Rules</a:t>
            </a:r>
          </a:p>
          <a:p>
            <a:endParaRPr lang="en-US" dirty="0"/>
          </a:p>
        </p:txBody>
      </p:sp>
    </p:spTree>
    <p:extLst>
      <p:ext uri="{BB962C8B-B14F-4D97-AF65-F5344CB8AC3E}">
        <p14:creationId xmlns:p14="http://schemas.microsoft.com/office/powerpoint/2010/main" val="10911910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buNone/>
            </a:pPr>
            <a:r>
              <a:rPr lang="en-US" dirty="0" smtClean="0"/>
              <a:t>Substantive Rule</a:t>
            </a:r>
            <a:endParaRPr lang="en-US" dirty="0"/>
          </a:p>
        </p:txBody>
      </p:sp>
      <p:sp>
        <p:nvSpPr>
          <p:cNvPr id="3" name="Content Placeholder 2"/>
          <p:cNvSpPr>
            <a:spLocks noGrp="1"/>
          </p:cNvSpPr>
          <p:nvPr>
            <p:ph sz="quarter" idx="13"/>
          </p:nvPr>
        </p:nvSpPr>
        <p:spPr/>
        <p:txBody>
          <a:bodyPr/>
          <a:lstStyle/>
          <a:p>
            <a:pPr>
              <a:buFont typeface="Arial" panose="020B0604020202020204" pitchFamily="34" charset="0"/>
              <a:buChar char="•"/>
            </a:pPr>
            <a:r>
              <a:rPr lang="en-US" dirty="0"/>
              <a:t>An administrative rule created by a government agency's exercise of delegated quasi-legislative authority. It is adopted by government agencies in accordance with the notice and comment requirements of the APA</a:t>
            </a:r>
            <a:r>
              <a:rPr lang="en-US" dirty="0" smtClean="0"/>
              <a:t>.</a:t>
            </a:r>
          </a:p>
          <a:p>
            <a:pPr>
              <a:buFont typeface="Arial" panose="020B0604020202020204" pitchFamily="34" charset="0"/>
              <a:buChar char="•"/>
            </a:pPr>
            <a:r>
              <a:rPr lang="en-US" dirty="0" smtClean="0"/>
              <a:t>These </a:t>
            </a:r>
            <a:r>
              <a:rPr lang="en-US" dirty="0"/>
              <a:t>rules have the force of law. </a:t>
            </a:r>
            <a:endParaRPr lang="en-US" dirty="0" smtClean="0"/>
          </a:p>
          <a:p>
            <a:pPr>
              <a:buFont typeface="Arial" panose="020B0604020202020204" pitchFamily="34" charset="0"/>
              <a:buChar char="•"/>
            </a:pPr>
            <a:r>
              <a:rPr lang="en-US" dirty="0" smtClean="0"/>
              <a:t>Substantive </a:t>
            </a:r>
            <a:r>
              <a:rPr lang="en-US" dirty="0"/>
              <a:t>rule is also known as legislative rule</a:t>
            </a:r>
            <a:r>
              <a:rPr lang="en-US" dirty="0" smtClean="0"/>
              <a:t>.</a:t>
            </a:r>
          </a:p>
          <a:p>
            <a:endParaRPr lang="en-US" dirty="0"/>
          </a:p>
        </p:txBody>
      </p:sp>
    </p:spTree>
    <p:extLst>
      <p:ext uri="{BB962C8B-B14F-4D97-AF65-F5344CB8AC3E}">
        <p14:creationId xmlns:p14="http://schemas.microsoft.com/office/powerpoint/2010/main" val="24191649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buNone/>
            </a:pPr>
            <a:r>
              <a:rPr lang="en-US" dirty="0" smtClean="0"/>
              <a:t>Basic Rulemaking Terminology</a:t>
            </a:r>
            <a:endParaRPr lang="en-US" dirty="0"/>
          </a:p>
        </p:txBody>
      </p:sp>
    </p:spTree>
    <p:extLst>
      <p:ext uri="{BB962C8B-B14F-4D97-AF65-F5344CB8AC3E}">
        <p14:creationId xmlns:p14="http://schemas.microsoft.com/office/powerpoint/2010/main" val="2706481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buNone/>
            </a:pPr>
            <a:r>
              <a:rPr lang="en-US" dirty="0" smtClean="0"/>
              <a:t>Advance </a:t>
            </a:r>
            <a:r>
              <a:rPr lang="en-US" dirty="0"/>
              <a:t>Notice of Proposed Rulemaking (ANPRM) </a:t>
            </a:r>
            <a:br>
              <a:rPr lang="en-US" dirty="0"/>
            </a:br>
            <a:endParaRPr lang="en-US" dirty="0"/>
          </a:p>
        </p:txBody>
      </p:sp>
      <p:sp>
        <p:nvSpPr>
          <p:cNvPr id="3" name="Content Placeholder 2"/>
          <p:cNvSpPr>
            <a:spLocks noGrp="1"/>
          </p:cNvSpPr>
          <p:nvPr>
            <p:ph sz="quarter" idx="13"/>
          </p:nvPr>
        </p:nvSpPr>
        <p:spPr/>
        <p:txBody>
          <a:bodyPr>
            <a:normAutofit/>
          </a:bodyPr>
          <a:lstStyle/>
          <a:p>
            <a:pPr>
              <a:buFont typeface="Arial" panose="020B0604020202020204" pitchFamily="34" charset="0"/>
              <a:buChar char="•"/>
            </a:pPr>
            <a:r>
              <a:rPr lang="en-US" dirty="0" smtClean="0"/>
              <a:t>Optional</a:t>
            </a:r>
            <a:r>
              <a:rPr lang="en-US" dirty="0"/>
              <a:t>. </a:t>
            </a:r>
          </a:p>
          <a:p>
            <a:pPr>
              <a:buFont typeface="Arial" panose="020B0604020202020204" pitchFamily="34" charset="0"/>
              <a:buChar char="•"/>
            </a:pPr>
            <a:r>
              <a:rPr lang="en-US" dirty="0" smtClean="0"/>
              <a:t>Describes </a:t>
            </a:r>
            <a:r>
              <a:rPr lang="en-US" dirty="0"/>
              <a:t>the regulatory action an agency is considering and the underlying issues, and solicits public comments. </a:t>
            </a:r>
          </a:p>
          <a:p>
            <a:pPr>
              <a:buFont typeface="Arial" panose="020B0604020202020204" pitchFamily="34" charset="0"/>
              <a:buChar char="•"/>
            </a:pPr>
            <a:r>
              <a:rPr lang="en-US" dirty="0"/>
              <a:t>Agencies frequently use an ANPRM when it is necessary or advisable to obtain a broad spectrum of public comments and information in the initial steps of regulatory action.</a:t>
            </a:r>
          </a:p>
          <a:p>
            <a:pPr>
              <a:buFont typeface="Arial" panose="020B0604020202020204" pitchFamily="34" charset="0"/>
              <a:buChar char="•"/>
            </a:pPr>
            <a:endParaRPr lang="en-US" dirty="0"/>
          </a:p>
        </p:txBody>
      </p:sp>
    </p:spTree>
    <p:extLst>
      <p:ext uri="{BB962C8B-B14F-4D97-AF65-F5344CB8AC3E}">
        <p14:creationId xmlns:p14="http://schemas.microsoft.com/office/powerpoint/2010/main" val="7746329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buNone/>
            </a:pPr>
            <a:r>
              <a:rPr lang="en-US" dirty="0" smtClean="0"/>
              <a:t>Agenda   </a:t>
            </a:r>
            <a:endParaRPr lang="en-US" dirty="0"/>
          </a:p>
        </p:txBody>
      </p:sp>
      <p:sp>
        <p:nvSpPr>
          <p:cNvPr id="3" name="Content Placeholder 2"/>
          <p:cNvSpPr>
            <a:spLocks noGrp="1"/>
          </p:cNvSpPr>
          <p:nvPr>
            <p:ph sz="quarter" idx="13"/>
          </p:nvPr>
        </p:nvSpPr>
        <p:spPr/>
        <p:txBody>
          <a:bodyPr/>
          <a:lstStyle/>
          <a:p>
            <a:r>
              <a:rPr lang="en-US" sz="3200" dirty="0" smtClean="0"/>
              <a:t>Policy Vision and Goals</a:t>
            </a:r>
          </a:p>
          <a:p>
            <a:r>
              <a:rPr lang="en-US" sz="3200" dirty="0" smtClean="0"/>
              <a:t>Our organization </a:t>
            </a:r>
          </a:p>
          <a:p>
            <a:r>
              <a:rPr lang="en-US" sz="3200" dirty="0" smtClean="0"/>
              <a:t>Policy in Motion</a:t>
            </a:r>
          </a:p>
          <a:p>
            <a:r>
              <a:rPr lang="en-US" sz="3200" dirty="0" smtClean="0"/>
              <a:t>Regulations 101</a:t>
            </a:r>
          </a:p>
          <a:p>
            <a:r>
              <a:rPr lang="en-US" sz="3200" dirty="0" smtClean="0"/>
              <a:t>ODP priorities</a:t>
            </a:r>
          </a:p>
          <a:p>
            <a:pPr marL="45720" indent="0">
              <a:buNone/>
            </a:pPr>
            <a:endParaRPr lang="en-US" dirty="0"/>
          </a:p>
        </p:txBody>
      </p:sp>
    </p:spTree>
    <p:extLst>
      <p:ext uri="{BB962C8B-B14F-4D97-AF65-F5344CB8AC3E}">
        <p14:creationId xmlns:p14="http://schemas.microsoft.com/office/powerpoint/2010/main" val="31922290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buNone/>
            </a:pPr>
            <a:r>
              <a:rPr lang="en-US" dirty="0"/>
              <a:t>Notice of Proposed Rulemaking (NPRM)</a:t>
            </a:r>
          </a:p>
        </p:txBody>
      </p:sp>
      <p:sp>
        <p:nvSpPr>
          <p:cNvPr id="3" name="Content Placeholder 2"/>
          <p:cNvSpPr>
            <a:spLocks noGrp="1"/>
          </p:cNvSpPr>
          <p:nvPr>
            <p:ph sz="quarter" idx="13"/>
          </p:nvPr>
        </p:nvSpPr>
        <p:spPr/>
        <p:txBody>
          <a:bodyPr>
            <a:normAutofit/>
          </a:bodyPr>
          <a:lstStyle/>
          <a:p>
            <a:pPr>
              <a:buFont typeface="Arial" panose="020B0604020202020204" pitchFamily="34" charset="0"/>
              <a:buChar char="•"/>
            </a:pPr>
            <a:r>
              <a:rPr lang="en-US" dirty="0" smtClean="0"/>
              <a:t>Informs </a:t>
            </a:r>
            <a:r>
              <a:rPr lang="en-US" dirty="0"/>
              <a:t>the public that the agency is proposing a new rule or a revision to an existing rule </a:t>
            </a:r>
            <a:endParaRPr lang="en-US" dirty="0" smtClean="0"/>
          </a:p>
          <a:p>
            <a:pPr>
              <a:buFont typeface="Arial" panose="020B0604020202020204" pitchFamily="34" charset="0"/>
              <a:buChar char="•"/>
            </a:pPr>
            <a:r>
              <a:rPr lang="en-US" dirty="0" smtClean="0"/>
              <a:t>Provides </a:t>
            </a:r>
            <a:r>
              <a:rPr lang="en-US" dirty="0"/>
              <a:t>the public with a period of time to </a:t>
            </a:r>
            <a:r>
              <a:rPr lang="en-US" dirty="0" smtClean="0"/>
              <a:t>comment. </a:t>
            </a:r>
            <a:endParaRPr lang="en-US" dirty="0"/>
          </a:p>
          <a:p>
            <a:pPr>
              <a:buFont typeface="Arial" panose="020B0604020202020204" pitchFamily="34" charset="0"/>
              <a:buChar char="•"/>
            </a:pPr>
            <a:r>
              <a:rPr lang="en-US" dirty="0" smtClean="0"/>
              <a:t>Provides </a:t>
            </a:r>
            <a:r>
              <a:rPr lang="en-US" dirty="0"/>
              <a:t>the proposed regulatory </a:t>
            </a:r>
            <a:r>
              <a:rPr lang="en-US" dirty="0" smtClean="0"/>
              <a:t>text and </a:t>
            </a:r>
            <a:r>
              <a:rPr lang="en-US" dirty="0"/>
              <a:t>an explanation of the basis and purpose of the proposed rule and the issues </a:t>
            </a:r>
            <a:r>
              <a:rPr lang="en-US" dirty="0" smtClean="0"/>
              <a:t>involved.</a:t>
            </a:r>
            <a:endParaRPr lang="en-US" dirty="0"/>
          </a:p>
          <a:p>
            <a:pPr>
              <a:buFont typeface="Arial" panose="020B0604020202020204" pitchFamily="34" charset="0"/>
              <a:buChar char="•"/>
            </a:pPr>
            <a:endParaRPr lang="en-US" dirty="0"/>
          </a:p>
        </p:txBody>
      </p:sp>
    </p:spTree>
    <p:extLst>
      <p:ext uri="{BB962C8B-B14F-4D97-AF65-F5344CB8AC3E}">
        <p14:creationId xmlns:p14="http://schemas.microsoft.com/office/powerpoint/2010/main" val="30561146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buNone/>
            </a:pPr>
            <a:r>
              <a:rPr lang="en-US" dirty="0" smtClean="0"/>
              <a:t>Interim Final and Direct </a:t>
            </a:r>
            <a:r>
              <a:rPr lang="en-US" dirty="0"/>
              <a:t>Final </a:t>
            </a:r>
            <a:r>
              <a:rPr lang="en-US" dirty="0" smtClean="0"/>
              <a:t>Rules</a:t>
            </a:r>
            <a:endParaRPr lang="en-US" dirty="0"/>
          </a:p>
        </p:txBody>
      </p:sp>
      <p:sp>
        <p:nvSpPr>
          <p:cNvPr id="3" name="Content Placeholder 2"/>
          <p:cNvSpPr>
            <a:spLocks noGrp="1"/>
          </p:cNvSpPr>
          <p:nvPr>
            <p:ph sz="quarter" idx="13"/>
          </p:nvPr>
        </p:nvSpPr>
        <p:spPr/>
        <p:txBody>
          <a:bodyPr>
            <a:normAutofit/>
          </a:bodyPr>
          <a:lstStyle/>
          <a:p>
            <a:pPr>
              <a:buFont typeface="Arial" panose="020B0604020202020204" pitchFamily="34" charset="0"/>
              <a:buChar char="•"/>
            </a:pPr>
            <a:r>
              <a:rPr lang="en-US" dirty="0"/>
              <a:t>An Interim Final Rule is a rule adopted without prior public input that is made effective immediately, but then invites post-promulgation comment. </a:t>
            </a:r>
          </a:p>
          <a:p>
            <a:pPr>
              <a:buFont typeface="Arial" panose="020B0604020202020204" pitchFamily="34" charset="0"/>
              <a:buChar char="•"/>
            </a:pPr>
            <a:r>
              <a:rPr lang="en-US" dirty="0"/>
              <a:t>Such rules rely on exceptions — </a:t>
            </a:r>
          </a:p>
          <a:p>
            <a:pPr>
              <a:buFont typeface="Arial" panose="020B0604020202020204" pitchFamily="34" charset="0"/>
              <a:buChar char="•"/>
            </a:pPr>
            <a:r>
              <a:rPr lang="en-US" dirty="0" smtClean="0"/>
              <a:t>Direct Final Rules are used </a:t>
            </a:r>
            <a:r>
              <a:rPr lang="en-US" dirty="0"/>
              <a:t>in limited circumstances where an agency believes that a rule is noncontroversial and unlikely to receive adverse comments. </a:t>
            </a:r>
          </a:p>
        </p:txBody>
      </p:sp>
    </p:spTree>
    <p:extLst>
      <p:ext uri="{BB962C8B-B14F-4D97-AF65-F5344CB8AC3E}">
        <p14:creationId xmlns:p14="http://schemas.microsoft.com/office/powerpoint/2010/main" val="19544798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buNone/>
            </a:pPr>
            <a:r>
              <a:rPr lang="en-US" dirty="0"/>
              <a:t>Final Rule</a:t>
            </a:r>
          </a:p>
        </p:txBody>
      </p:sp>
      <p:sp>
        <p:nvSpPr>
          <p:cNvPr id="3" name="Content Placeholder 2"/>
          <p:cNvSpPr>
            <a:spLocks noGrp="1"/>
          </p:cNvSpPr>
          <p:nvPr>
            <p:ph sz="quarter" idx="13"/>
          </p:nvPr>
        </p:nvSpPr>
        <p:spPr/>
        <p:txBody>
          <a:bodyPr>
            <a:normAutofit lnSpcReduction="10000"/>
          </a:bodyPr>
          <a:lstStyle/>
          <a:p>
            <a:pPr>
              <a:buFont typeface="Arial" panose="020B0604020202020204" pitchFamily="34" charset="0"/>
              <a:buChar char="•"/>
            </a:pPr>
            <a:r>
              <a:rPr lang="en-US" dirty="0"/>
              <a:t>A Final Rule is published in the Federal Register to provide public notice, and is generally accompanied by a preamble that explains the basis for the rule, responds to comments received on the NPRM, and contains a variety of analyses required by statutes and executive orders. </a:t>
            </a:r>
          </a:p>
          <a:p>
            <a:pPr>
              <a:buFont typeface="Arial" panose="020B0604020202020204" pitchFamily="34" charset="0"/>
              <a:buChar char="•"/>
            </a:pPr>
            <a:r>
              <a:rPr lang="en-US" dirty="0"/>
              <a:t>The term “Final Rule” includes Direct Final and Interim Final rules. Final rules generally take effect 30 days after publication.</a:t>
            </a:r>
          </a:p>
          <a:p>
            <a:pPr marL="45720" indent="0">
              <a:buNone/>
            </a:pPr>
            <a:endParaRPr lang="en-US" dirty="0"/>
          </a:p>
        </p:txBody>
      </p:sp>
    </p:spTree>
    <p:extLst>
      <p:ext uri="{BB962C8B-B14F-4D97-AF65-F5344CB8AC3E}">
        <p14:creationId xmlns:p14="http://schemas.microsoft.com/office/powerpoint/2010/main" val="38611454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buNone/>
            </a:pPr>
            <a:r>
              <a:rPr lang="en-US" dirty="0" smtClean="0"/>
              <a:t>Public Comments</a:t>
            </a:r>
            <a:endParaRPr lang="en-US" dirty="0"/>
          </a:p>
        </p:txBody>
      </p:sp>
      <p:sp>
        <p:nvSpPr>
          <p:cNvPr id="3" name="Content Placeholder 2"/>
          <p:cNvSpPr>
            <a:spLocks noGrp="1"/>
          </p:cNvSpPr>
          <p:nvPr>
            <p:ph sz="quarter" idx="13"/>
          </p:nvPr>
        </p:nvSpPr>
        <p:spPr/>
        <p:txBody>
          <a:bodyPr>
            <a:normAutofit fontScale="92500" lnSpcReduction="20000"/>
          </a:bodyPr>
          <a:lstStyle/>
          <a:p>
            <a:pPr>
              <a:buFont typeface="Arial" panose="020B0604020202020204" pitchFamily="34" charset="0"/>
              <a:buChar char="•"/>
            </a:pPr>
            <a:r>
              <a:rPr lang="en-US" dirty="0" smtClean="0"/>
              <a:t>APA </a:t>
            </a:r>
            <a:r>
              <a:rPr lang="en-US" dirty="0"/>
              <a:t>requires </a:t>
            </a:r>
            <a:r>
              <a:rPr lang="en-US" dirty="0" smtClean="0"/>
              <a:t>the public to have an </a:t>
            </a:r>
            <a:r>
              <a:rPr lang="en-US" dirty="0"/>
              <a:t>opportunity to participate in rulemaking. </a:t>
            </a:r>
          </a:p>
          <a:p>
            <a:pPr>
              <a:buFont typeface="Arial" panose="020B0604020202020204" pitchFamily="34" charset="0"/>
              <a:buChar char="•"/>
            </a:pPr>
            <a:r>
              <a:rPr lang="en-US" dirty="0" smtClean="0"/>
              <a:t>a </a:t>
            </a:r>
            <a:r>
              <a:rPr lang="en-US" dirty="0"/>
              <a:t>set period of time </a:t>
            </a:r>
            <a:r>
              <a:rPr lang="en-US" dirty="0" smtClean="0"/>
              <a:t>is </a:t>
            </a:r>
            <a:r>
              <a:rPr lang="en-US" dirty="0" smtClean="0"/>
              <a:t>given </a:t>
            </a:r>
            <a:r>
              <a:rPr lang="en-US" dirty="0" smtClean="0"/>
              <a:t>to </a:t>
            </a:r>
            <a:r>
              <a:rPr lang="en-US" dirty="0"/>
              <a:t>submit written </a:t>
            </a:r>
            <a:r>
              <a:rPr lang="en-US" dirty="0" smtClean="0"/>
              <a:t>comments when a notice is published in the Federal Register. </a:t>
            </a:r>
            <a:endParaRPr lang="en-US" dirty="0" smtClean="0"/>
          </a:p>
          <a:p>
            <a:pPr>
              <a:buFont typeface="Arial" panose="020B0604020202020204" pitchFamily="34" charset="0"/>
              <a:buChar char="•"/>
            </a:pPr>
            <a:r>
              <a:rPr lang="en-US" dirty="0" smtClean="0"/>
              <a:t>Executive </a:t>
            </a:r>
            <a:r>
              <a:rPr lang="en-US" dirty="0"/>
              <a:t>Order 12866 provides that generally a comment period should be no less than 60 days.  </a:t>
            </a:r>
            <a:endParaRPr lang="en-US" dirty="0" smtClean="0"/>
          </a:p>
          <a:p>
            <a:pPr>
              <a:buFont typeface="Arial" panose="020B0604020202020204" pitchFamily="34" charset="0"/>
              <a:buChar char="•"/>
            </a:pPr>
            <a:r>
              <a:rPr lang="en-US" dirty="0">
                <a:hlinkClick r:id="rId3"/>
              </a:rPr>
              <a:t>www.regulations.gov</a:t>
            </a:r>
            <a:r>
              <a:rPr lang="en-US" dirty="0"/>
              <a:t> is the Federal portal hosting public comments on agency ANPRMs and NPRMs</a:t>
            </a:r>
          </a:p>
          <a:p>
            <a:pPr>
              <a:buFont typeface="Arial" panose="020B0604020202020204" pitchFamily="34" charset="0"/>
              <a:buChar char="•"/>
            </a:pPr>
            <a:r>
              <a:rPr lang="en-US" dirty="0"/>
              <a:t>Enter “social security” in the search bar and you will find a wealth of information about SSA regulations activities.</a:t>
            </a:r>
          </a:p>
          <a:p>
            <a:pPr>
              <a:buFont typeface="Arial" panose="020B0604020202020204" pitchFamily="34" charset="0"/>
              <a:buChar char="•"/>
            </a:pPr>
            <a:endParaRPr lang="en-US" dirty="0"/>
          </a:p>
        </p:txBody>
      </p:sp>
    </p:spTree>
    <p:extLst>
      <p:ext uri="{BB962C8B-B14F-4D97-AF65-F5344CB8AC3E}">
        <p14:creationId xmlns:p14="http://schemas.microsoft.com/office/powerpoint/2010/main" val="40240514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buNone/>
            </a:pPr>
            <a:r>
              <a:rPr lang="en-US" dirty="0" smtClean="0"/>
              <a:t>Subscribing to SSA Federal Register Documents </a:t>
            </a:r>
            <a:endParaRPr lang="en-US" dirty="0"/>
          </a:p>
        </p:txBody>
      </p:sp>
      <p:sp>
        <p:nvSpPr>
          <p:cNvPr id="3" name="Content Placeholder 2"/>
          <p:cNvSpPr>
            <a:spLocks noGrp="1"/>
          </p:cNvSpPr>
          <p:nvPr>
            <p:ph sz="quarter" idx="13"/>
          </p:nvPr>
        </p:nvSpPr>
        <p:spPr/>
        <p:txBody>
          <a:bodyPr/>
          <a:lstStyle/>
          <a:p>
            <a:pPr>
              <a:buFont typeface="Arial" panose="020B0604020202020204" pitchFamily="34" charset="0"/>
              <a:buChar char="•"/>
            </a:pPr>
            <a:r>
              <a:rPr lang="en-US" dirty="0"/>
              <a:t>From any agency page on </a:t>
            </a:r>
            <a:r>
              <a:rPr lang="en-US" dirty="0">
                <a:hlinkClick r:id="rId3"/>
              </a:rPr>
              <a:t>FederalRegister.gov</a:t>
            </a:r>
            <a:r>
              <a:rPr lang="en-US" dirty="0"/>
              <a:t> you can choose to receive email updates of new documents from that agency. </a:t>
            </a:r>
            <a:endParaRPr lang="en-US" dirty="0" smtClean="0"/>
          </a:p>
          <a:p>
            <a:pPr>
              <a:buFont typeface="Arial" panose="020B0604020202020204" pitchFamily="34" charset="0"/>
              <a:buChar char="•"/>
            </a:pPr>
            <a:r>
              <a:rPr lang="en-US" dirty="0" smtClean="0"/>
              <a:t>Choices </a:t>
            </a:r>
            <a:r>
              <a:rPr lang="en-US" dirty="0"/>
              <a:t>of subscriptions include Documents on Public Inspection, Newly Published Documents, and Documents Deemed Significant. </a:t>
            </a:r>
          </a:p>
        </p:txBody>
      </p:sp>
    </p:spTree>
    <p:extLst>
      <p:ext uri="{BB962C8B-B14F-4D97-AF65-F5344CB8AC3E}">
        <p14:creationId xmlns:p14="http://schemas.microsoft.com/office/powerpoint/2010/main" val="4819969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buNone/>
            </a:pPr>
            <a:r>
              <a:rPr lang="en-US" dirty="0" smtClean="0"/>
              <a:t>How the reg process works within SSA</a:t>
            </a:r>
            <a:endParaRPr lang="en-US" dirty="0"/>
          </a:p>
        </p:txBody>
      </p:sp>
      <p:sp>
        <p:nvSpPr>
          <p:cNvPr id="3" name="Content Placeholder 2"/>
          <p:cNvSpPr>
            <a:spLocks noGrp="1"/>
          </p:cNvSpPr>
          <p:nvPr>
            <p:ph sz="quarter" idx="13"/>
          </p:nvPr>
        </p:nvSpPr>
        <p:spPr/>
        <p:txBody>
          <a:bodyPr/>
          <a:lstStyle/>
          <a:p>
            <a:r>
              <a:rPr lang="en-US" dirty="0" smtClean="0"/>
              <a:t>Agency has a regulatory agenda in priority order</a:t>
            </a:r>
          </a:p>
          <a:p>
            <a:r>
              <a:rPr lang="en-US" dirty="0" smtClean="0"/>
              <a:t>Workgroups</a:t>
            </a:r>
          </a:p>
          <a:p>
            <a:r>
              <a:rPr lang="en-US" dirty="0" smtClean="0"/>
              <a:t>OLCA drafts regs with help from the policy owners (exception – we write the listings)</a:t>
            </a:r>
          </a:p>
          <a:p>
            <a:r>
              <a:rPr lang="en-US" dirty="0" smtClean="0"/>
              <a:t>Internal review and approval</a:t>
            </a:r>
          </a:p>
          <a:p>
            <a:r>
              <a:rPr lang="en-US" dirty="0" smtClean="0"/>
              <a:t>Costing out the regs – case studies and OACT</a:t>
            </a:r>
          </a:p>
          <a:p>
            <a:r>
              <a:rPr lang="en-US" dirty="0" smtClean="0"/>
              <a:t>OMB role</a:t>
            </a:r>
          </a:p>
          <a:p>
            <a:endParaRPr lang="en-US" dirty="0"/>
          </a:p>
        </p:txBody>
      </p:sp>
    </p:spTree>
    <p:extLst>
      <p:ext uri="{BB962C8B-B14F-4D97-AF65-F5344CB8AC3E}">
        <p14:creationId xmlns:p14="http://schemas.microsoft.com/office/powerpoint/2010/main" val="28201008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buNone/>
            </a:pPr>
            <a:r>
              <a:rPr lang="en-US" dirty="0"/>
              <a:t>K</a:t>
            </a:r>
            <a:r>
              <a:rPr lang="en-US" dirty="0" smtClean="0"/>
              <a:t>eeping Policy Current</a:t>
            </a:r>
            <a:endParaRPr lang="en-US" dirty="0"/>
          </a:p>
        </p:txBody>
      </p:sp>
      <p:sp>
        <p:nvSpPr>
          <p:cNvPr id="3" name="Content Placeholder 2"/>
          <p:cNvSpPr>
            <a:spLocks noGrp="1"/>
          </p:cNvSpPr>
          <p:nvPr>
            <p:ph sz="quarter" idx="13"/>
          </p:nvPr>
        </p:nvSpPr>
        <p:spPr/>
        <p:txBody>
          <a:bodyPr>
            <a:normAutofit fontScale="85000" lnSpcReduction="20000"/>
          </a:bodyPr>
          <a:lstStyle/>
          <a:p>
            <a:r>
              <a:rPr lang="en-US" dirty="0" smtClean="0"/>
              <a:t>Listings updated on a 3-5 year cycle to keep pace with advances in medicine</a:t>
            </a:r>
          </a:p>
          <a:p>
            <a:r>
              <a:rPr lang="en-US" dirty="0" smtClean="0"/>
              <a:t>Acceptable Medical Sources consistent with modern healthcare delivery </a:t>
            </a:r>
          </a:p>
          <a:p>
            <a:pPr lvl="0"/>
            <a:r>
              <a:rPr lang="en-US" dirty="0" smtClean="0"/>
              <a:t>Consistent policy application at DDS, ODAR, and in the Federal Courts</a:t>
            </a:r>
          </a:p>
          <a:p>
            <a:r>
              <a:rPr lang="en-US" dirty="0" smtClean="0"/>
              <a:t>Data driven disability policy</a:t>
            </a:r>
          </a:p>
          <a:p>
            <a:r>
              <a:rPr lang="en-US" dirty="0" smtClean="0"/>
              <a:t>Updated occupational information for vocational decision-making</a:t>
            </a:r>
          </a:p>
          <a:p>
            <a:r>
              <a:rPr lang="en-US" dirty="0" smtClean="0"/>
              <a:t>Vocational rules based on the modern world of work</a:t>
            </a:r>
          </a:p>
          <a:p>
            <a:r>
              <a:rPr lang="en-US" dirty="0" smtClean="0"/>
              <a:t>Leverage technology in disability adjudication process</a:t>
            </a:r>
          </a:p>
        </p:txBody>
      </p:sp>
    </p:spTree>
    <p:extLst>
      <p:ext uri="{BB962C8B-B14F-4D97-AF65-F5344CB8AC3E}">
        <p14:creationId xmlns:p14="http://schemas.microsoft.com/office/powerpoint/2010/main" val="25736581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marL="0" indent="0">
              <a:buNone/>
            </a:pPr>
            <a:r>
              <a:rPr lang="en-US" dirty="0" smtClean="0"/>
              <a:t>FY2016 Completed Policy Highlights</a:t>
            </a:r>
            <a:endParaRPr lang="en-US" dirty="0"/>
          </a:p>
        </p:txBody>
      </p:sp>
      <p:sp>
        <p:nvSpPr>
          <p:cNvPr id="5" name="Content Placeholder 4"/>
          <p:cNvSpPr>
            <a:spLocks noGrp="1"/>
          </p:cNvSpPr>
          <p:nvPr>
            <p:ph sz="quarter" idx="13"/>
          </p:nvPr>
        </p:nvSpPr>
        <p:spPr/>
        <p:txBody>
          <a:bodyPr>
            <a:normAutofit fontScale="92500" lnSpcReduction="10000"/>
          </a:bodyPr>
          <a:lstStyle/>
          <a:p>
            <a:pPr>
              <a:buFont typeface="Arial" panose="020B0604020202020204" pitchFamily="34" charset="0"/>
              <a:buChar char="•"/>
            </a:pPr>
            <a:r>
              <a:rPr lang="en-US" b="1" dirty="0" smtClean="0"/>
              <a:t>Neurological</a:t>
            </a:r>
            <a:r>
              <a:rPr lang="en-US" dirty="0" smtClean="0"/>
              <a:t> Listings Final Rule (effective 9/29)</a:t>
            </a:r>
          </a:p>
          <a:p>
            <a:pPr>
              <a:buFont typeface="Arial" panose="020B0604020202020204" pitchFamily="34" charset="0"/>
              <a:buChar char="•"/>
            </a:pPr>
            <a:r>
              <a:rPr lang="en-US" b="1" dirty="0"/>
              <a:t>Respiratory </a:t>
            </a:r>
            <a:r>
              <a:rPr lang="en-US" dirty="0"/>
              <a:t>Listing Final Rule (effective 10/7)</a:t>
            </a:r>
          </a:p>
          <a:p>
            <a:pPr>
              <a:buFont typeface="Arial" panose="020B0604020202020204" pitchFamily="34" charset="0"/>
              <a:buChar char="•"/>
            </a:pPr>
            <a:r>
              <a:rPr lang="en-US" b="1" dirty="0" smtClean="0"/>
              <a:t>SSR 16-1p </a:t>
            </a:r>
            <a:r>
              <a:rPr lang="en-US" dirty="0" smtClean="0"/>
              <a:t>Fraud </a:t>
            </a:r>
            <a:r>
              <a:rPr lang="en-US" dirty="0"/>
              <a:t>and Similar Fault </a:t>
            </a:r>
            <a:r>
              <a:rPr lang="en-US" dirty="0" smtClean="0"/>
              <a:t>Redeterminations</a:t>
            </a:r>
          </a:p>
          <a:p>
            <a:pPr>
              <a:buFont typeface="Arial" panose="020B0604020202020204" pitchFamily="34" charset="0"/>
              <a:buChar char="•"/>
            </a:pPr>
            <a:r>
              <a:rPr lang="en-US" b="1" dirty="0"/>
              <a:t>SSR 16-2p </a:t>
            </a:r>
            <a:r>
              <a:rPr lang="en-US" dirty="0" smtClean="0"/>
              <a:t>Evaluation </a:t>
            </a:r>
            <a:r>
              <a:rPr lang="en-US" dirty="0"/>
              <a:t>of Claims Involving the Issue of Similar Fault in the Providing of Evidence</a:t>
            </a:r>
          </a:p>
          <a:p>
            <a:pPr>
              <a:buFont typeface="Arial" panose="020B0604020202020204" pitchFamily="34" charset="0"/>
              <a:buChar char="•"/>
            </a:pPr>
            <a:r>
              <a:rPr lang="en-US" b="1" dirty="0"/>
              <a:t>SSR 16-3p </a:t>
            </a:r>
            <a:r>
              <a:rPr lang="en-US" dirty="0" smtClean="0"/>
              <a:t>Evaluation </a:t>
            </a:r>
            <a:r>
              <a:rPr lang="en-US" dirty="0"/>
              <a:t>of Symptoms in Disability Claims</a:t>
            </a:r>
          </a:p>
          <a:p>
            <a:pPr>
              <a:buFont typeface="Arial" panose="020B0604020202020204" pitchFamily="34" charset="0"/>
              <a:buChar char="•"/>
            </a:pPr>
            <a:r>
              <a:rPr lang="en-US" b="1" dirty="0"/>
              <a:t>SSR 16-4p </a:t>
            </a:r>
            <a:r>
              <a:rPr lang="en-US" dirty="0" smtClean="0"/>
              <a:t>Using </a:t>
            </a:r>
            <a:r>
              <a:rPr lang="en-US" dirty="0"/>
              <a:t>Genetic Test Results to Evaluate </a:t>
            </a:r>
            <a:r>
              <a:rPr lang="en-US" dirty="0" smtClean="0"/>
              <a:t>Disability</a:t>
            </a:r>
          </a:p>
          <a:p>
            <a:pPr>
              <a:buFont typeface="Arial" panose="020B0604020202020204" pitchFamily="34" charset="0"/>
              <a:buChar char="•"/>
            </a:pPr>
            <a:r>
              <a:rPr lang="en-US" b="1" dirty="0" smtClean="0"/>
              <a:t>Borderline </a:t>
            </a:r>
            <a:r>
              <a:rPr lang="en-US" b="1" dirty="0"/>
              <a:t>Age Policy </a:t>
            </a:r>
            <a:r>
              <a:rPr lang="en-US" dirty="0"/>
              <a:t>POMS and HALLEX alignment</a:t>
            </a:r>
          </a:p>
          <a:p>
            <a:pPr>
              <a:buFont typeface="Arial" panose="020B0604020202020204" pitchFamily="34" charset="0"/>
              <a:buChar char="•"/>
            </a:pPr>
            <a:endParaRPr lang="en-US" dirty="0" smtClean="0"/>
          </a:p>
          <a:p>
            <a:pPr>
              <a:buFont typeface="Arial" panose="020B0604020202020204" pitchFamily="34" charset="0"/>
              <a:buChar char="•"/>
            </a:pPr>
            <a:endParaRPr lang="en-US" dirty="0"/>
          </a:p>
          <a:p>
            <a:pPr>
              <a:buFont typeface="Arial" panose="020B0604020202020204" pitchFamily="34" charset="0"/>
              <a:buChar char="•"/>
            </a:pPr>
            <a:endParaRPr lang="en-US" dirty="0" smtClean="0"/>
          </a:p>
          <a:p>
            <a:endParaRPr lang="en-US" dirty="0"/>
          </a:p>
        </p:txBody>
      </p:sp>
    </p:spTree>
    <p:extLst>
      <p:ext uri="{BB962C8B-B14F-4D97-AF65-F5344CB8AC3E}">
        <p14:creationId xmlns:p14="http://schemas.microsoft.com/office/powerpoint/2010/main" val="37991060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buNone/>
            </a:pPr>
            <a:r>
              <a:rPr lang="en-US" dirty="0" smtClean="0"/>
              <a:t>Next 6-8 months</a:t>
            </a:r>
            <a:endParaRPr lang="en-US" dirty="0"/>
          </a:p>
        </p:txBody>
      </p:sp>
      <p:sp>
        <p:nvSpPr>
          <p:cNvPr id="7" name="Content Placeholder 6"/>
          <p:cNvSpPr>
            <a:spLocks noGrp="1"/>
          </p:cNvSpPr>
          <p:nvPr>
            <p:ph sz="quarter" idx="13"/>
          </p:nvPr>
        </p:nvSpPr>
        <p:spPr/>
        <p:txBody>
          <a:bodyPr>
            <a:normAutofit fontScale="77500" lnSpcReduction="20000"/>
          </a:bodyPr>
          <a:lstStyle/>
          <a:p>
            <a:pPr>
              <a:buFont typeface="Arial" panose="020B0604020202020204" pitchFamily="34" charset="0"/>
              <a:buChar char="•"/>
            </a:pPr>
            <a:r>
              <a:rPr lang="en-US" dirty="0" smtClean="0"/>
              <a:t>Implement Neurological and Respiratory Rules</a:t>
            </a:r>
          </a:p>
          <a:p>
            <a:pPr>
              <a:buFont typeface="Arial" panose="020B0604020202020204" pitchFamily="34" charset="0"/>
              <a:buChar char="•"/>
            </a:pPr>
            <a:r>
              <a:rPr lang="en-US" dirty="0" smtClean="0"/>
              <a:t>NEW RPC business process</a:t>
            </a:r>
          </a:p>
          <a:p>
            <a:pPr>
              <a:buFont typeface="Arial" panose="020B0604020202020204" pitchFamily="34" charset="0"/>
              <a:buChar char="•"/>
            </a:pPr>
            <a:r>
              <a:rPr lang="en-US" dirty="0" smtClean="0"/>
              <a:t>Finalizing Mental Listings</a:t>
            </a:r>
          </a:p>
          <a:p>
            <a:pPr>
              <a:buFont typeface="Arial" panose="020B0604020202020204" pitchFamily="34" charset="0"/>
              <a:buChar char="•"/>
            </a:pPr>
            <a:r>
              <a:rPr lang="en-US" dirty="0" smtClean="0"/>
              <a:t>Medical Evidence NPRM </a:t>
            </a:r>
          </a:p>
          <a:p>
            <a:pPr>
              <a:buFont typeface="Arial" panose="020B0604020202020204" pitchFamily="34" charset="0"/>
              <a:buChar char="•"/>
            </a:pPr>
            <a:r>
              <a:rPr lang="en-US" dirty="0" smtClean="0"/>
              <a:t>Finalize Immune/HIV Listing</a:t>
            </a:r>
          </a:p>
          <a:p>
            <a:pPr>
              <a:buFont typeface="Arial" panose="020B0604020202020204" pitchFamily="34" charset="0"/>
              <a:buChar char="•"/>
            </a:pPr>
            <a:r>
              <a:rPr lang="en-US" dirty="0" smtClean="0"/>
              <a:t>Finalize Evidence from Statutorily Excluded Medical Sources (BBA 812) regulation</a:t>
            </a:r>
          </a:p>
          <a:p>
            <a:pPr>
              <a:buFont typeface="Arial" panose="020B0604020202020204" pitchFamily="34" charset="0"/>
              <a:buChar char="•"/>
            </a:pPr>
            <a:r>
              <a:rPr lang="en-US" dirty="0" smtClean="0"/>
              <a:t>Implement medical advisor rule for non-physician/psychologists medical staff (BBA </a:t>
            </a:r>
            <a:r>
              <a:rPr lang="en-US" dirty="0"/>
              <a:t>832) </a:t>
            </a:r>
            <a:endParaRPr lang="en-US" dirty="0" smtClean="0"/>
          </a:p>
          <a:p>
            <a:pPr>
              <a:buFont typeface="Arial" panose="020B0604020202020204" pitchFamily="34" charset="0"/>
              <a:buChar char="•"/>
            </a:pPr>
            <a:r>
              <a:rPr lang="en-US" dirty="0" smtClean="0"/>
              <a:t>Failure </a:t>
            </a:r>
            <a:r>
              <a:rPr lang="en-US" dirty="0"/>
              <a:t>to Cooperate Policy </a:t>
            </a:r>
            <a:r>
              <a:rPr lang="en-US" dirty="0" smtClean="0"/>
              <a:t>(POMS) alignment and revision</a:t>
            </a:r>
            <a:endParaRPr lang="en-US" dirty="0"/>
          </a:p>
          <a:p>
            <a:pPr>
              <a:buFont typeface="Arial" panose="020B0604020202020204" pitchFamily="34" charset="0"/>
              <a:buChar char="•"/>
            </a:pPr>
            <a:r>
              <a:rPr lang="en-US" dirty="0" smtClean="0"/>
              <a:t>CDR </a:t>
            </a:r>
            <a:r>
              <a:rPr lang="en-US" dirty="0"/>
              <a:t>policy </a:t>
            </a:r>
            <a:r>
              <a:rPr lang="en-US" dirty="0">
                <a:solidFill>
                  <a:prstClr val="black">
                    <a:lumMod val="75000"/>
                    <a:lumOff val="25000"/>
                  </a:prstClr>
                </a:solidFill>
              </a:rPr>
              <a:t>POMS </a:t>
            </a:r>
            <a:r>
              <a:rPr lang="en-US" dirty="0" smtClean="0"/>
              <a:t>clarification</a:t>
            </a:r>
          </a:p>
          <a:p>
            <a:endParaRPr lang="en-US" dirty="0"/>
          </a:p>
        </p:txBody>
      </p:sp>
    </p:spTree>
    <p:extLst>
      <p:ext uri="{BB962C8B-B14F-4D97-AF65-F5344CB8AC3E}">
        <p14:creationId xmlns:p14="http://schemas.microsoft.com/office/powerpoint/2010/main" val="26632171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buNone/>
            </a:pPr>
            <a:r>
              <a:rPr lang="en-US" dirty="0" smtClean="0"/>
              <a:t>Update - OIS</a:t>
            </a:r>
            <a:endParaRPr lang="en-US" dirty="0"/>
          </a:p>
        </p:txBody>
      </p:sp>
      <p:sp>
        <p:nvSpPr>
          <p:cNvPr id="3" name="Content Placeholder 2"/>
          <p:cNvSpPr>
            <a:spLocks noGrp="1"/>
          </p:cNvSpPr>
          <p:nvPr>
            <p:ph sz="quarter" idx="13"/>
          </p:nvPr>
        </p:nvSpPr>
        <p:spPr/>
        <p:txBody>
          <a:bodyPr>
            <a:normAutofit fontScale="77500" lnSpcReduction="20000"/>
          </a:bodyPr>
          <a:lstStyle/>
          <a:p>
            <a:pPr lvl="0"/>
            <a:r>
              <a:rPr lang="en-US" dirty="0"/>
              <a:t>The Bureau of Labor Statistics is continuing to collect occupational data for use in our new OIS to replace the DOT</a:t>
            </a:r>
          </a:p>
          <a:p>
            <a:pPr lvl="0"/>
            <a:r>
              <a:rPr lang="en-US" dirty="0"/>
              <a:t>BLS started the second of three years of production data collection; we expect a complete set of data in early 2019</a:t>
            </a:r>
          </a:p>
          <a:p>
            <a:pPr lvl="0"/>
            <a:r>
              <a:rPr lang="en-US" dirty="0"/>
              <a:t>SSA is developing an IT platform to house the BLS data along with information from O*NET and military occupational crosswalks</a:t>
            </a:r>
          </a:p>
          <a:p>
            <a:pPr lvl="0"/>
            <a:r>
              <a:rPr lang="en-US" dirty="0"/>
              <a:t>The new OIS will include descriptors of the mental-cognitive requirements of work – we are still testing and refining these survey questions</a:t>
            </a:r>
          </a:p>
          <a:p>
            <a:pPr lvl="0"/>
            <a:r>
              <a:rPr lang="en-US" dirty="0"/>
              <a:t>Next steps include analysis of the first year of production data and testing the IT platform.</a:t>
            </a:r>
          </a:p>
          <a:p>
            <a:endParaRPr lang="en-US" dirty="0"/>
          </a:p>
        </p:txBody>
      </p:sp>
    </p:spTree>
    <p:extLst>
      <p:ext uri="{BB962C8B-B14F-4D97-AF65-F5344CB8AC3E}">
        <p14:creationId xmlns:p14="http://schemas.microsoft.com/office/powerpoint/2010/main" val="34292539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0" indent="0">
              <a:buNone/>
            </a:pPr>
            <a:r>
              <a:rPr lang="en-US" dirty="0" smtClean="0">
                <a:solidFill>
                  <a:schemeClr val="bg1">
                    <a:lumMod val="50000"/>
                  </a:schemeClr>
                </a:solidFill>
              </a:rPr>
              <a:t>Disability Policy’s </a:t>
            </a:r>
            <a:r>
              <a:rPr lang="en-US" dirty="0" smtClean="0">
                <a:solidFill>
                  <a:schemeClr val="bg1">
                    <a:lumMod val="50000"/>
                  </a:schemeClr>
                </a:solidFill>
              </a:rPr>
              <a:t>Vision</a:t>
            </a:r>
            <a:endParaRPr lang="en-US" dirty="0">
              <a:solidFill>
                <a:schemeClr val="bg1">
                  <a:lumMod val="50000"/>
                </a:schemeClr>
              </a:solidFill>
            </a:endParaRPr>
          </a:p>
        </p:txBody>
      </p:sp>
      <p:sp>
        <p:nvSpPr>
          <p:cNvPr id="4" name="Text Placeholder 3"/>
          <p:cNvSpPr>
            <a:spLocks noGrp="1"/>
          </p:cNvSpPr>
          <p:nvPr>
            <p:ph type="body" idx="1"/>
          </p:nvPr>
        </p:nvSpPr>
        <p:spPr/>
        <p:txBody>
          <a:bodyPr>
            <a:normAutofit fontScale="25000" lnSpcReduction="20000"/>
          </a:bodyPr>
          <a:lstStyle/>
          <a:p>
            <a:r>
              <a:rPr lang="en-US" sz="7400" i="1" dirty="0"/>
              <a:t>S</a:t>
            </a:r>
            <a:r>
              <a:rPr lang="en-US" sz="7400" i="1" dirty="0" smtClean="0"/>
              <a:t>tay </a:t>
            </a:r>
            <a:r>
              <a:rPr lang="en-US" sz="7400" i="1" dirty="0"/>
              <a:t>in step with changes in medicine, healthcare delivery, technology, and the workplace to improve the lives of individuals with a </a:t>
            </a:r>
            <a:r>
              <a:rPr lang="en-US" sz="7400" i="1" dirty="0" smtClean="0"/>
              <a:t>disability.</a:t>
            </a:r>
          </a:p>
          <a:p>
            <a:endParaRPr lang="en-US" i="1" dirty="0"/>
          </a:p>
          <a:p>
            <a:endParaRPr lang="en-US" sz="5900" i="1" dirty="0" smtClean="0"/>
          </a:p>
          <a:p>
            <a:endParaRPr lang="en-US" i="1" dirty="0"/>
          </a:p>
          <a:p>
            <a:endParaRPr lang="en-US" dirty="0"/>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71"/>
            <a:ext cx="9144000" cy="2432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57822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217856"/>
            <a:ext cx="9144000" cy="2633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14734" y="533400"/>
            <a:ext cx="3479710" cy="1486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062418" y="2667000"/>
            <a:ext cx="7632026" cy="646331"/>
          </a:xfrm>
          <a:prstGeom prst="rect">
            <a:avLst/>
          </a:prstGeom>
          <a:noFill/>
        </p:spPr>
        <p:txBody>
          <a:bodyPr wrap="none" rtlCol="0">
            <a:spAutoFit/>
          </a:bodyPr>
          <a:lstStyle/>
          <a:p>
            <a:r>
              <a:rPr lang="en-US" i="1" dirty="0"/>
              <a:t>Stay in step with changes in medicine, healthcare delivery, technology, </a:t>
            </a:r>
            <a:endParaRPr lang="en-US" i="1" dirty="0" smtClean="0"/>
          </a:p>
          <a:p>
            <a:r>
              <a:rPr lang="en-US" i="1" dirty="0" smtClean="0"/>
              <a:t>and </a:t>
            </a:r>
            <a:r>
              <a:rPr lang="en-US" i="1" dirty="0"/>
              <a:t>the workplace to improve the lives of individuals with a disability.</a:t>
            </a:r>
          </a:p>
        </p:txBody>
      </p:sp>
    </p:spTree>
    <p:extLst>
      <p:ext uri="{BB962C8B-B14F-4D97-AF65-F5344CB8AC3E}">
        <p14:creationId xmlns:p14="http://schemas.microsoft.com/office/powerpoint/2010/main" val="5552554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533400"/>
            <a:ext cx="2827044" cy="1207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826" y="1676400"/>
            <a:ext cx="6465266" cy="482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259849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marL="0" indent="0">
              <a:buNone/>
            </a:pPr>
            <a:r>
              <a:rPr lang="en-US" dirty="0" smtClean="0"/>
              <a:t>SSA Disability Beneficiaries</a:t>
            </a:r>
            <a:endParaRPr lang="en-US" dirty="0"/>
          </a:p>
        </p:txBody>
      </p:sp>
      <p:sp>
        <p:nvSpPr>
          <p:cNvPr id="5" name="Content Placeholder 4"/>
          <p:cNvSpPr>
            <a:spLocks noGrp="1"/>
          </p:cNvSpPr>
          <p:nvPr>
            <p:ph sz="quarter" idx="13"/>
          </p:nvPr>
        </p:nvSpPr>
        <p:spPr/>
        <p:txBody>
          <a:bodyPr>
            <a:normAutofit fontScale="92500" lnSpcReduction="10000"/>
          </a:bodyPr>
          <a:lstStyle/>
          <a:p>
            <a:pPr>
              <a:buFont typeface="Arial" panose="020B0604020202020204" pitchFamily="34" charset="0"/>
              <a:buChar char="•"/>
            </a:pPr>
            <a:r>
              <a:rPr lang="en-US" dirty="0" smtClean="0"/>
              <a:t>14 million people get a Social Security disability benefit</a:t>
            </a:r>
          </a:p>
          <a:p>
            <a:pPr>
              <a:buFont typeface="Arial" panose="020B0604020202020204" pitchFamily="34" charset="0"/>
              <a:buChar char="•"/>
            </a:pPr>
            <a:r>
              <a:rPr lang="en-US" dirty="0" smtClean="0"/>
              <a:t>38 million people or 1-in-10 Americans live with severe disabilities </a:t>
            </a:r>
          </a:p>
          <a:p>
            <a:pPr>
              <a:buFont typeface="Arial" panose="020B0604020202020204" pitchFamily="34" charset="0"/>
              <a:buChar char="•"/>
            </a:pPr>
            <a:r>
              <a:rPr lang="en-US" dirty="0" smtClean="0"/>
              <a:t>1-in-4 20-year-olds become disabled before retirement</a:t>
            </a:r>
          </a:p>
          <a:p>
            <a:pPr>
              <a:buFont typeface="Arial" panose="020B0604020202020204" pitchFamily="34" charset="0"/>
              <a:buChar char="•"/>
            </a:pPr>
            <a:r>
              <a:rPr lang="en-US" dirty="0" smtClean="0"/>
              <a:t>At the age of 55 within five years of the onset of their disabilities:</a:t>
            </a:r>
          </a:p>
          <a:p>
            <a:pPr lvl="1">
              <a:buFont typeface="Georgia" panose="02040502050405020303" pitchFamily="18" charset="0"/>
              <a:buChar char="-"/>
            </a:pPr>
            <a:r>
              <a:rPr lang="en-US" dirty="0" smtClean="0"/>
              <a:t>1-in-5 men die</a:t>
            </a:r>
          </a:p>
          <a:p>
            <a:pPr lvl="1">
              <a:buFont typeface="Georgia" panose="02040502050405020303" pitchFamily="18" charset="0"/>
              <a:buChar char="-"/>
            </a:pPr>
            <a:r>
              <a:rPr lang="en-US" dirty="0" smtClean="0"/>
              <a:t>1-in-7 women die</a:t>
            </a:r>
          </a:p>
          <a:p>
            <a:endParaRPr lang="en-US" dirty="0"/>
          </a:p>
        </p:txBody>
      </p:sp>
    </p:spTree>
    <p:extLst>
      <p:ext uri="{BB962C8B-B14F-4D97-AF65-F5344CB8AC3E}">
        <p14:creationId xmlns:p14="http://schemas.microsoft.com/office/powerpoint/2010/main" val="25699482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buNone/>
            </a:pPr>
            <a:r>
              <a:rPr lang="en-US" dirty="0" smtClean="0"/>
              <a:t>The ODP Team</a:t>
            </a:r>
            <a:endParaRPr lang="en-US" dirty="0"/>
          </a:p>
        </p:txBody>
      </p:sp>
      <p:sp>
        <p:nvSpPr>
          <p:cNvPr id="3" name="Content Placeholder 2"/>
          <p:cNvSpPr>
            <a:spLocks noGrp="1"/>
          </p:cNvSpPr>
          <p:nvPr>
            <p:ph sz="quarter" idx="13"/>
          </p:nvPr>
        </p:nvSpPr>
        <p:spPr/>
        <p:txBody>
          <a:bodyPr/>
          <a:lstStyle/>
          <a:p>
            <a:pPr marL="109728" indent="0">
              <a:buNone/>
            </a:pPr>
            <a:r>
              <a:rPr lang="en-US" dirty="0" smtClean="0"/>
              <a:t> </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609600"/>
            <a:ext cx="5638800" cy="375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929768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143000"/>
            <a:ext cx="8229600" cy="1524000"/>
          </a:xfrm>
        </p:spPr>
        <p:txBody>
          <a:bodyPr>
            <a:normAutofit/>
          </a:bodyPr>
          <a:lstStyle/>
          <a:p>
            <a:pPr marL="0" indent="0">
              <a:buNone/>
            </a:pPr>
            <a:r>
              <a:rPr lang="en-US" dirty="0" smtClean="0"/>
              <a:t>Office of Disability Policy</a:t>
            </a:r>
            <a:br>
              <a:rPr lang="en-US" dirty="0" smtClean="0"/>
            </a:br>
            <a:r>
              <a:rPr lang="en-US" sz="2200" dirty="0" smtClean="0"/>
              <a:t>Associate Commissioner, Gina Clemons</a:t>
            </a:r>
            <a:br>
              <a:rPr lang="en-US" sz="2200" dirty="0" smtClean="0"/>
            </a:br>
            <a:r>
              <a:rPr lang="en-US" sz="2200" dirty="0" smtClean="0"/>
              <a:t>Deputy Associate Commissioner, Melissa Spencer</a:t>
            </a:r>
            <a:endParaRPr lang="en-US" sz="2200" dirty="0"/>
          </a:p>
        </p:txBody>
      </p:sp>
      <p:graphicFrame>
        <p:nvGraphicFramePr>
          <p:cNvPr id="6" name="Content Placeholder 5"/>
          <p:cNvGraphicFramePr>
            <a:graphicFrameLocks noGrp="1"/>
          </p:cNvGraphicFramePr>
          <p:nvPr>
            <p:ph sz="quarter" idx="13"/>
            <p:extLst>
              <p:ext uri="{D42A27DB-BD31-4B8C-83A1-F6EECF244321}">
                <p14:modId xmlns:p14="http://schemas.microsoft.com/office/powerpoint/2010/main" val="4053316529"/>
              </p:ext>
            </p:extLst>
          </p:nvPr>
        </p:nvGraphicFramePr>
        <p:xfrm>
          <a:off x="457200" y="2971800"/>
          <a:ext cx="8229600" cy="36020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761843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4800600"/>
            <a:ext cx="6512511" cy="1143000"/>
          </a:xfrm>
        </p:spPr>
        <p:txBody>
          <a:bodyPr/>
          <a:lstStyle/>
          <a:p>
            <a:pPr marL="0" indent="0">
              <a:buNone/>
            </a:pPr>
            <a:r>
              <a:rPr lang="en-US" dirty="0" smtClean="0"/>
              <a:t>Key DDS Participation</a:t>
            </a:r>
            <a:endParaRPr lang="en-US" dirty="0"/>
          </a:p>
        </p:txBody>
      </p:sp>
      <p:graphicFrame>
        <p:nvGraphicFramePr>
          <p:cNvPr id="4" name="Content Placeholder 3"/>
          <p:cNvGraphicFramePr>
            <a:graphicFrameLocks noGrp="1"/>
          </p:cNvGraphicFramePr>
          <p:nvPr>
            <p:ph sz="quarter" idx="13"/>
            <p:extLst>
              <p:ext uri="{D42A27DB-BD31-4B8C-83A1-F6EECF244321}">
                <p14:modId xmlns:p14="http://schemas.microsoft.com/office/powerpoint/2010/main" val="2915298211"/>
              </p:ext>
            </p:extLst>
          </p:nvPr>
        </p:nvGraphicFramePr>
        <p:xfrm>
          <a:off x="1143000" y="731838"/>
          <a:ext cx="6400800" cy="4003040"/>
        </p:xfrm>
        <a:graphic>
          <a:graphicData uri="http://schemas.openxmlformats.org/drawingml/2006/table">
            <a:tbl>
              <a:tblPr firstRow="1" bandRow="1">
                <a:tableStyleId>{5C22544A-7EE6-4342-B048-85BDC9FD1C3A}</a:tableStyleId>
              </a:tblPr>
              <a:tblGrid>
                <a:gridCol w="3200400"/>
                <a:gridCol w="3200400"/>
              </a:tblGrid>
              <a:tr h="370840">
                <a:tc>
                  <a:txBody>
                    <a:bodyPr/>
                    <a:lstStyle/>
                    <a:p>
                      <a:pPr algn="ctr"/>
                      <a:r>
                        <a:rPr lang="en-US" dirty="0" smtClean="0"/>
                        <a:t>Work Group</a:t>
                      </a:r>
                      <a:endParaRPr lang="en-US" dirty="0"/>
                    </a:p>
                  </a:txBody>
                  <a:tcPr marL="93345" marR="93345"/>
                </a:tc>
                <a:tc>
                  <a:txBody>
                    <a:bodyPr/>
                    <a:lstStyle/>
                    <a:p>
                      <a:pPr algn="ctr"/>
                      <a:r>
                        <a:rPr lang="en-US" dirty="0" smtClean="0"/>
                        <a:t>DDS</a:t>
                      </a:r>
                      <a:r>
                        <a:rPr lang="en-US" baseline="0" dirty="0" smtClean="0"/>
                        <a:t> Representatives</a:t>
                      </a:r>
                      <a:endParaRPr lang="en-US" dirty="0"/>
                    </a:p>
                  </a:txBody>
                  <a:tcPr marL="93345" marR="93345"/>
                </a:tc>
              </a:tr>
              <a:tr h="370840">
                <a:tc>
                  <a:txBody>
                    <a:bodyPr/>
                    <a:lstStyle/>
                    <a:p>
                      <a:r>
                        <a:rPr lang="en-US" sz="1400" dirty="0" smtClean="0"/>
                        <a:t>BBA 812</a:t>
                      </a:r>
                      <a:endParaRPr lang="en-US" sz="1400" dirty="0"/>
                    </a:p>
                  </a:txBody>
                  <a:tcPr marL="93345" marR="93345"/>
                </a:tc>
                <a:tc>
                  <a:txBody>
                    <a:bodyPr/>
                    <a:lstStyle/>
                    <a:p>
                      <a:pPr indent="-1371600"/>
                      <a:r>
                        <a:rPr lang="en-US" sz="1400" dirty="0" smtClean="0"/>
                        <a:t>North Carolina  &amp; Montana</a:t>
                      </a:r>
                      <a:endParaRPr lang="en-US" sz="1400" dirty="0"/>
                    </a:p>
                  </a:txBody>
                  <a:tcPr marL="93345" marR="93345"/>
                </a:tc>
              </a:tr>
              <a:tr h="370840">
                <a:tc>
                  <a:txBody>
                    <a:bodyPr/>
                    <a:lstStyle/>
                    <a:p>
                      <a:r>
                        <a:rPr lang="en-US" sz="1400" dirty="0" smtClean="0"/>
                        <a:t>Digestive Disorders NPRM</a:t>
                      </a:r>
                      <a:endParaRPr lang="en-US" sz="1400" dirty="0"/>
                    </a:p>
                  </a:txBody>
                  <a:tcPr marL="93345" marR="93345"/>
                </a:tc>
                <a:tc>
                  <a:txBody>
                    <a:bodyPr/>
                    <a:lstStyle/>
                    <a:p>
                      <a:pPr indent="-1371600"/>
                      <a:r>
                        <a:rPr lang="en-US" sz="1400" dirty="0" smtClean="0"/>
                        <a:t>Delaware</a:t>
                      </a:r>
                      <a:endParaRPr lang="en-US" sz="1400" dirty="0"/>
                    </a:p>
                  </a:txBody>
                  <a:tcPr marL="93345" marR="93345"/>
                </a:tc>
              </a:tr>
              <a:tr h="370840">
                <a:tc>
                  <a:txBody>
                    <a:bodyPr/>
                    <a:lstStyle/>
                    <a:p>
                      <a:r>
                        <a:rPr lang="en-US" sz="1400" dirty="0" smtClean="0"/>
                        <a:t>Failure to Cooperate</a:t>
                      </a:r>
                      <a:endParaRPr lang="en-US" sz="1400" dirty="0"/>
                    </a:p>
                  </a:txBody>
                  <a:tcPr marL="93345" marR="93345"/>
                </a:tc>
                <a:tc>
                  <a:txBody>
                    <a:bodyPr/>
                    <a:lstStyle/>
                    <a:p>
                      <a:pPr indent="-1371600"/>
                      <a:r>
                        <a:rPr lang="en-US" sz="1400" dirty="0" smtClean="0"/>
                        <a:t>Des Moines, IA &amp; Waterbury, CT</a:t>
                      </a:r>
                      <a:endParaRPr lang="en-US" sz="1400" dirty="0"/>
                    </a:p>
                  </a:txBody>
                  <a:tcPr marL="93345" marR="93345"/>
                </a:tc>
              </a:tr>
              <a:tr h="370840">
                <a:tc>
                  <a:txBody>
                    <a:bodyPr/>
                    <a:lstStyle/>
                    <a:p>
                      <a:r>
                        <a:rPr lang="en-US" sz="1400" dirty="0" smtClean="0"/>
                        <a:t>Mental Disorders Final Rule</a:t>
                      </a:r>
                      <a:endParaRPr lang="en-US" sz="1400" dirty="0"/>
                    </a:p>
                  </a:txBody>
                  <a:tcPr marL="93345" marR="93345"/>
                </a:tc>
                <a:tc>
                  <a:txBody>
                    <a:bodyPr/>
                    <a:lstStyle/>
                    <a:p>
                      <a:pPr indent="-1371600"/>
                      <a:r>
                        <a:rPr lang="en-US" sz="1400" dirty="0" smtClean="0"/>
                        <a:t>Vermont, New York, &amp; Texas</a:t>
                      </a:r>
                      <a:endParaRPr lang="en-US" sz="1400" dirty="0"/>
                    </a:p>
                  </a:txBody>
                  <a:tcPr marL="93345" marR="93345"/>
                </a:tc>
              </a:tr>
              <a:tr h="370840">
                <a:tc>
                  <a:txBody>
                    <a:bodyPr/>
                    <a:lstStyle/>
                    <a:p>
                      <a:r>
                        <a:rPr lang="en-US" sz="1400" dirty="0" smtClean="0"/>
                        <a:t>Musculoskeletal Disorders NPRM</a:t>
                      </a:r>
                      <a:endParaRPr lang="en-US" sz="1400" dirty="0"/>
                    </a:p>
                  </a:txBody>
                  <a:tcPr marL="93345" marR="93345"/>
                </a:tc>
                <a:tc>
                  <a:txBody>
                    <a:bodyPr/>
                    <a:lstStyle/>
                    <a:p>
                      <a:pPr indent="-1371600"/>
                      <a:r>
                        <a:rPr lang="en-US" sz="1400" dirty="0" smtClean="0"/>
                        <a:t>Kentucky</a:t>
                      </a:r>
                      <a:endParaRPr lang="en-US" sz="1400" dirty="0"/>
                    </a:p>
                  </a:txBody>
                  <a:tcPr marL="93345" marR="93345"/>
                </a:tc>
              </a:tr>
              <a:tr h="370840">
                <a:tc>
                  <a:txBody>
                    <a:bodyPr/>
                    <a:lstStyle/>
                    <a:p>
                      <a:r>
                        <a:rPr lang="en-US" sz="1400" dirty="0" smtClean="0"/>
                        <a:t>Neurological Disorders NPRM</a:t>
                      </a:r>
                      <a:endParaRPr lang="en-US" sz="1400" dirty="0"/>
                    </a:p>
                  </a:txBody>
                  <a:tcPr marL="93345" marR="93345"/>
                </a:tc>
                <a:tc>
                  <a:txBody>
                    <a:bodyPr/>
                    <a:lstStyle/>
                    <a:p>
                      <a:pPr indent="-1371600"/>
                      <a:r>
                        <a:rPr lang="en-US" sz="1400" dirty="0" smtClean="0"/>
                        <a:t>Alabama</a:t>
                      </a:r>
                      <a:endParaRPr lang="en-US" sz="1400" dirty="0"/>
                    </a:p>
                  </a:txBody>
                  <a:tcPr marL="93345" marR="93345"/>
                </a:tc>
              </a:tr>
              <a:tr h="370840">
                <a:tc>
                  <a:txBody>
                    <a:bodyPr/>
                    <a:lstStyle/>
                    <a:p>
                      <a:r>
                        <a:rPr lang="en-US" sz="1400" dirty="0" smtClean="0"/>
                        <a:t>Query Policy</a:t>
                      </a:r>
                      <a:endParaRPr lang="en-US" sz="1400" dirty="0"/>
                    </a:p>
                  </a:txBody>
                  <a:tcPr marL="93345" marR="93345"/>
                </a:tc>
                <a:tc>
                  <a:txBody>
                    <a:bodyPr/>
                    <a:lstStyle/>
                    <a:p>
                      <a:pPr indent="-1371600"/>
                      <a:r>
                        <a:rPr lang="en-US" sz="1400" dirty="0" smtClean="0"/>
                        <a:t>Carson City, NV, West Virginia, Wisconsin,</a:t>
                      </a:r>
                      <a:r>
                        <a:rPr lang="en-US" sz="1400" baseline="0" dirty="0" smtClean="0"/>
                        <a:t> &amp; </a:t>
                      </a:r>
                      <a:r>
                        <a:rPr lang="en-US" sz="1400" dirty="0" smtClean="0"/>
                        <a:t>Montana </a:t>
                      </a:r>
                      <a:endParaRPr lang="en-US" sz="1400" dirty="0"/>
                    </a:p>
                  </a:txBody>
                  <a:tcPr marL="93345" marR="93345"/>
                </a:tc>
              </a:tr>
              <a:tr h="370840">
                <a:tc>
                  <a:txBody>
                    <a:bodyPr/>
                    <a:lstStyle/>
                    <a:p>
                      <a:r>
                        <a:rPr lang="en-US" sz="1400" dirty="0" smtClean="0"/>
                        <a:t>Vocational Regulations Modernization (VRM)</a:t>
                      </a:r>
                      <a:endParaRPr lang="en-US" sz="1400" dirty="0"/>
                    </a:p>
                  </a:txBody>
                  <a:tcPr marL="93345" marR="93345"/>
                </a:tc>
                <a:tc>
                  <a:txBody>
                    <a:bodyPr/>
                    <a:lstStyle/>
                    <a:p>
                      <a:pPr indent="-1371600"/>
                      <a:r>
                        <a:rPr lang="en-US" sz="1400" dirty="0" smtClean="0"/>
                        <a:t>Harrisburg, PA</a:t>
                      </a:r>
                      <a:r>
                        <a:rPr lang="en-US" sz="1400" baseline="0" dirty="0" smtClean="0"/>
                        <a:t> &amp; </a:t>
                      </a:r>
                      <a:r>
                        <a:rPr lang="en-US" sz="1400" dirty="0" smtClean="0"/>
                        <a:t>Springfield, IL</a:t>
                      </a:r>
                      <a:endParaRPr lang="en-US" sz="1400" dirty="0"/>
                    </a:p>
                  </a:txBody>
                  <a:tcPr marL="93345" marR="93345"/>
                </a:tc>
              </a:tr>
              <a:tr h="370840">
                <a:tc>
                  <a:txBody>
                    <a:bodyPr/>
                    <a:lstStyle/>
                    <a:p>
                      <a:r>
                        <a:rPr lang="en-US" sz="1400" dirty="0" smtClean="0"/>
                        <a:t>RPC Business</a:t>
                      </a:r>
                      <a:r>
                        <a:rPr lang="en-US" sz="1400" baseline="0" dirty="0" smtClean="0"/>
                        <a:t> Process</a:t>
                      </a:r>
                      <a:endParaRPr lang="en-US" sz="1400" dirty="0"/>
                    </a:p>
                  </a:txBody>
                  <a:tcPr marL="93345" marR="93345"/>
                </a:tc>
                <a:tc>
                  <a:txBody>
                    <a:bodyPr/>
                    <a:lstStyle/>
                    <a:p>
                      <a:pPr indent="-1371600"/>
                      <a:r>
                        <a:rPr lang="en-US" sz="1400" dirty="0" smtClean="0"/>
                        <a:t>DDSs</a:t>
                      </a:r>
                      <a:r>
                        <a:rPr lang="en-US" sz="1400" baseline="0" dirty="0" smtClean="0"/>
                        <a:t> from all 10 regions</a:t>
                      </a:r>
                      <a:endParaRPr lang="en-US" sz="1400" dirty="0"/>
                    </a:p>
                  </a:txBody>
                  <a:tcPr marL="93345" marR="93345"/>
                </a:tc>
              </a:tr>
            </a:tbl>
          </a:graphicData>
        </a:graphic>
      </p:graphicFrame>
    </p:spTree>
    <p:extLst>
      <p:ext uri="{BB962C8B-B14F-4D97-AF65-F5344CB8AC3E}">
        <p14:creationId xmlns:p14="http://schemas.microsoft.com/office/powerpoint/2010/main" val="5400741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buNone/>
            </a:pPr>
            <a:r>
              <a:rPr lang="en-US" dirty="0" smtClean="0"/>
              <a:t>Disability Policy Internal SSA Partners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25117641"/>
              </p:ext>
            </p:extLst>
          </p:nvPr>
        </p:nvGraphicFramePr>
        <p:xfrm>
          <a:off x="3962400" y="762000"/>
          <a:ext cx="4937760" cy="49377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83512136"/>
      </p:ext>
    </p:extLst>
  </p:cSld>
  <p:clrMapOvr>
    <a:masterClrMapping/>
  </p:clrMapOvr>
</p:sld>
</file>

<file path=ppt/theme/theme1.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3536</TotalTime>
  <Words>1873</Words>
  <Application>Microsoft Office PowerPoint</Application>
  <PresentationFormat>On-screen Show (4:3)</PresentationFormat>
  <Paragraphs>237</Paragraphs>
  <Slides>30</Slides>
  <Notes>30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Slipstream</vt:lpstr>
      <vt:lpstr>NADE - Mile High Excellence August 16, 2016</vt:lpstr>
      <vt:lpstr>Agenda   </vt:lpstr>
      <vt:lpstr>Disability Policy’s Vision</vt:lpstr>
      <vt:lpstr>PowerPoint Presentation</vt:lpstr>
      <vt:lpstr>SSA Disability Beneficiaries</vt:lpstr>
      <vt:lpstr>The ODP Team</vt:lpstr>
      <vt:lpstr>Office of Disability Policy Associate Commissioner, Gina Clemons Deputy Associate Commissioner, Melissa Spencer</vt:lpstr>
      <vt:lpstr>Key DDS Participation</vt:lpstr>
      <vt:lpstr>Disability Policy Internal SSA Partners</vt:lpstr>
      <vt:lpstr>PowerPoint Presentation</vt:lpstr>
      <vt:lpstr>The Regulations Process</vt:lpstr>
      <vt:lpstr>PowerPoint Presentation</vt:lpstr>
      <vt:lpstr>What laws govern the rulemaking process</vt:lpstr>
      <vt:lpstr>Delegation of Legislative Power by Congress</vt:lpstr>
      <vt:lpstr>The Administrative Procedure Act (APA)</vt:lpstr>
      <vt:lpstr>3 Types of Rules</vt:lpstr>
      <vt:lpstr>Substantive Rule</vt:lpstr>
      <vt:lpstr>Basic Rulemaking Terminology</vt:lpstr>
      <vt:lpstr>Advance Notice of Proposed Rulemaking (ANPRM)  </vt:lpstr>
      <vt:lpstr>Notice of Proposed Rulemaking (NPRM)</vt:lpstr>
      <vt:lpstr>Interim Final and Direct Final Rules</vt:lpstr>
      <vt:lpstr>Final Rule</vt:lpstr>
      <vt:lpstr>Public Comments</vt:lpstr>
      <vt:lpstr>Subscribing to SSA Federal Register Documents </vt:lpstr>
      <vt:lpstr>How the reg process works within SSA</vt:lpstr>
      <vt:lpstr>Keeping Policy Current</vt:lpstr>
      <vt:lpstr>FY2016 Completed Policy Highlights</vt:lpstr>
      <vt:lpstr>Next 6-8 months</vt:lpstr>
      <vt:lpstr>Update - OIS</vt:lpstr>
      <vt:lpstr>PowerPoint Presentation</vt:lpstr>
    </vt:vector>
  </TitlesOfParts>
  <Company>Social Security Administration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Disability Policy Modernization and Improvement</dc:title>
  <dc:creator>IWS/LAN</dc:creator>
  <cp:lastModifiedBy>IWS/LAN</cp:lastModifiedBy>
  <cp:revision>90</cp:revision>
  <cp:lastPrinted>2016-08-11T14:50:03Z</cp:lastPrinted>
  <dcterms:created xsi:type="dcterms:W3CDTF">2016-06-16T16:54:59Z</dcterms:created>
  <dcterms:modified xsi:type="dcterms:W3CDTF">2016-08-11T14:53:22Z</dcterms:modified>
</cp:coreProperties>
</file>