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00CC"/>
    <a:srgbClr val="66FFFF"/>
    <a:srgbClr val="CCCC00"/>
    <a:srgbClr val="9900CC"/>
    <a:srgbClr val="CCFF66"/>
    <a:srgbClr val="FF3399"/>
    <a:srgbClr val="660066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726F8-0C73-4D74-8CFA-E97CF27FCCA1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73013-F0ED-40B7-91BE-9806A9D1C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6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73013-F0ED-40B7-91BE-9806A9D1CA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0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7091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73013-F0ED-40B7-91BE-9806A9D1CA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6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D435-069A-4174-BCBA-C48995BFA5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9840-FED4-4911-ABEF-C7FDAB7A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4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D435-069A-4174-BCBA-C48995BFA5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9840-FED4-4911-ABEF-C7FDAB7A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7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D435-069A-4174-BCBA-C48995BFA5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9840-FED4-4911-ABEF-C7FDAB7A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D435-069A-4174-BCBA-C48995BFA5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9840-FED4-4911-ABEF-C7FDAB7A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4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D435-069A-4174-BCBA-C48995BFA5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9840-FED4-4911-ABEF-C7FDAB7A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2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D435-069A-4174-BCBA-C48995BFA5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9840-FED4-4911-ABEF-C7FDAB7A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D435-069A-4174-BCBA-C48995BFA5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9840-FED4-4911-ABEF-C7FDAB7A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6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D435-069A-4174-BCBA-C48995BFA5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9840-FED4-4911-ABEF-C7FDAB7A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1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D435-069A-4174-BCBA-C48995BFA5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9840-FED4-4911-ABEF-C7FDAB7A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D435-069A-4174-BCBA-C48995BFA5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9840-FED4-4911-ABEF-C7FDAB7A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D435-069A-4174-BCBA-C48995BFA5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9840-FED4-4911-ABEF-C7FDAB7A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4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9D435-069A-4174-BCBA-C48995BFA5E2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9840-FED4-4911-ABEF-C7FDAB7A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microsoft.com/office/2007/relationships/hdphoto" Target="../media/hdphoto4.wdp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openxmlformats.org/officeDocument/2006/relationships/image" Target="../media/image19.jp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17" Type="http://schemas.openxmlformats.org/officeDocument/2006/relationships/image" Target="../media/image15.jpeg"/><Relationship Id="rId25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24" Type="http://schemas.openxmlformats.org/officeDocument/2006/relationships/image" Target="../media/image22.png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9.jpe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Relationship Id="rId22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17" Type="http://schemas.openxmlformats.org/officeDocument/2006/relationships/image" Target="../media/image38.jpeg"/><Relationship Id="rId2" Type="http://schemas.openxmlformats.org/officeDocument/2006/relationships/image" Target="../media/image24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g"/><Relationship Id="rId15" Type="http://schemas.openxmlformats.org/officeDocument/2006/relationships/image" Target="../media/image36.jpeg"/><Relationship Id="rId10" Type="http://schemas.openxmlformats.org/officeDocument/2006/relationships/image" Target="../media/image32.jp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" y="534572"/>
            <a:ext cx="11155680" cy="907440"/>
          </a:xfrm>
        </p:spPr>
        <p:txBody>
          <a:bodyPr>
            <a:noAutofit/>
          </a:bodyPr>
          <a:lstStyle/>
          <a:p>
            <a:r>
              <a:rPr lang="en-US" sz="3600" b="1" dirty="0">
                <a:ln w="28575">
                  <a:solidFill>
                    <a:srgbClr val="FFC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n-US" sz="3600" b="1" dirty="0" smtClean="0">
                <a:ln w="28575">
                  <a:solidFill>
                    <a:srgbClr val="FFC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he</a:t>
            </a:r>
            <a:r>
              <a:rPr lang="en-US" sz="3600" b="1" dirty="0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ln w="28575">
                  <a:solidFill>
                    <a:srgbClr val="FF3399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Worthy </a:t>
            </a:r>
            <a:r>
              <a:rPr lang="en-US" sz="3600" b="1" dirty="0" smtClean="0">
                <a:ln w="28575">
                  <a:solidFill>
                    <a:srgbClr val="00B0F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Endeavor</a:t>
            </a:r>
            <a:r>
              <a:rPr lang="en-US" sz="3600" b="1" dirty="0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ln w="28575">
                  <a:solidFill>
                    <a:srgbClr val="CCCC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of</a:t>
            </a:r>
            <a:r>
              <a:rPr lang="en-US" sz="3600" b="1" dirty="0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 smtClean="0">
                <a:ln w="28575">
                  <a:solidFill>
                    <a:srgbClr val="9900CC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Examining </a:t>
            </a:r>
            <a:r>
              <a:rPr lang="en-US" sz="3600" b="1" dirty="0" smtClean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Dandelions</a:t>
            </a:r>
            <a:endParaRPr lang="en-US" sz="3600" b="1" dirty="0">
              <a:ln w="28575">
                <a:solidFill>
                  <a:srgbClr val="FFFF00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9490"/>
            <a:ext cx="9144000" cy="1910120"/>
          </a:xfrm>
          <a:solidFill>
            <a:srgbClr val="00B050"/>
          </a:solidFill>
        </p:spPr>
        <p:txBody>
          <a:bodyPr>
            <a:normAutofit fontScale="55000" lnSpcReduction="20000"/>
          </a:bodyPr>
          <a:lstStyle/>
          <a:p>
            <a:pPr algn="l"/>
            <a:endParaRPr lang="en-US" dirty="0" smtClean="0">
              <a:latin typeface="Century Gothic" panose="020B0502020202020204" pitchFamily="34" charset="0"/>
            </a:endParaRPr>
          </a:p>
          <a:p>
            <a:pPr algn="l"/>
            <a:r>
              <a:rPr lang="en-US" dirty="0" smtClean="0">
                <a:latin typeface="Century Gothic" panose="020B0502020202020204" pitchFamily="34" charset="0"/>
              </a:rPr>
              <a:t>	</a:t>
            </a:r>
            <a:r>
              <a:rPr lang="en-US" b="1" dirty="0" smtClean="0">
                <a:solidFill>
                  <a:srgbClr val="FF9900"/>
                </a:solidFill>
                <a:latin typeface="Century Gothic" panose="020B0502020202020204" pitchFamily="34" charset="0"/>
              </a:rPr>
              <a:t>PRESENTED FOR</a:t>
            </a:r>
            <a:r>
              <a:rPr lang="en-US" dirty="0" smtClean="0">
                <a:solidFill>
                  <a:srgbClr val="FF9900"/>
                </a:solidFill>
                <a:latin typeface="Century Gothic" panose="020B0502020202020204" pitchFamily="34" charset="0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dirty="0" smtClean="0">
                <a:latin typeface="Century Gothic" panose="020B0502020202020204" pitchFamily="34" charset="0"/>
              </a:rPr>
              <a:t>The National Association of Disability Examiners Conference</a:t>
            </a:r>
          </a:p>
          <a:p>
            <a:pPr algn="l"/>
            <a:r>
              <a:rPr lang="en-US" dirty="0" smtClean="0">
                <a:latin typeface="Century Gothic" panose="020B0502020202020204" pitchFamily="34" charset="0"/>
              </a:rPr>
              <a:t> 				         </a:t>
            </a:r>
            <a:r>
              <a:rPr lang="en-US" sz="25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Mile High Excellence</a:t>
            </a:r>
          </a:p>
          <a:p>
            <a:pPr algn="l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b="1" dirty="0" smtClean="0">
                <a:solidFill>
                  <a:srgbClr val="FF3399"/>
                </a:solidFill>
                <a:latin typeface="Century Gothic" panose="020B0502020202020204" pitchFamily="34" charset="0"/>
              </a:rPr>
              <a:t>PRESENTED BY: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	</a:t>
            </a:r>
            <a:r>
              <a:rPr lang="en-US" dirty="0" smtClean="0">
                <a:latin typeface="Century Gothic" panose="020B0502020202020204" pitchFamily="34" charset="0"/>
              </a:rPr>
              <a:t>Joelle </a:t>
            </a:r>
            <a:r>
              <a:rPr lang="en-US" dirty="0" err="1" smtClean="0">
                <a:latin typeface="Century Gothic" panose="020B0502020202020204" pitchFamily="34" charset="0"/>
              </a:rPr>
              <a:t>Brouner</a:t>
            </a:r>
            <a:r>
              <a:rPr lang="en-US" dirty="0" smtClean="0">
                <a:latin typeface="Century Gothic" panose="020B0502020202020204" pitchFamily="34" charset="0"/>
              </a:rPr>
              <a:t>	</a:t>
            </a:r>
            <a:r>
              <a:rPr lang="en-US" u="sng" dirty="0" smtClean="0">
                <a:latin typeface="Century Gothic" panose="020B0502020202020204" pitchFamily="34" charset="0"/>
              </a:rPr>
              <a:t>joelle.brouner@state.co.us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b="1" dirty="0" smtClean="0">
                <a:solidFill>
                  <a:srgbClr val="66FFFF"/>
                </a:solidFill>
                <a:latin typeface="Century Gothic" panose="020B0502020202020204" pitchFamily="34" charset="0"/>
              </a:rPr>
              <a:t>SPONSORED BY: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dirty="0" smtClean="0">
                <a:latin typeface="Century Gothic" panose="020B0502020202020204" pitchFamily="34" charset="0"/>
              </a:rPr>
              <a:t>The Colorado Association of Disability Examiners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b="1" dirty="0" smtClean="0">
                <a:ln>
                  <a:solidFill>
                    <a:srgbClr val="99FF33"/>
                  </a:solidFill>
                </a:ln>
                <a:solidFill>
                  <a:srgbClr val="99FF33"/>
                </a:solidFill>
                <a:latin typeface="Century Gothic" panose="020B0502020202020204" pitchFamily="34" charset="0"/>
              </a:rPr>
              <a:t>PRESENTED AT: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dirty="0" smtClean="0">
                <a:latin typeface="Century Gothic" panose="020B0502020202020204" pitchFamily="34" charset="0"/>
              </a:rPr>
              <a:t>The Radisson Hotel, Aurora, CO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b="1" dirty="0" smtClean="0">
                <a:solidFill>
                  <a:srgbClr val="9900CC"/>
                </a:solidFill>
                <a:latin typeface="Century Gothic" panose="020B0502020202020204" pitchFamily="34" charset="0"/>
              </a:rPr>
              <a:t>PRESENTED ON: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 </a:t>
            </a:r>
            <a:r>
              <a:rPr lang="en-US" dirty="0" smtClean="0">
                <a:latin typeface="Century Gothic" panose="020B0502020202020204" pitchFamily="34" charset="0"/>
              </a:rPr>
              <a:t>August 15, 2016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t="5592" b="3289"/>
          <a:stretch/>
        </p:blipFill>
        <p:spPr bwMode="auto">
          <a:xfrm>
            <a:off x="4935415" y="1627652"/>
            <a:ext cx="2321169" cy="251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21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30324" y="2145836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</a:rPr>
              <a:t/>
            </a:r>
            <a:b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Thank You!</a:t>
            </a:r>
            <a:r>
              <a:rPr lang="en-US" sz="4000" b="1" dirty="0" smtClean="0">
                <a:latin typeface="Century Gothic" panose="020B0502020202020204" pitchFamily="34" charset="0"/>
              </a:rPr>
              <a:t/>
            </a:r>
            <a:br>
              <a:rPr lang="en-US" sz="4000" b="1" dirty="0" smtClean="0">
                <a:latin typeface="Century Gothic" panose="020B0502020202020204" pitchFamily="34" charset="0"/>
              </a:rPr>
            </a:br>
            <a:r>
              <a:rPr lang="en-US" sz="4000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atin typeface="Century Gothic" panose="020B0502020202020204" pitchFamily="34" charset="0"/>
              </a:rPr>
              <a:t/>
            </a:r>
            <a:br>
              <a:rPr lang="en-US" b="1" dirty="0" smtClean="0">
                <a:latin typeface="Century Gothic" panose="020B0502020202020204" pitchFamily="34" charset="0"/>
              </a:rPr>
            </a:br>
            <a:r>
              <a:rPr lang="en-US" sz="2700" b="1" dirty="0" smtClean="0">
                <a:solidFill>
                  <a:srgbClr val="99FF66"/>
                </a:solidFill>
                <a:latin typeface="Century Gothic" panose="020B0502020202020204" pitchFamily="34" charset="0"/>
              </a:rPr>
              <a:t>National Association of Disability Examiners, Sharon Summers, President; Colorado Association of Disability Examiners; Vicki Johnson, Director, Colorado DDS; Wanda Colon-</a:t>
            </a:r>
            <a:r>
              <a:rPr lang="en-US" sz="2700" b="1" dirty="0" err="1" smtClean="0">
                <a:solidFill>
                  <a:srgbClr val="99FF66"/>
                </a:solidFill>
                <a:latin typeface="Century Gothic" panose="020B0502020202020204" pitchFamily="34" charset="0"/>
              </a:rPr>
              <a:t>Mollfulldela</a:t>
            </a:r>
            <a:r>
              <a:rPr lang="en-US" sz="2700" b="1" dirty="0" smtClean="0">
                <a:solidFill>
                  <a:srgbClr val="99FF66"/>
                </a:solidFill>
                <a:latin typeface="Century Gothic" panose="020B0502020202020204" pitchFamily="34" charset="0"/>
              </a:rPr>
              <a:t>, SSA Denver Regional Commissioner;  Nancy Berryhill, SSA Deputy Commissioner of Operations;  Ann Roberts, SSA Associate Commissioner, Office of Disability Determination</a:t>
            </a:r>
            <a:br>
              <a:rPr lang="en-US" sz="2700" b="1" dirty="0" smtClean="0">
                <a:solidFill>
                  <a:srgbClr val="99FF66"/>
                </a:solidFill>
                <a:latin typeface="Century Gothic" panose="020B0502020202020204" pitchFamily="34" charset="0"/>
              </a:rPr>
            </a:br>
            <a:r>
              <a:rPr lang="en-US" sz="2700" b="1" dirty="0">
                <a:latin typeface="Century Gothic" panose="020B0502020202020204" pitchFamily="34" charset="0"/>
              </a:rPr>
              <a:t/>
            </a:r>
            <a:br>
              <a:rPr lang="en-US" sz="2700" b="1" dirty="0">
                <a:latin typeface="Century Gothic" panose="020B0502020202020204" pitchFamily="34" charset="0"/>
              </a:rPr>
            </a:br>
            <a:r>
              <a:rPr lang="en-US" sz="53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Each of You</a:t>
            </a:r>
            <a:endParaRPr lang="en-US" sz="27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1850" y="5152170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6000" i="1" dirty="0" smtClean="0">
                <a:solidFill>
                  <a:schemeClr val="bg1"/>
                </a:solidFill>
              </a:rPr>
              <a:t>Enjoy the Conference!</a:t>
            </a:r>
            <a:endParaRPr lang="en-US" sz="6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6" y="154110"/>
            <a:ext cx="11901267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Disability</a:t>
            </a:r>
            <a:r>
              <a:rPr lang="en-US" sz="4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200" b="1" dirty="0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Examiners</a:t>
            </a:r>
            <a:r>
              <a:rPr lang="en-US" sz="4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200" b="1" dirty="0" smtClean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Are</a:t>
            </a:r>
            <a:r>
              <a:rPr lang="en-US" sz="4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2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All</a:t>
            </a:r>
            <a:r>
              <a:rPr lang="en-US" sz="4200" b="1" dirty="0" smtClean="0">
                <a:ln>
                  <a:solidFill>
                    <a:srgbClr val="CC66FF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About</a:t>
            </a:r>
            <a:r>
              <a:rPr lang="en-US" sz="4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200" b="1" dirty="0" smtClean="0">
                <a:ln>
                  <a:solidFill>
                    <a:srgbClr val="FFCC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en-US" sz="4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200" b="1" dirty="0" smtClean="0">
                <a:ln>
                  <a:solidFill>
                    <a:srgbClr val="FF99CC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Details</a:t>
            </a:r>
            <a:endParaRPr lang="en-US" sz="4200" b="1" dirty="0">
              <a:ln>
                <a:solidFill>
                  <a:srgbClr val="FF99CC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9230" r="5354" b="55530"/>
          <a:stretch/>
        </p:blipFill>
        <p:spPr>
          <a:xfrm>
            <a:off x="6002215" y="1886358"/>
            <a:ext cx="5669280" cy="4414679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9" name="TextBox 8"/>
          <p:cNvSpPr txBox="1"/>
          <p:nvPr/>
        </p:nvSpPr>
        <p:spPr>
          <a:xfrm>
            <a:off x="267285" y="1479673"/>
            <a:ext cx="507843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Disability examiner’s are accountable for details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What are the pressures to consider when balancing speed and accuracy?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Why do </a:t>
            </a:r>
            <a:r>
              <a:rPr lang="en-US" sz="2800" dirty="0">
                <a:solidFill>
                  <a:schemeClr val="bg1"/>
                </a:solidFill>
              </a:rPr>
              <a:t>y</a:t>
            </a:r>
            <a:r>
              <a:rPr lang="en-US" sz="2800" dirty="0" smtClean="0">
                <a:solidFill>
                  <a:schemeClr val="bg1"/>
                </a:solidFill>
              </a:rPr>
              <a:t>ou </a:t>
            </a: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o </a:t>
            </a:r>
            <a:r>
              <a:rPr lang="en-US" sz="2800" dirty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his </a:t>
            </a:r>
            <a:r>
              <a:rPr lang="en-US" sz="2800" dirty="0">
                <a:solidFill>
                  <a:schemeClr val="bg1"/>
                </a:solidFill>
              </a:rPr>
              <a:t>w</a:t>
            </a:r>
            <a:r>
              <a:rPr lang="en-US" sz="2800" dirty="0" smtClean="0">
                <a:solidFill>
                  <a:schemeClr val="bg1"/>
                </a:solidFill>
              </a:rPr>
              <a:t>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What matters about what you do?</a:t>
            </a:r>
            <a:endParaRPr lang="en-US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69557" y="365125"/>
            <a:ext cx="11631711" cy="1325563"/>
          </a:xfrm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rgbClr val="CCFF66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Conquering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n>
                  <a:solidFill>
                    <a:srgbClr val="FFCC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Mountain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of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Records</a:t>
            </a:r>
            <a:endParaRPr lang="en-US" b="1" dirty="0">
              <a:ln>
                <a:solidFill>
                  <a:srgbClr val="FF3399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3840479" y="1420837"/>
            <a:ext cx="7807569" cy="5164089"/>
          </a:xfrm>
          <a:solidFill>
            <a:srgbClr val="9900CC"/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do you manage and balance your workload?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do you hold on to ALL those details?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do you guard against cynicism?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gets lost in translation from paper to the decision?</a:t>
            </a:r>
          </a:p>
          <a:p>
            <a:pPr marL="0" indent="0">
              <a:buNone/>
            </a:pPr>
            <a:endParaRPr lang="en-US" b="1" dirty="0" smtClean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What are the benefits and drawbacks of considering the lives reflected in those records?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" y="1561515"/>
            <a:ext cx="3205163" cy="4830262"/>
          </a:xfrm>
          <a:effectLst>
            <a:glow rad="127000">
              <a:srgbClr val="FFC000"/>
            </a:glow>
          </a:effectLst>
        </p:spPr>
      </p:pic>
    </p:spTree>
    <p:extLst>
      <p:ext uri="{BB962C8B-B14F-4D97-AF65-F5344CB8AC3E}">
        <p14:creationId xmlns:p14="http://schemas.microsoft.com/office/powerpoint/2010/main" val="40371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207815"/>
            <a:ext cx="1156716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b="1" dirty="0" smtClean="0">
                <a:ln w="28575">
                  <a:solidFill>
                    <a:srgbClr val="9900CC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Two</a:t>
            </a:r>
            <a:r>
              <a:rPr lang="en-US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n w="285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Realities:</a:t>
            </a:r>
            <a:r>
              <a:rPr lang="en-US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n w="28575">
                  <a:solidFill>
                    <a:srgbClr val="FF99CC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Imagine</a:t>
            </a:r>
            <a:r>
              <a:rPr lang="en-US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en-US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ln w="28575">
                  <a:solidFill>
                    <a:srgbClr val="FF3399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Possibilities</a:t>
            </a:r>
            <a:endParaRPr lang="en-US" b="1" dirty="0">
              <a:ln w="28575">
                <a:solidFill>
                  <a:srgbClr val="FF3399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4566"/>
            <a:ext cx="5181600" cy="50221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Reality One: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Spastic </a:t>
            </a:r>
            <a:r>
              <a:rPr lang="en-US" dirty="0" err="1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iplegia</a:t>
            </a:r>
            <a:r>
              <a:rPr lang="en-US" dirty="0" smtClean="0">
                <a:solidFill>
                  <a:schemeClr val="bg1"/>
                </a:solidFill>
              </a:rPr>
              <a:t> Cerebral Palsy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 ambulatory or weight –bearing ability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Complex Post Traumatic Stress Disorder treated with medication and psychotherapy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Full assistance necessary with activities of daily living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364566"/>
            <a:ext cx="5671625" cy="48123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Reality Two:</a:t>
            </a:r>
          </a:p>
          <a:p>
            <a:pPr marL="0" indent="0"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17 years of substantial work history according to SSA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Earned a Bachelor of Arts and Master’s degree while working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Employed for 12 years in  the public sector at an executive level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Served as the Director of a state agency before age 40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506437"/>
            <a:ext cx="10515600" cy="1012874"/>
          </a:xfrm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</a:rPr>
              <a:t>Two Profiles. </a:t>
            </a:r>
            <a:r>
              <a:rPr lang="en-US" b="1" dirty="0" smtClean="0">
                <a:ln>
                  <a:solidFill>
                    <a:srgbClr val="FF6600"/>
                  </a:solidFill>
                </a:ln>
                <a:solidFill>
                  <a:schemeClr val="bg1"/>
                </a:solidFill>
              </a:rPr>
              <a:t>One</a:t>
            </a:r>
            <a:r>
              <a:rPr lang="en-US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Life</a:t>
            </a:r>
            <a:r>
              <a:rPr lang="en-US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>.</a:t>
            </a:r>
            <a:endParaRPr lang="en-US" b="1" dirty="0">
              <a:ln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86594" y="5756930"/>
            <a:ext cx="10515600" cy="115015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8000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Mine.</a:t>
            </a:r>
            <a:endParaRPr lang="en-US" sz="8000" dirty="0">
              <a:ln>
                <a:solidFill>
                  <a:srgbClr val="0000CC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2" descr="C:\Users\brounejm\Pictures\2014-12-23+19.18.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3" y="1568713"/>
            <a:ext cx="2242826" cy="1882843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rounejm\Pictures\2014-12-23+19.33.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80" r="5226" b="53051"/>
          <a:stretch/>
        </p:blipFill>
        <p:spPr bwMode="auto">
          <a:xfrm>
            <a:off x="5201268" y="1620474"/>
            <a:ext cx="1445194" cy="1610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rounejm\Pictures\2014-12-23+19.28.49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55" y="1724433"/>
            <a:ext cx="1919157" cy="1216690"/>
          </a:xfrm>
          <a:prstGeom prst="rect">
            <a:avLst/>
          </a:prstGeom>
          <a:noFill/>
          <a:ln w="38100"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3" y="4976905"/>
            <a:ext cx="1517016" cy="103157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2" descr="C:\Users\brounejm\Pictures\LWSD logo District _ 4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05" y="5385629"/>
            <a:ext cx="666797" cy="720141"/>
          </a:xfrm>
          <a:prstGeom prst="rect">
            <a:avLst/>
          </a:prstGeom>
          <a:noFill/>
          <a:ln w="57150">
            <a:solidFill>
              <a:srgbClr val="CC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rounejm\Pictures\imagesCA7HNJ2X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6" t="25142"/>
          <a:stretch/>
        </p:blipFill>
        <p:spPr bwMode="auto">
          <a:xfrm>
            <a:off x="677281" y="3704064"/>
            <a:ext cx="1285338" cy="10203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brounejm\Pictures\imagesCA4RFAT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86" y="3653072"/>
            <a:ext cx="1078037" cy="1531041"/>
          </a:xfrm>
          <a:prstGeom prst="rect">
            <a:avLst/>
          </a:prstGeom>
          <a:noFill/>
          <a:ln w="28575">
            <a:solidFill>
              <a:srgbClr val="FF99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909"/>
          <a:stretch/>
        </p:blipFill>
        <p:spPr bwMode="auto">
          <a:xfrm>
            <a:off x="3574857" y="3146245"/>
            <a:ext cx="1330243" cy="157815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21398" r="44930" b="50000"/>
          <a:stretch/>
        </p:blipFill>
        <p:spPr bwMode="auto">
          <a:xfrm>
            <a:off x="3490570" y="4929518"/>
            <a:ext cx="1414530" cy="1471136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/>
          <a:srcRect l="9753" t="12428" r="4407"/>
          <a:stretch/>
        </p:blipFill>
        <p:spPr>
          <a:xfrm>
            <a:off x="5269717" y="3401614"/>
            <a:ext cx="1308295" cy="2355316"/>
          </a:xfrm>
          <a:prstGeom prst="rect">
            <a:avLst/>
          </a:prstGeom>
          <a:ln w="76200">
            <a:solidFill>
              <a:srgbClr val="FF3399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42630" y="1620474"/>
            <a:ext cx="1079685" cy="1677181"/>
          </a:xfrm>
          <a:prstGeom prst="rect">
            <a:avLst/>
          </a:prstGeom>
          <a:ln w="38100">
            <a:solidFill>
              <a:srgbClr val="CC3399"/>
            </a:solidFill>
          </a:ln>
        </p:spPr>
      </p:pic>
      <p:pic>
        <p:nvPicPr>
          <p:cNvPr id="15" name="Picture 6" descr="C:\Users\brounejm\Pictures\imagesCA6C6IEK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02" y="4929519"/>
            <a:ext cx="1572004" cy="964016"/>
          </a:xfrm>
          <a:prstGeom prst="rect">
            <a:avLst/>
          </a:prstGeom>
          <a:noFill/>
          <a:ln w="57150">
            <a:solidFill>
              <a:srgbClr val="99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02" y="3432161"/>
            <a:ext cx="1155789" cy="1292236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97" y="5040598"/>
            <a:ext cx="1178956" cy="11789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83" y="3289818"/>
            <a:ext cx="1379479" cy="1379479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177" y="5213754"/>
            <a:ext cx="1676333" cy="1005800"/>
          </a:xfrm>
          <a:prstGeom prst="rect">
            <a:avLst/>
          </a:prstGeom>
          <a:ln w="38100">
            <a:solidFill>
              <a:srgbClr val="00CCFF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21" y="1633807"/>
            <a:ext cx="1706964" cy="127857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89402" y="3237647"/>
            <a:ext cx="845919" cy="1681263"/>
          </a:xfrm>
          <a:prstGeom prst="rect">
            <a:avLst/>
          </a:prstGeom>
          <a:ln w="38100">
            <a:solidFill>
              <a:srgbClr val="9900CC"/>
            </a:solidFill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692" y="3702337"/>
            <a:ext cx="1032818" cy="725909"/>
          </a:xfrm>
          <a:prstGeom prst="rect">
            <a:avLst/>
          </a:prstGeom>
          <a:noFill/>
          <a:ln w="57150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386" y="1641998"/>
            <a:ext cx="1372808" cy="1372808"/>
          </a:xfrm>
          <a:prstGeom prst="rect">
            <a:avLst/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32" y="38136"/>
            <a:ext cx="9211347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7" y="5647598"/>
            <a:ext cx="1224298" cy="121040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99" y="5647599"/>
            <a:ext cx="2441575" cy="12104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47598"/>
            <a:ext cx="3486150" cy="1210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 b="14134"/>
          <a:stretch/>
        </p:blipFill>
        <p:spPr>
          <a:xfrm>
            <a:off x="0" y="5520019"/>
            <a:ext cx="1505244" cy="1337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" y="4247718"/>
            <a:ext cx="1519532" cy="1372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99FF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3" b="13024"/>
          <a:stretch/>
        </p:blipFill>
        <p:spPr>
          <a:xfrm>
            <a:off x="0" y="0"/>
            <a:ext cx="1505244" cy="18416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t="40431" b="15824"/>
          <a:stretch/>
        </p:blipFill>
        <p:spPr>
          <a:xfrm>
            <a:off x="-28574" y="1751527"/>
            <a:ext cx="1533818" cy="12386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90209"/>
            <a:ext cx="1505244" cy="12723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37" y="5647598"/>
            <a:ext cx="2609850" cy="12104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455" y="5112912"/>
            <a:ext cx="1432546" cy="1783725"/>
          </a:xfrm>
          <a:prstGeom prst="rect">
            <a:avLst/>
          </a:prstGeom>
        </p:spPr>
      </p:pic>
      <p:pic>
        <p:nvPicPr>
          <p:cNvPr id="14" name="Picture 13" descr="http://cdn.playbuzz.com/cdn/e1d700f3-b133-4a2a-92f8-c707bfad2b5d/36b722e4-899b-434c-8c17-1f6e87f4d394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175" y="5647598"/>
            <a:ext cx="1567991" cy="122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bebidalacteanaoeiogurte.files.wordpress.com/2011/01/s12.jpg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55" y="3479980"/>
            <a:ext cx="1432545" cy="163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://www.surroundfitness.com/wp-content/uploads/2014/08/life-signs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54" y="2395471"/>
            <a:ext cx="1432546" cy="108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Related image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166" y="1416676"/>
            <a:ext cx="1446834" cy="97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Image result for the beginning of the beginning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167" y="0"/>
            <a:ext cx="1446834" cy="1416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33816" y="1583620"/>
            <a:ext cx="432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5244" y="916036"/>
            <a:ext cx="922563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Stopping the slide</a:t>
            </a:r>
          </a:p>
          <a:p>
            <a:endParaRPr lang="en-US" sz="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Increasing  stability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Supporting reflection, healing, and restoration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Providing time to distinguish fear from reality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Preserving  a shred of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Offering a degree of support for people facing death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Holding oblivion at bay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19531" y="25256"/>
            <a:ext cx="92113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200" b="1" dirty="0" smtClean="0">
                <a:ln w="19050">
                  <a:solidFill>
                    <a:srgbClr val="FFFF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rgbClr val="FF3399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Real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rgbClr val="66FF33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World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Value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rgbClr val="660066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of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rgbClr val="FF7C8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Social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rgbClr val="660066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Security</a:t>
            </a:r>
            <a:endParaRPr lang="en-US" sz="3200" b="1" dirty="0">
              <a:ln w="19050">
                <a:solidFill>
                  <a:srgbClr val="660066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n w="28575">
                  <a:solidFill>
                    <a:srgbClr val="FFC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Disability</a:t>
            </a:r>
            <a:r>
              <a:rPr lang="en-US" sz="3200" b="1" dirty="0" smtClean="0">
                <a:ln w="28575">
                  <a:solidFill>
                    <a:srgbClr val="9900CC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3200" b="1" dirty="0" smtClean="0">
                <a:ln w="28575">
                  <a:solidFill>
                    <a:srgbClr val="FF7C8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Confidence</a:t>
            </a:r>
            <a:r>
              <a:rPr lang="en-US" sz="3200" b="1" dirty="0" smtClean="0">
                <a:ln w="28575">
                  <a:solidFill>
                    <a:srgbClr val="9900CC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ln w="28575">
                  <a:solidFill>
                    <a:srgbClr val="CCFF66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  <a:r>
              <a:rPr lang="en-US" sz="3200" b="1" dirty="0" smtClean="0">
                <a:ln w="28575">
                  <a:solidFill>
                    <a:srgbClr val="9900CC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en-US" sz="3200" b="1" dirty="0" smtClean="0">
                <a:ln w="28575">
                  <a:solidFill>
                    <a:srgbClr val="CC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Sense</a:t>
            </a:r>
            <a:r>
              <a:rPr lang="en-US" sz="3200" b="1" dirty="0" smtClean="0">
                <a:ln w="28575">
                  <a:solidFill>
                    <a:srgbClr val="9900CC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ln w="28575">
                  <a:solidFill>
                    <a:srgbClr val="00B0F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of</a:t>
            </a:r>
            <a:r>
              <a:rPr lang="en-US" sz="3200" b="1" dirty="0" smtClean="0">
                <a:ln w="28575">
                  <a:solidFill>
                    <a:srgbClr val="9900CC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Self</a:t>
            </a:r>
            <a:endParaRPr lang="en-US" sz="3200" b="1" dirty="0">
              <a:ln w="28575">
                <a:solidFill>
                  <a:srgbClr val="FF0000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3040"/>
            <a:ext cx="10219006" cy="471392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does a sense of helplessness take root?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 does one develop or redevelop a sense of self?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 does one develop and trust his or her skills?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Must believe a future exists before cultivating a vision for it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Confidence is a personal journey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n w="28575">
                  <a:solidFill>
                    <a:srgbClr val="CCFF66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Social Security: </a:t>
            </a:r>
            <a:r>
              <a:rPr lang="en-US" sz="3600" b="1" dirty="0" smtClean="0">
                <a:ln w="28575">
                  <a:solidFill>
                    <a:srgbClr val="9900CC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 Step on the Road to Work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75819" y="1972042"/>
            <a:ext cx="5240362" cy="4206453"/>
          </a:xfrm>
          <a:prstGeom prst="rect">
            <a:avLst/>
          </a:prstGeom>
          <a:ln w="76200">
            <a:solidFill>
              <a:srgbClr val="CCFF66"/>
            </a:solidFill>
          </a:ln>
          <a:scene3d>
            <a:camera prst="orthographicFront"/>
            <a:lightRig rig="threePt" dir="t"/>
          </a:scene3d>
          <a:sp3d extrusionH="234950" contourW="12700">
            <a:bevelT prst="relaxedInset"/>
            <a:extrusionClr>
              <a:srgbClr val="CCFF66"/>
            </a:extrusionClr>
            <a:contourClr>
              <a:srgbClr val="00B050"/>
            </a:contourClr>
          </a:sp3d>
        </p:spPr>
      </p:pic>
    </p:spTree>
    <p:extLst>
      <p:ext uri="{BB962C8B-B14F-4D97-AF65-F5344CB8AC3E}">
        <p14:creationId xmlns:p14="http://schemas.microsoft.com/office/powerpoint/2010/main" val="33997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Examiners: Ambassadors of Possibility</a:t>
            </a:r>
            <a:endParaRPr lang="en-US" b="1" dirty="0">
              <a:ln w="28575">
                <a:solidFill>
                  <a:srgbClr val="FFFF00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477108"/>
            <a:ext cx="5181600" cy="469985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work creates a path forward when life unfolds in unexpected ways.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Will someone fall through the cracks or grow out of them?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Some get lost in the weeds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ln w="19050">
                  <a:solidFill>
                    <a:srgbClr val="FF3399"/>
                  </a:solidFill>
                </a:ln>
                <a:solidFill>
                  <a:schemeClr val="bg1"/>
                </a:solidFill>
              </a:rPr>
              <a:t>Others discover a resilience and thrive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08" y="2335236"/>
            <a:ext cx="4461292" cy="3488787"/>
          </a:xfrm>
          <a:ln w="76200">
            <a:solidFill>
              <a:srgbClr val="FF3399"/>
            </a:solidFill>
          </a:ln>
        </p:spPr>
      </p:pic>
    </p:spTree>
    <p:extLst>
      <p:ext uri="{BB962C8B-B14F-4D97-AF65-F5344CB8AC3E}">
        <p14:creationId xmlns:p14="http://schemas.microsoft.com/office/powerpoint/2010/main" val="34588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4628</TotalTime>
  <Words>351</Words>
  <Application>Microsoft Office PowerPoint</Application>
  <PresentationFormat>Widescreen</PresentationFormat>
  <Paragraphs>88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The Worthy Endeavor of Examining Dandelions</vt:lpstr>
      <vt:lpstr>Disability Examiners Are All About the Details</vt:lpstr>
      <vt:lpstr>Conquering the Mountain of Records</vt:lpstr>
      <vt:lpstr>Two Realities: Imagine the Possibilities</vt:lpstr>
      <vt:lpstr>Two Profiles. One Life.</vt:lpstr>
      <vt:lpstr> </vt:lpstr>
      <vt:lpstr>Disability, Confidence and  Sense of Self</vt:lpstr>
      <vt:lpstr>Social Security: A Step on the Road to Work </vt:lpstr>
      <vt:lpstr>Examiners: Ambassadors of Possibility</vt:lpstr>
      <vt:lpstr>  Thank You!   National Association of Disability Examiners, Sharon Summers, President; Colorado Association of Disability Examiners; Vicki Johnson, Director, Colorado DDS; Wanda Colon-Mollfulldela, SSA Denver Regional Commissioner;  Nancy Berryhill, SSA Deputy Commissioner of Operations;  Ann Roberts, SSA Associate Commissioner, Office of Disability Determination  Each of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File is About  More Than  Details</dc:title>
  <dc:creator>TempAdmin</dc:creator>
  <cp:lastModifiedBy>TempAdmin</cp:lastModifiedBy>
  <cp:revision>139</cp:revision>
  <dcterms:created xsi:type="dcterms:W3CDTF">2016-06-14T21:53:58Z</dcterms:created>
  <dcterms:modified xsi:type="dcterms:W3CDTF">2016-07-11T19:30:20Z</dcterms:modified>
</cp:coreProperties>
</file>