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58" r:id="rId4"/>
    <p:sldId id="259" r:id="rId5"/>
    <p:sldId id="262" r:id="rId6"/>
    <p:sldId id="264" r:id="rId7"/>
    <p:sldId id="266" r:id="rId8"/>
    <p:sldId id="278" r:id="rId9"/>
    <p:sldId id="279" r:id="rId10"/>
    <p:sldId id="280" r:id="rId11"/>
    <p:sldId id="281" r:id="rId12"/>
    <p:sldId id="282" r:id="rId13"/>
    <p:sldId id="269" r:id="rId14"/>
    <p:sldId id="283" r:id="rId15"/>
    <p:sldId id="284" r:id="rId16"/>
    <p:sldId id="268" r:id="rId17"/>
    <p:sldId id="271" r:id="rId18"/>
    <p:sldId id="273" r:id="rId19"/>
    <p:sldId id="270" r:id="rId20"/>
    <p:sldId id="275" r:id="rId21"/>
    <p:sldId id="274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E2C70-DFEB-4021-87C7-C7001D678807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D4D5B-0D6E-4D3A-A2F2-C1633A8AF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9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57F02-A5E6-4282-B77C-7941BCE470D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F8F3F46-E8E6-46C7-819B-48D3D5A75AAA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Exposure</a:t>
            </a:r>
            <a:r>
              <a:rPr lang="en-US" baseline="0" dirty="0" smtClean="0"/>
              <a:t> to actual or threatened death, serious injury, or sexual violence in one (or more) of the following ways: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Directly experiencing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Witnessing in person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Learning that the traumatic event occurred to a close family member or close friend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Experiencing repeated or extreme exposure to adverse details of the traumatic event (think police officers, first responders,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Electronic media, television and pictures do not 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0F8F1-77D3-4AB4-9D28-F2CE2279D3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3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8/17/2016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Ixe6idQuNM#action=shar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lwarriors.net/" TargetMode="External"/><Relationship Id="rId2" Type="http://schemas.openxmlformats.org/officeDocument/2006/relationships/hyperlink" Target="http://www.ptsd.va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eterancrisisline.net/" TargetMode="External"/><Relationship Id="rId4" Type="http://schemas.openxmlformats.org/officeDocument/2006/relationships/hyperlink" Target="http://www.vetcenter.va.go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http://vaww.webdev.med.va.gov/images/sealvivid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428999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PTSD for all Domains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Jessica </a:t>
            </a:r>
            <a:r>
              <a:rPr lang="en-US" dirty="0" err="1" smtClean="0"/>
              <a:t>LaBudda</a:t>
            </a:r>
            <a:r>
              <a:rPr lang="en-US" dirty="0" smtClean="0"/>
              <a:t>, MSW, LSW</a:t>
            </a:r>
          </a:p>
          <a:p>
            <a:r>
              <a:rPr lang="en-US" dirty="0" smtClean="0"/>
              <a:t>Outreach Program Specialist</a:t>
            </a:r>
          </a:p>
          <a:p>
            <a:r>
              <a:rPr lang="en-US" dirty="0" smtClean="0"/>
              <a:t>Denver Vet Center</a:t>
            </a:r>
          </a:p>
          <a:p>
            <a:r>
              <a:rPr lang="en-US" dirty="0" smtClean="0"/>
              <a:t>Department of Veterans Affairs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Presence of one or both</a:t>
            </a:r>
          </a:p>
          <a:p>
            <a:pPr lvl="1"/>
            <a:r>
              <a:rPr lang="en-US" dirty="0" smtClean="0"/>
              <a:t>Avoidance of or efforts to avoid distressing memories, thoughts, or feelings related to the trauma</a:t>
            </a:r>
          </a:p>
          <a:p>
            <a:pPr lvl="1"/>
            <a:r>
              <a:rPr lang="en-US" dirty="0" smtClean="0"/>
              <a:t>Avoidance of external reminders (people, places, conversations, activities, etc.) related to the traumatic event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Avoidance 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1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or more</a:t>
            </a:r>
          </a:p>
          <a:p>
            <a:pPr lvl="1"/>
            <a:r>
              <a:rPr lang="en-US" dirty="0" smtClean="0"/>
              <a:t>Inability to remember important aspects of the trauma</a:t>
            </a:r>
          </a:p>
          <a:p>
            <a:pPr lvl="1"/>
            <a:r>
              <a:rPr lang="en-US" dirty="0" smtClean="0"/>
              <a:t>Persistent and exaggerated negative beliefs about self, others or the world</a:t>
            </a:r>
          </a:p>
          <a:p>
            <a:pPr lvl="1"/>
            <a:r>
              <a:rPr lang="en-US" dirty="0" smtClean="0"/>
              <a:t>Persistent self blame associated with the traumatic event</a:t>
            </a:r>
          </a:p>
          <a:p>
            <a:pPr lvl="1"/>
            <a:r>
              <a:rPr lang="en-US" dirty="0" smtClean="0"/>
              <a:t>Persistent negative emotional state (fear, guilt, shame)</a:t>
            </a:r>
          </a:p>
          <a:p>
            <a:pPr lvl="1"/>
            <a:r>
              <a:rPr lang="en-US" dirty="0" smtClean="0"/>
              <a:t>Diminished interest or participation in significant activities</a:t>
            </a:r>
          </a:p>
          <a:p>
            <a:pPr lvl="1"/>
            <a:r>
              <a:rPr lang="en-US" dirty="0" smtClean="0"/>
              <a:t>Feelings of detachment from others</a:t>
            </a:r>
          </a:p>
          <a:p>
            <a:pPr lvl="1"/>
            <a:r>
              <a:rPr lang="en-US" dirty="0" smtClean="0"/>
              <a:t>Persistent inability to experience positive emotions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Negative Alterations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or more of the following</a:t>
            </a:r>
          </a:p>
          <a:p>
            <a:pPr lvl="1"/>
            <a:r>
              <a:rPr lang="en-US" dirty="0" smtClean="0"/>
              <a:t>Irritable behavior or anger outbursts</a:t>
            </a:r>
          </a:p>
          <a:p>
            <a:pPr lvl="1"/>
            <a:r>
              <a:rPr lang="en-US" dirty="0" smtClean="0"/>
              <a:t>Reckless or self-destructive behavior</a:t>
            </a:r>
          </a:p>
          <a:p>
            <a:pPr lvl="1"/>
            <a:r>
              <a:rPr lang="en-US" dirty="0" smtClean="0"/>
              <a:t>Hypervigilance</a:t>
            </a:r>
          </a:p>
          <a:p>
            <a:pPr lvl="1"/>
            <a:r>
              <a:rPr lang="en-US" dirty="0" smtClean="0"/>
              <a:t>Exaggerated startle response</a:t>
            </a:r>
          </a:p>
          <a:p>
            <a:pPr lvl="1"/>
            <a:r>
              <a:rPr lang="en-US" dirty="0" smtClean="0"/>
              <a:t>Problems with concentration</a:t>
            </a:r>
          </a:p>
          <a:p>
            <a:pPr lvl="1"/>
            <a:r>
              <a:rPr lang="en-US" dirty="0" smtClean="0"/>
              <a:t>Sleep disturbance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Alterations in Arousal and Reactivity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PTSD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Occupational</a:t>
            </a:r>
          </a:p>
          <a:p>
            <a:r>
              <a:rPr lang="en-US" dirty="0" smtClean="0"/>
              <a:t>Social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Legal</a:t>
            </a:r>
          </a:p>
          <a:p>
            <a:r>
              <a:rPr lang="en-US" dirty="0" smtClean="0"/>
              <a:t>Others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6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Going through trauma is not rare. About 6 of every 10 (or 60%) of men and 5 of every 10 (or 50%) of women experience at least one trauma in their lives. </a:t>
            </a:r>
            <a:endParaRPr lang="en-US" dirty="0" smtClean="0"/>
          </a:p>
          <a:p>
            <a:r>
              <a:rPr lang="en-US" dirty="0" smtClean="0"/>
              <a:t>Women </a:t>
            </a:r>
            <a:r>
              <a:rPr lang="en-US" dirty="0"/>
              <a:t>are more likely to experience sexual assault and child sexual abuse. Men are more likely to experience accidents, physical assault, combat, disaster, or to witness death or injury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Experiencing trauma 	   PTSD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 smtClean="0"/>
              <a:t>(National Center for PTSD)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</a:t>
            </a:r>
            <a:endParaRPr lang="en-US" dirty="0"/>
          </a:p>
        </p:txBody>
      </p:sp>
      <p:sp>
        <p:nvSpPr>
          <p:cNvPr id="4" name="Not Equal 3"/>
          <p:cNvSpPr/>
          <p:nvPr/>
        </p:nvSpPr>
        <p:spPr>
          <a:xfrm>
            <a:off x="4038600" y="4755270"/>
            <a:ext cx="343270" cy="228600"/>
          </a:xfrm>
          <a:prstGeom prst="mathNot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9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About 7 or 8 out of every 100 people (or 7-8% of the population) will have PTSD at some point in their lives. </a:t>
            </a:r>
            <a:endParaRPr lang="en-US" dirty="0" smtClean="0"/>
          </a:p>
          <a:p>
            <a:r>
              <a:rPr lang="en-US" dirty="0"/>
              <a:t>About 10 of every 100 (or 10%) of women develop PTSD sometime in their lives compared with about 4 of every 100 (or 4%) of men. </a:t>
            </a:r>
            <a:endParaRPr lang="en-US" dirty="0" smtClean="0"/>
          </a:p>
          <a:p>
            <a:r>
              <a:rPr lang="en-US" dirty="0"/>
              <a:t>About 11-20 out of every 100 Veterans (or between 11-20%) who served in </a:t>
            </a:r>
            <a:r>
              <a:rPr lang="en-US" dirty="0" smtClean="0"/>
              <a:t>Iraq or Afghanistan have </a:t>
            </a:r>
            <a:r>
              <a:rPr lang="en-US" dirty="0"/>
              <a:t>PTSD in a given year. </a:t>
            </a:r>
            <a:endParaRPr lang="en-US" dirty="0" smtClean="0"/>
          </a:p>
          <a:p>
            <a:r>
              <a:rPr lang="en-US" dirty="0" smtClean="0"/>
              <a:t>Cultural Differences</a:t>
            </a:r>
          </a:p>
          <a:p>
            <a:pPr lvl="1"/>
            <a:r>
              <a:rPr lang="en-US" dirty="0" smtClean="0"/>
              <a:t>Studies vary, but overall, ethnic minorities have higher prevalence than Caucasian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redisposing </a:t>
            </a:r>
            <a:r>
              <a:rPr lang="en-US" dirty="0"/>
              <a:t>factors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900" dirty="0"/>
              <a:t>(National Center for PTSD)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4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PTSD </a:t>
            </a:r>
            <a:r>
              <a:rPr lang="en-US" altLang="en-US" dirty="0"/>
              <a:t>O</a:t>
            </a:r>
            <a:r>
              <a:rPr lang="en-US" altLang="en-US" dirty="0" smtClean="0"/>
              <a:t>utside the Book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Not always “cookie cutter”</a:t>
            </a:r>
          </a:p>
          <a:p>
            <a:r>
              <a:rPr lang="en-US" altLang="en-US" dirty="0" smtClean="0"/>
              <a:t>Still in “survivor mode” and this can look different from one person to </a:t>
            </a:r>
            <a:r>
              <a:rPr lang="en-US" altLang="en-US" dirty="0" smtClean="0"/>
              <a:t>another</a:t>
            </a:r>
          </a:p>
          <a:p>
            <a:r>
              <a:rPr lang="en-US" altLang="en-US" dirty="0" smtClean="0"/>
              <a:t>Co-occurring </a:t>
            </a:r>
            <a:endParaRPr lang="en-US" altLang="en-US" dirty="0" smtClean="0"/>
          </a:p>
          <a:p>
            <a:r>
              <a:rPr lang="en-US" altLang="en-US" dirty="0" smtClean="0"/>
              <a:t>Seeking help takes courage and strength</a:t>
            </a:r>
          </a:p>
          <a:p>
            <a:r>
              <a:rPr lang="en-US" altLang="en-US" dirty="0" smtClean="0"/>
              <a:t>Stigma</a:t>
            </a:r>
          </a:p>
          <a:p>
            <a:r>
              <a:rPr lang="en-US" altLang="en-US" dirty="0" smtClean="0"/>
              <a:t>Role of trust</a:t>
            </a:r>
          </a:p>
          <a:p>
            <a:pPr lvl="1"/>
            <a:r>
              <a:rPr lang="en-US" altLang="en-US" dirty="0" smtClean="0"/>
              <a:t>Case Example: “Ron”</a:t>
            </a:r>
          </a:p>
        </p:txBody>
      </p:sp>
    </p:spTree>
    <p:extLst>
      <p:ext uri="{BB962C8B-B14F-4D97-AF65-F5344CB8AC3E}">
        <p14:creationId xmlns:p14="http://schemas.microsoft.com/office/powerpoint/2010/main" val="185125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Cognitive Processing Therapy (CPT)</a:t>
            </a:r>
          </a:p>
          <a:p>
            <a:r>
              <a:rPr lang="en-US" dirty="0" smtClean="0"/>
              <a:t>Cognitive Behavioral Therapy (CBT)</a:t>
            </a:r>
          </a:p>
          <a:p>
            <a:r>
              <a:rPr lang="en-US" dirty="0" smtClean="0"/>
              <a:t>Prolonged Exposure</a:t>
            </a:r>
          </a:p>
          <a:p>
            <a:r>
              <a:rPr lang="en-US" dirty="0" smtClean="0"/>
              <a:t>Eye Movement Desensitization and Reprocessing (EMDR)</a:t>
            </a:r>
          </a:p>
          <a:p>
            <a:r>
              <a:rPr lang="en-US" dirty="0" smtClean="0"/>
              <a:t>Seeking Safety</a:t>
            </a:r>
          </a:p>
          <a:p>
            <a:r>
              <a:rPr lang="en-US" dirty="0" smtClean="0"/>
              <a:t>Yoga, art and other alternative therapies</a:t>
            </a:r>
          </a:p>
          <a:p>
            <a:r>
              <a:rPr lang="en-US" dirty="0" smtClean="0"/>
              <a:t>Medication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4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Therapeutic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APA Interdivisional Task Force on Evidence-Based Therapy concluded that the relationship makes substantial and consistent contributions to psychotherapy outcome independent of the specific treatment modality</a:t>
            </a:r>
          </a:p>
          <a:p>
            <a:r>
              <a:rPr lang="en-US" dirty="0" smtClean="0"/>
              <a:t>It contributes at least as much to the success or failure of treatment as the particular method</a:t>
            </a:r>
          </a:p>
          <a:p>
            <a:r>
              <a:rPr lang="en-US" dirty="0" smtClean="0"/>
              <a:t>Vet Centers use highly individualized, culturally competent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fully live, learn, work and participate in their communities</a:t>
            </a:r>
          </a:p>
          <a:p>
            <a:pPr lvl="1"/>
            <a:r>
              <a:rPr lang="en-US" dirty="0" smtClean="0"/>
              <a:t>For some, this is learning to live with and cope with the diagnosis</a:t>
            </a:r>
          </a:p>
          <a:p>
            <a:pPr lvl="1"/>
            <a:r>
              <a:rPr lang="en-US" dirty="0" smtClean="0"/>
              <a:t>For some, this is reduction of symptoms</a:t>
            </a:r>
          </a:p>
          <a:p>
            <a:pPr lvl="1"/>
            <a:r>
              <a:rPr lang="en-US" dirty="0" smtClean="0"/>
              <a:t>For some, this is elimination of symptoms</a:t>
            </a:r>
          </a:p>
          <a:p>
            <a:pPr lvl="1"/>
            <a:r>
              <a:rPr lang="en-US" dirty="0" smtClean="0"/>
              <a:t>For some, recovery </a:t>
            </a:r>
            <a:r>
              <a:rPr lang="en-US" dirty="0" smtClean="0"/>
              <a:t>may</a:t>
            </a:r>
            <a:r>
              <a:rPr lang="en-US" dirty="0" smtClean="0"/>
              <a:t> </a:t>
            </a:r>
            <a:r>
              <a:rPr lang="en-US" dirty="0" smtClean="0"/>
              <a:t>not happen</a:t>
            </a:r>
          </a:p>
        </p:txBody>
      </p:sp>
    </p:spTree>
    <p:extLst>
      <p:ext uri="{BB962C8B-B14F-4D97-AF65-F5344CB8AC3E}">
        <p14:creationId xmlns:p14="http://schemas.microsoft.com/office/powerpoint/2010/main" val="47552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Vet Center?</a:t>
            </a:r>
          </a:p>
          <a:p>
            <a:r>
              <a:rPr lang="en-US" dirty="0" smtClean="0"/>
              <a:t>Post Traumatic Stress</a:t>
            </a:r>
          </a:p>
          <a:p>
            <a:r>
              <a:rPr lang="en-US" dirty="0" smtClean="0"/>
              <a:t>Post Traumatic Stress Disorder (PTSD)</a:t>
            </a:r>
          </a:p>
          <a:p>
            <a:r>
              <a:rPr lang="en-US" dirty="0" smtClean="0"/>
              <a:t>Impact of PTSD</a:t>
            </a:r>
          </a:p>
          <a:p>
            <a:r>
              <a:rPr lang="en-US" dirty="0" smtClean="0"/>
              <a:t>PTSD Outside the Book</a:t>
            </a:r>
          </a:p>
          <a:p>
            <a:r>
              <a:rPr lang="en-US" dirty="0" smtClean="0"/>
              <a:t>Types of treatment</a:t>
            </a:r>
          </a:p>
          <a:p>
            <a:r>
              <a:rPr lang="en-US" dirty="0" smtClean="0"/>
              <a:t>The therapeutic relationship</a:t>
            </a:r>
          </a:p>
          <a:p>
            <a:r>
              <a:rPr lang="en-US" dirty="0" smtClean="0"/>
              <a:t>Recovery</a:t>
            </a:r>
          </a:p>
          <a:p>
            <a:r>
              <a:rPr lang="en-US" dirty="0" smtClean="0"/>
              <a:t>Q &amp; 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Warriors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www.youtube.com/watch?v=wIxe6idQuNM#action=share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81200"/>
            <a:ext cx="8229600" cy="2590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Jessica.LaBudda@va.gov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Diagnostic and Statistical Manual of Mental Disorders</a:t>
            </a:r>
            <a:endParaRPr lang="en-US" dirty="0"/>
          </a:p>
          <a:p>
            <a:r>
              <a:rPr lang="en-US" dirty="0" smtClean="0">
                <a:hlinkClick r:id="rId2"/>
              </a:rPr>
              <a:t>www.PTSD.VA.gov</a:t>
            </a:r>
            <a:endParaRPr lang="en-US" dirty="0" smtClean="0"/>
          </a:p>
          <a:p>
            <a:r>
              <a:rPr lang="en-US" dirty="0">
                <a:hlinkClick r:id="rId3"/>
              </a:rPr>
              <a:t>www.realwarriors.net</a:t>
            </a:r>
            <a:endParaRPr lang="en-US" dirty="0"/>
          </a:p>
          <a:p>
            <a:r>
              <a:rPr lang="en-US" dirty="0" smtClean="0">
                <a:hlinkClick r:id="rId4"/>
              </a:rPr>
              <a:t>www.Vetcenter.va.gov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www.veterancrisisline.net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955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-15875"/>
            <a:ext cx="7620000" cy="2530475"/>
          </a:xfrm>
        </p:spPr>
        <p:txBody>
          <a:bodyPr/>
          <a:lstStyle/>
          <a:p>
            <a:pPr eaLnBrk="1" hangingPunct="1">
              <a:defRPr/>
            </a:pPr>
            <a:r>
              <a:rPr lang="en-US" sz="8000" smtClean="0"/>
              <a:t>			</a:t>
            </a:r>
            <a:br>
              <a:rPr lang="en-US" sz="8000" smtClean="0"/>
            </a:br>
            <a:r>
              <a:rPr lang="en-US" sz="8000" smtClean="0"/>
              <a:t>     </a:t>
            </a:r>
            <a:endParaRPr lang="en-US" sz="4800" smtClean="0"/>
          </a:p>
        </p:txBody>
      </p:sp>
      <p:pic>
        <p:nvPicPr>
          <p:cNvPr id="35841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8600"/>
            <a:ext cx="4343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2" descr="guard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419600" cy="361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15" descr="http://www.virginiatalks.com/files/2009/10/10-5-09-soldier-sunse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1077" y="3886200"/>
            <a:ext cx="592292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4999602" y="3093423"/>
            <a:ext cx="37641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“Keeping the Promise”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14" name="Picture 94" descr="http://vaww.webdev.med.va.gov/images/sealvivid.gif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28601" y="3962400"/>
            <a:ext cx="2743200" cy="263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210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What is a Vet Center?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80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Readjustment counseling center</a:t>
            </a:r>
          </a:p>
          <a:p>
            <a:pPr eaLnBrk="1" hangingPunct="1"/>
            <a:r>
              <a:rPr lang="en-US" altLang="en-US" dirty="0" smtClean="0"/>
              <a:t>A safe place to talk, established by vets</a:t>
            </a:r>
          </a:p>
          <a:p>
            <a:pPr eaLnBrk="1" hangingPunct="1"/>
            <a:r>
              <a:rPr lang="en-US" altLang="en-US" dirty="0" smtClean="0"/>
              <a:t>Confidentiality</a:t>
            </a:r>
          </a:p>
          <a:p>
            <a:pPr eaLnBrk="1" hangingPunct="1"/>
            <a:r>
              <a:rPr lang="en-US" altLang="en-US" dirty="0" smtClean="0"/>
              <a:t>Counselors who have experienced combat themselves</a:t>
            </a:r>
          </a:p>
          <a:p>
            <a:pPr eaLnBrk="1" hangingPunct="1"/>
            <a:r>
              <a:rPr lang="en-US" altLang="en-US" dirty="0" smtClean="0"/>
              <a:t>Flexible hours</a:t>
            </a:r>
          </a:p>
          <a:p>
            <a:pPr eaLnBrk="1" hangingPunct="1"/>
            <a:r>
              <a:rPr lang="en-US" altLang="en-US" dirty="0" smtClean="0"/>
              <a:t>Easily accessible community setting</a:t>
            </a:r>
          </a:p>
          <a:p>
            <a:pPr eaLnBrk="1" hangingPunct="1"/>
            <a:r>
              <a:rPr lang="en-US" altLang="en-US" dirty="0" smtClean="0"/>
              <a:t>No cost to veterans or their family members</a:t>
            </a:r>
          </a:p>
        </p:txBody>
      </p:sp>
    </p:spTree>
    <p:extLst>
      <p:ext uri="{BB962C8B-B14F-4D97-AF65-F5344CB8AC3E}">
        <p14:creationId xmlns:p14="http://schemas.microsoft.com/office/powerpoint/2010/main" val="46331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 We Provide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and group counseling</a:t>
            </a:r>
          </a:p>
          <a:p>
            <a:r>
              <a:rPr lang="en-US" dirty="0" smtClean="0"/>
              <a:t>Military sexual trauma counseling</a:t>
            </a:r>
          </a:p>
          <a:p>
            <a:r>
              <a:rPr lang="en-US" dirty="0" smtClean="0"/>
              <a:t>Couples and family counseling</a:t>
            </a:r>
          </a:p>
          <a:p>
            <a:r>
              <a:rPr lang="en-US" dirty="0" smtClean="0"/>
              <a:t>Bereavement Counseling</a:t>
            </a:r>
          </a:p>
          <a:p>
            <a:r>
              <a:rPr lang="en-US" dirty="0" smtClean="0"/>
              <a:t>Liaison with VA and community resources</a:t>
            </a:r>
          </a:p>
          <a:p>
            <a:r>
              <a:rPr lang="en-US" dirty="0" smtClean="0"/>
              <a:t>Benefits assistance and referral</a:t>
            </a:r>
          </a:p>
          <a:p>
            <a:r>
              <a:rPr lang="en-US" dirty="0" smtClean="0"/>
              <a:t>Community Outreach</a:t>
            </a:r>
          </a:p>
          <a:p>
            <a:r>
              <a:rPr lang="en-US" dirty="0" smtClean="0"/>
              <a:t>Community Education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Post Traumatic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US" sz="2400" dirty="0" smtClean="0"/>
              <a:t>A </a:t>
            </a:r>
            <a:r>
              <a:rPr lang="en-US" sz="2400" b="1" u="sng" dirty="0" smtClean="0"/>
              <a:t>normal</a:t>
            </a:r>
            <a:r>
              <a:rPr lang="en-US" sz="2400" dirty="0" smtClean="0"/>
              <a:t> </a:t>
            </a:r>
            <a:r>
              <a:rPr lang="en-US" sz="2400" dirty="0"/>
              <a:t>set of reactions to </a:t>
            </a:r>
            <a:r>
              <a:rPr lang="en-US" sz="2400" dirty="0" smtClean="0"/>
              <a:t>trauma </a:t>
            </a:r>
            <a:r>
              <a:rPr lang="en-US" sz="2400" dirty="0"/>
              <a:t>such as war or sexual </a:t>
            </a:r>
            <a:r>
              <a:rPr lang="en-US" sz="2400" dirty="0" smtClean="0"/>
              <a:t>assault.</a:t>
            </a:r>
          </a:p>
          <a:p>
            <a:pPr eaLnBrk="1" hangingPunct="1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US" dirty="0" smtClean="0"/>
              <a:t>Not specific to veterans</a:t>
            </a:r>
            <a:r>
              <a:rPr lang="en-US" sz="2400" dirty="0" smtClean="0"/>
              <a:t>  </a:t>
            </a: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Can become </a:t>
            </a:r>
            <a:r>
              <a:rPr lang="en-US" sz="2400" dirty="0"/>
              <a:t>a problem with the passage of </a:t>
            </a:r>
            <a:r>
              <a:rPr lang="en-US" sz="2400" dirty="0" smtClean="0"/>
              <a:t>time, </a:t>
            </a:r>
            <a:r>
              <a:rPr lang="en-US" sz="2400" dirty="0"/>
              <a:t>when the feelings or issues related to the trauma are not dealt </a:t>
            </a:r>
            <a:r>
              <a:rPr lang="en-US" sz="2400" dirty="0" smtClean="0"/>
              <a:t>with  </a:t>
            </a: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This can </a:t>
            </a:r>
            <a:r>
              <a:rPr lang="en-US" sz="2400" dirty="0"/>
              <a:t>result in problems readjusting to community life following the </a:t>
            </a:r>
            <a:r>
              <a:rPr lang="en-US" sz="2400" dirty="0" smtClean="0"/>
              <a:t>trauma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 </a:t>
            </a:r>
            <a:r>
              <a:rPr lang="en-US" sz="2400" dirty="0"/>
              <a:t>delayed stress reaction may surface after many years.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0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PTSD?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 smtClean="0"/>
              <a:t>May</a:t>
            </a:r>
            <a:r>
              <a:rPr lang="en-US" altLang="en-US" dirty="0" smtClean="0"/>
              <a:t> occur after one experiences or witnesses an event/s that involved actual or threatened death or serious injury, or a threat to the physical integrity of self or others</a:t>
            </a:r>
          </a:p>
          <a:p>
            <a:r>
              <a:rPr lang="en-US" altLang="en-US" dirty="0" smtClean="0"/>
              <a:t>Four Symptom Clusters: intrusive, avoidance, negative alterations in mood and cognitions, hyperarousal</a:t>
            </a:r>
          </a:p>
          <a:p>
            <a:r>
              <a:rPr lang="en-US" altLang="en-US" dirty="0" smtClean="0"/>
              <a:t>Occurs for more than one month and </a:t>
            </a:r>
            <a:r>
              <a:rPr lang="en-US" altLang="en-US" u="sng" dirty="0" smtClean="0"/>
              <a:t>causes significant distress or impairment of functioning</a:t>
            </a:r>
          </a:p>
        </p:txBody>
      </p:sp>
    </p:spTree>
    <p:extLst>
      <p:ext uri="{BB962C8B-B14F-4D97-AF65-F5344CB8AC3E}">
        <p14:creationId xmlns:p14="http://schemas.microsoft.com/office/powerpoint/2010/main" val="91508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Trauma Exposure</a:t>
            </a:r>
          </a:p>
          <a:p>
            <a:r>
              <a:rPr lang="en-US" dirty="0" smtClean="0"/>
              <a:t>Four Clusters</a:t>
            </a:r>
          </a:p>
          <a:p>
            <a:pPr lvl="1"/>
            <a:r>
              <a:rPr lang="en-US" dirty="0" smtClean="0"/>
              <a:t>Intrusion Symptoms</a:t>
            </a:r>
          </a:p>
          <a:p>
            <a:pPr lvl="1"/>
            <a:r>
              <a:rPr lang="en-US" dirty="0" smtClean="0"/>
              <a:t>Avoidance </a:t>
            </a:r>
          </a:p>
          <a:p>
            <a:pPr lvl="1"/>
            <a:r>
              <a:rPr lang="en-US" dirty="0" smtClean="0"/>
              <a:t>Negative alterations in cognitions and mood</a:t>
            </a:r>
          </a:p>
          <a:p>
            <a:pPr lvl="1"/>
            <a:r>
              <a:rPr lang="en-US" dirty="0" smtClean="0"/>
              <a:t>Alterations in arousal and reactivity</a:t>
            </a:r>
          </a:p>
          <a:p>
            <a:r>
              <a:rPr lang="en-US" dirty="0" smtClean="0"/>
              <a:t>Duration more than one month</a:t>
            </a:r>
          </a:p>
          <a:p>
            <a:r>
              <a:rPr lang="en-US" dirty="0" smtClean="0"/>
              <a:t>Disturbance causes clinically significant distress or impairment in social, occupational or other important area of functioning</a:t>
            </a:r>
          </a:p>
          <a:p>
            <a:r>
              <a:rPr lang="en-US" dirty="0" smtClean="0"/>
              <a:t>Not attributable to a substance or other medical condition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 5 Diagnostic Criteria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76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Presence of one or more</a:t>
            </a:r>
          </a:p>
          <a:p>
            <a:pPr lvl="1"/>
            <a:r>
              <a:rPr lang="en-US" dirty="0" smtClean="0"/>
              <a:t>Recurrent, involuntary and intrusive distressing memories</a:t>
            </a:r>
          </a:p>
          <a:p>
            <a:pPr lvl="1"/>
            <a:r>
              <a:rPr lang="en-US" dirty="0" smtClean="0"/>
              <a:t>Recurrent distressing dreams related to the trauma</a:t>
            </a:r>
          </a:p>
          <a:p>
            <a:pPr lvl="1"/>
            <a:r>
              <a:rPr lang="en-US" dirty="0" smtClean="0"/>
              <a:t>Dissociative reactions (Flashbacks)</a:t>
            </a:r>
          </a:p>
          <a:p>
            <a:pPr lvl="1"/>
            <a:r>
              <a:rPr lang="en-US" dirty="0" smtClean="0"/>
              <a:t>Intense or prolonged psychological distress at presence of internal or external cues</a:t>
            </a:r>
          </a:p>
          <a:p>
            <a:pPr lvl="1"/>
            <a:r>
              <a:rPr lang="en-US" dirty="0" smtClean="0"/>
              <a:t>Marked physiological responses when exposed to triggers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Intrusion 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45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593</TotalTime>
  <Words>965</Words>
  <Application>Microsoft Office PowerPoint</Application>
  <PresentationFormat>On-screen Show (4:3)</PresentationFormat>
  <Paragraphs>153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Executive</vt:lpstr>
      <vt:lpstr>PTSD for all Domains </vt:lpstr>
      <vt:lpstr>Agenda</vt:lpstr>
      <vt:lpstr>         </vt:lpstr>
      <vt:lpstr>What is a Vet Center?</vt:lpstr>
      <vt:lpstr>Services We Provide</vt:lpstr>
      <vt:lpstr>Post Traumatic Stress</vt:lpstr>
      <vt:lpstr>What is PTSD?</vt:lpstr>
      <vt:lpstr>DSM 5 Diagnostic Criteria  </vt:lpstr>
      <vt:lpstr>Intrusion Symptoms</vt:lpstr>
      <vt:lpstr>Avoidance Symptoms</vt:lpstr>
      <vt:lpstr>Negative Alterations </vt:lpstr>
      <vt:lpstr>Alterations in Arousal and Reactivity</vt:lpstr>
      <vt:lpstr>Impact of PTSD</vt:lpstr>
      <vt:lpstr>Prevalence </vt:lpstr>
      <vt:lpstr>Prevalence</vt:lpstr>
      <vt:lpstr>PTSD Outside the Book</vt:lpstr>
      <vt:lpstr>Types of Treatment</vt:lpstr>
      <vt:lpstr>The Therapeutic Relationship</vt:lpstr>
      <vt:lpstr>Recovery</vt:lpstr>
      <vt:lpstr>Real Warriors Video</vt:lpstr>
      <vt:lpstr>  Questions?  Jessica.LaBudda@va.gov </vt:lpstr>
      <vt:lpstr>References and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PTSD 101</dc:title>
  <dc:creator>Jess</dc:creator>
  <cp:lastModifiedBy>Jess</cp:lastModifiedBy>
  <cp:revision>33</cp:revision>
  <dcterms:created xsi:type="dcterms:W3CDTF">2016-08-12T14:31:23Z</dcterms:created>
  <dcterms:modified xsi:type="dcterms:W3CDTF">2016-08-17T13:12:25Z</dcterms:modified>
</cp:coreProperties>
</file>