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304" r:id="rId5"/>
    <p:sldId id="275" r:id="rId6"/>
    <p:sldId id="264" r:id="rId7"/>
    <p:sldId id="265" r:id="rId8"/>
    <p:sldId id="262" r:id="rId9"/>
    <p:sldId id="263" r:id="rId10"/>
    <p:sldId id="268" r:id="rId11"/>
    <p:sldId id="266" r:id="rId12"/>
    <p:sldId id="267" r:id="rId13"/>
    <p:sldId id="310" r:id="rId14"/>
    <p:sldId id="269" r:id="rId15"/>
    <p:sldId id="270" r:id="rId16"/>
    <p:sldId id="271" r:id="rId17"/>
    <p:sldId id="305" r:id="rId18"/>
    <p:sldId id="276" r:id="rId19"/>
    <p:sldId id="281" r:id="rId20"/>
    <p:sldId id="282" r:id="rId21"/>
    <p:sldId id="278" r:id="rId22"/>
    <p:sldId id="279" r:id="rId23"/>
    <p:sldId id="272" r:id="rId24"/>
    <p:sldId id="273" r:id="rId25"/>
    <p:sldId id="274" r:id="rId26"/>
    <p:sldId id="277" r:id="rId27"/>
    <p:sldId id="311" r:id="rId28"/>
    <p:sldId id="280" r:id="rId29"/>
    <p:sldId id="306" r:id="rId30"/>
    <p:sldId id="283" r:id="rId31"/>
    <p:sldId id="284" r:id="rId32"/>
    <p:sldId id="299" r:id="rId33"/>
    <p:sldId id="285" r:id="rId34"/>
    <p:sldId id="286" r:id="rId35"/>
    <p:sldId id="312" r:id="rId36"/>
    <p:sldId id="287" r:id="rId37"/>
    <p:sldId id="288" r:id="rId38"/>
    <p:sldId id="307" r:id="rId39"/>
    <p:sldId id="289" r:id="rId40"/>
    <p:sldId id="290" r:id="rId41"/>
    <p:sldId id="291" r:id="rId42"/>
    <p:sldId id="292" r:id="rId43"/>
    <p:sldId id="308" r:id="rId44"/>
    <p:sldId id="293" r:id="rId45"/>
    <p:sldId id="294" r:id="rId46"/>
    <p:sldId id="295" r:id="rId47"/>
    <p:sldId id="296" r:id="rId48"/>
    <p:sldId id="309" r:id="rId49"/>
    <p:sldId id="313" r:id="rId50"/>
    <p:sldId id="314" r:id="rId51"/>
    <p:sldId id="315" r:id="rId52"/>
    <p:sldId id="297" r:id="rId53"/>
    <p:sldId id="29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4" autoAdjust="0"/>
  </p:normalViewPr>
  <p:slideViewPr>
    <p:cSldViewPr snapToGrid="0" snapToObjects="1">
      <p:cViewPr>
        <p:scale>
          <a:sx n="125" d="100"/>
          <a:sy n="125" d="100"/>
        </p:scale>
        <p:origin x="-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1334-88D8-D747-B651-30FB7A77CD55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CF14-4CD9-EB41-8F39-BDE672FF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6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410D0-387A-ED4C-AD14-69AD941153B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4CE31-1DE2-9C47-9F3B-BD446F8E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8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CE31-1DE2-9C47-9F3B-BD446F8E5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CE31-1DE2-9C47-9F3B-BD446F8E50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CD5-6764-CC4A-8CB2-278914DAD609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315-41F6-774A-B1FC-B45B363532A6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087-CA0F-D94C-B4FF-6C350B41CB87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21-D144-014B-B938-60E83759A197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E46-2826-9746-BDA8-DEE3BAC0871D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AFD2-BACC-774F-9360-8BC263A0FECF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0BC8-799C-6A41-8634-A8BCD988B7A9}" type="datetime1">
              <a:rPr lang="en-US" smtClean="0"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4E0-932B-7240-ACF0-2AC161FCA773}" type="datetime1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B49A-E8BE-1B44-B426-C25F3A06416B}" type="datetime1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4918-605B-494C-81D3-247A9FB8AC1D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C19D-A714-834D-B5BE-B2BF22D5549D}" type="datetime1">
              <a:rPr lang="en-US" smtClean="0"/>
              <a:t>7/27/16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38D1F2-EEE6-9846-AB06-F0490D11182B}" type="datetime1">
              <a:rPr lang="en-US" smtClean="0"/>
              <a:t>7/27/16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Arm impairments and RFC considerations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orthopedic problems in the upper extremity</a:t>
            </a:r>
            <a:endParaRPr lang="en-US" dirty="0"/>
          </a:p>
        </p:txBody>
      </p:sp>
      <p:pic>
        <p:nvPicPr>
          <p:cNvPr id="5" name="Picture 4" descr="UpperLim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5" y="103950"/>
            <a:ext cx="1595950" cy="27609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</a:p>
          <a:p>
            <a:r>
              <a:rPr lang="en-US" dirty="0" smtClean="0"/>
              <a:t>Dislocations</a:t>
            </a:r>
          </a:p>
          <a:p>
            <a:r>
              <a:rPr lang="en-US" dirty="0" smtClean="0"/>
              <a:t>AC separations</a:t>
            </a:r>
          </a:p>
          <a:p>
            <a:r>
              <a:rPr lang="en-US" dirty="0" smtClean="0"/>
              <a:t>Can lead to post-traumatic arthritis and frozen shoulder.</a:t>
            </a:r>
          </a:p>
        </p:txBody>
      </p:sp>
      <p:pic>
        <p:nvPicPr>
          <p:cNvPr id="5" name="Picture 4" descr="1-s2.0-S0749806303003426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3" y="3533137"/>
            <a:ext cx="2984755" cy="3060001"/>
          </a:xfrm>
          <a:prstGeom prst="rect">
            <a:avLst/>
          </a:prstGeom>
        </p:spPr>
      </p:pic>
      <p:pic>
        <p:nvPicPr>
          <p:cNvPr id="6" name="Picture 5" descr="1-s2.0-S0020138312002549-g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7" y="3502297"/>
            <a:ext cx="2864466" cy="31499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5daee08741fbd33f1da6b47013c7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8" y="3533137"/>
            <a:ext cx="311912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32245"/>
            <a:ext cx="7198679" cy="4390165"/>
          </a:xfrm>
        </p:spPr>
        <p:txBody>
          <a:bodyPr>
            <a:normAutofit/>
          </a:bodyPr>
          <a:lstStyle/>
          <a:p>
            <a:r>
              <a:rPr lang="en-US" dirty="0" smtClean="0"/>
              <a:t>Frozen shoulder or “adhesive capsulitis” occurs when capsule around the shoulder joint constricts and forms scar tissue which leads to a stiff and painful shoulder. </a:t>
            </a:r>
          </a:p>
          <a:p>
            <a:r>
              <a:rPr lang="en-US" dirty="0" smtClean="0"/>
              <a:t>Causes: idiopathic (no known cause), post-traumatic with period of immobilization.</a:t>
            </a:r>
          </a:p>
          <a:p>
            <a:r>
              <a:rPr lang="en-US" dirty="0" smtClean="0"/>
              <a:t>More common in 40-60 </a:t>
            </a:r>
            <a:r>
              <a:rPr lang="en-US" dirty="0" err="1" smtClean="0"/>
              <a:t>yo</a:t>
            </a:r>
            <a:r>
              <a:rPr lang="en-US" dirty="0" smtClean="0"/>
              <a:t> and those with endocrine disorders such as Diabetes and Hypothyroidism.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Frozen Shoulder or “Adhesive Capsulitis” – painful with very restricted ROM.</a:t>
            </a:r>
            <a:endParaRPr lang="en-US" dirty="0"/>
          </a:p>
        </p:txBody>
      </p:sp>
      <p:pic>
        <p:nvPicPr>
          <p:cNvPr id="4" name="Picture 3" descr="Frozen-Shoulder-Syndrome-Pathophysi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3" y="2690688"/>
            <a:ext cx="5134422" cy="3918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RFC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 IMPAIRMENTS:</a:t>
            </a:r>
          </a:p>
          <a:p>
            <a:endParaRPr lang="en-US" dirty="0" smtClean="0"/>
          </a:p>
          <a:p>
            <a:r>
              <a:rPr lang="en-US" dirty="0" smtClean="0"/>
              <a:t>Lift/carry limits</a:t>
            </a:r>
          </a:p>
          <a:p>
            <a:r>
              <a:rPr lang="en-US" dirty="0" smtClean="0"/>
              <a:t>Overhead reaching limits</a:t>
            </a:r>
          </a:p>
          <a:p>
            <a:endParaRPr lang="en-US" dirty="0" smtClean="0"/>
          </a:p>
          <a:p>
            <a:r>
              <a:rPr lang="en-US" dirty="0" smtClean="0"/>
              <a:t>Possible in front/lateral reaching limits </a:t>
            </a:r>
          </a:p>
          <a:p>
            <a:r>
              <a:rPr lang="en-US" dirty="0" smtClean="0"/>
              <a:t>Possible handling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MMH09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16" y="4155440"/>
            <a:ext cx="3218604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Joints – </a:t>
            </a:r>
            <a:r>
              <a:rPr lang="en-US" dirty="0" err="1" smtClean="0"/>
              <a:t>ulnohumeral</a:t>
            </a:r>
            <a:r>
              <a:rPr lang="en-US" dirty="0"/>
              <a:t> </a:t>
            </a:r>
            <a:r>
              <a:rPr lang="en-US" dirty="0" smtClean="0"/>
              <a:t>(flexion-extension) and </a:t>
            </a:r>
            <a:r>
              <a:rPr lang="en-US" dirty="0" err="1" smtClean="0"/>
              <a:t>radiocapitellar</a:t>
            </a:r>
            <a:r>
              <a:rPr lang="en-US" dirty="0" smtClean="0"/>
              <a:t> (rotation)</a:t>
            </a:r>
          </a:p>
          <a:p>
            <a:endParaRPr lang="en-US" dirty="0"/>
          </a:p>
        </p:txBody>
      </p:sp>
      <p:pic>
        <p:nvPicPr>
          <p:cNvPr id="4" name="Picture 3" descr="child_elbow_OCD_anatomy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" y="3049951"/>
            <a:ext cx="3570059" cy="3570059"/>
          </a:xfrm>
          <a:prstGeom prst="rect">
            <a:avLst/>
          </a:prstGeom>
        </p:spPr>
      </p:pic>
      <p:pic>
        <p:nvPicPr>
          <p:cNvPr id="5" name="Picture 4" descr="elbow_anatomy0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9" y="3049951"/>
            <a:ext cx="3529691" cy="35296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82" y="1752600"/>
            <a:ext cx="3714518" cy="4373563"/>
          </a:xfrm>
        </p:spPr>
        <p:txBody>
          <a:bodyPr/>
          <a:lstStyle/>
          <a:p>
            <a:r>
              <a:rPr lang="en-US" dirty="0" smtClean="0"/>
              <a:t>Biceps, triceps </a:t>
            </a:r>
          </a:p>
          <a:p>
            <a:r>
              <a:rPr lang="en-US" dirty="0" smtClean="0"/>
              <a:t>Extensor muscles originate from lateral epicondyle</a:t>
            </a:r>
          </a:p>
          <a:p>
            <a:r>
              <a:rPr lang="en-US" dirty="0" smtClean="0"/>
              <a:t>Flexor muscles originate from medical epicondyle</a:t>
            </a:r>
          </a:p>
          <a:p>
            <a:endParaRPr lang="en-US" dirty="0"/>
          </a:p>
        </p:txBody>
      </p:sp>
      <p:pic>
        <p:nvPicPr>
          <p:cNvPr id="4" name="Picture 3" descr="img_03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19" y="1654902"/>
            <a:ext cx="4142881" cy="49001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bice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" y="4266990"/>
            <a:ext cx="2561590" cy="24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6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Ulnar Nerve at medial elbow – behind “funny bone”</a:t>
            </a:r>
          </a:p>
          <a:p>
            <a:r>
              <a:rPr lang="en-US" dirty="0" smtClean="0"/>
              <a:t>Median Nerve at anterior elbow</a:t>
            </a:r>
          </a:p>
          <a:p>
            <a:r>
              <a:rPr lang="en-US" dirty="0" smtClean="0"/>
              <a:t>Radial nerve at lateral elbow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9991449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95" y="3188745"/>
            <a:ext cx="5364805" cy="34987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Flexion/Extension: 0-135/150</a:t>
            </a:r>
          </a:p>
          <a:p>
            <a:r>
              <a:rPr lang="en-US" dirty="0" smtClean="0"/>
              <a:t>Pronation/Supination: </a:t>
            </a:r>
            <a:r>
              <a:rPr lang="en-US" dirty="0" smtClean="0"/>
              <a:t>0-80</a:t>
            </a:r>
            <a:r>
              <a:rPr lang="en-US" dirty="0" smtClean="0"/>
              <a:t>/90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Tinel’s</a:t>
            </a:r>
            <a:r>
              <a:rPr lang="en-US" dirty="0" smtClean="0"/>
              <a:t> test at </a:t>
            </a:r>
            <a:r>
              <a:rPr lang="en-US" dirty="0" err="1" smtClean="0"/>
              <a:t>cubital</a:t>
            </a:r>
            <a:r>
              <a:rPr lang="en-US" dirty="0" smtClean="0"/>
              <a:t>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elbor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0" y="2674469"/>
            <a:ext cx="4185920" cy="40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Epicondylitis</a:t>
            </a:r>
            <a:r>
              <a:rPr lang="en-US" dirty="0" smtClean="0"/>
              <a:t> (Tennis Elbow), Medial </a:t>
            </a:r>
            <a:r>
              <a:rPr lang="en-US" dirty="0" err="1" smtClean="0"/>
              <a:t>Epicondylitis</a:t>
            </a:r>
            <a:endParaRPr lang="en-US" dirty="0" smtClean="0"/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Fractures/dislocations</a:t>
            </a:r>
          </a:p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</a:p>
          <a:p>
            <a:r>
              <a:rPr lang="en-US" dirty="0" smtClean="0"/>
              <a:t>Radial Tunnel Syndrome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 descr="elbow_anatomy0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12" y="2958685"/>
            <a:ext cx="3683156" cy="36831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elbow-pa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86" y="2958685"/>
            <a:ext cx="4910182" cy="36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Lateral </a:t>
            </a:r>
            <a:r>
              <a:rPr lang="en-US" dirty="0" err="1" smtClean="0"/>
              <a:t>epicondylitis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Lateral </a:t>
            </a:r>
            <a:r>
              <a:rPr lang="en-US" dirty="0" err="1" smtClean="0"/>
              <a:t>Epicondylitis</a:t>
            </a:r>
            <a:r>
              <a:rPr lang="en-US" dirty="0" smtClean="0"/>
              <a:t> or “Tennis Elbow” produces pain at lateral side of elbow that can radiate down forearm, made worse by grasping and lifting objects with wrist extended.</a:t>
            </a:r>
          </a:p>
          <a:p>
            <a:r>
              <a:rPr lang="en-US" dirty="0" smtClean="0"/>
              <a:t>Extensor tendons originate from outside of elbow or lateral epicondyle of the distal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Due to inflammation, degeneration and micro tears of the tendon</a:t>
            </a:r>
          </a:p>
          <a:p>
            <a:r>
              <a:rPr lang="en-US" dirty="0" smtClean="0"/>
              <a:t>Occurs in manual laborers (plumbers, painters, carpenters, gardeners) and athletes (esp. in racquet sports including tennis and golf</a:t>
            </a:r>
            <a:r>
              <a:rPr lang="en-US" dirty="0" smtClean="0"/>
              <a:t>)</a:t>
            </a:r>
          </a:p>
          <a:p>
            <a:r>
              <a:rPr lang="en-US" dirty="0" smtClean="0"/>
              <a:t>(Medial </a:t>
            </a:r>
            <a:r>
              <a:rPr lang="en-US" dirty="0" err="1" smtClean="0"/>
              <a:t>Epicondylitis</a:t>
            </a:r>
            <a:r>
              <a:rPr lang="en-US" dirty="0" smtClean="0"/>
              <a:t> or “Golfer’s Elbow” –same on medial side)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Joints – </a:t>
            </a:r>
            <a:r>
              <a:rPr lang="en-US" dirty="0" err="1" smtClean="0"/>
              <a:t>glenohumeral</a:t>
            </a:r>
            <a:r>
              <a:rPr lang="en-US" dirty="0" smtClean="0"/>
              <a:t> (GH), </a:t>
            </a:r>
            <a:r>
              <a:rPr lang="en-US" dirty="0" err="1" smtClean="0"/>
              <a:t>acromioclavicular</a:t>
            </a:r>
            <a:r>
              <a:rPr lang="en-US" dirty="0" smtClean="0"/>
              <a:t> (AC)</a:t>
            </a:r>
          </a:p>
        </p:txBody>
      </p:sp>
      <p:pic>
        <p:nvPicPr>
          <p:cNvPr id="4" name="Picture 3" descr="05_21Figurea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1" y="2650575"/>
            <a:ext cx="4451782" cy="39520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epicondylitis</a:t>
            </a:r>
            <a:endParaRPr lang="en-US" dirty="0"/>
          </a:p>
        </p:txBody>
      </p:sp>
      <p:pic>
        <p:nvPicPr>
          <p:cNvPr id="4" name="Content Placeholder 3" descr="elbow_latepi_intro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83" r="-4408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</a:p>
          <a:p>
            <a:r>
              <a:rPr lang="en-US" dirty="0" smtClean="0"/>
              <a:t>Rheumatoid arthritis</a:t>
            </a:r>
          </a:p>
          <a:p>
            <a:r>
              <a:rPr lang="en-US" dirty="0" smtClean="0"/>
              <a:t>Post-traumatic arthritis</a:t>
            </a:r>
          </a:p>
          <a:p>
            <a:r>
              <a:rPr lang="en-US" dirty="0" smtClean="0"/>
              <a:t>Arthritis can lead to pain, stiffness, and grinding</a:t>
            </a:r>
          </a:p>
          <a:p>
            <a:r>
              <a:rPr lang="en-US" dirty="0" smtClean="0"/>
              <a:t>***Elbow </a:t>
            </a:r>
            <a:r>
              <a:rPr lang="en-US" dirty="0" smtClean="0"/>
              <a:t>stiffness makes it difficult to lift objects, reach and difficult get your hand to your mouth/face area for hygiene and feeding</a:t>
            </a:r>
            <a:r>
              <a:rPr lang="en-US" dirty="0" smtClean="0"/>
              <a:t>.***</a:t>
            </a:r>
            <a:endParaRPr lang="en-US" dirty="0"/>
          </a:p>
        </p:txBody>
      </p:sp>
      <p:pic>
        <p:nvPicPr>
          <p:cNvPr id="4" name="Picture 3" descr="elbow_oa_caus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8" y="4350211"/>
            <a:ext cx="2354038" cy="23540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Fractures – distal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 err="1" smtClean="0"/>
              <a:t>fx</a:t>
            </a:r>
            <a:r>
              <a:rPr lang="en-US" dirty="0" smtClean="0"/>
              <a:t>, olecranon </a:t>
            </a:r>
            <a:r>
              <a:rPr lang="en-US" dirty="0" err="1" smtClean="0"/>
              <a:t>fx</a:t>
            </a:r>
            <a:r>
              <a:rPr lang="en-US" dirty="0" smtClean="0"/>
              <a:t>, radial head </a:t>
            </a:r>
            <a:r>
              <a:rPr lang="en-US" dirty="0" err="1" smtClean="0"/>
              <a:t>fx</a:t>
            </a:r>
            <a:endParaRPr lang="en-US" dirty="0" smtClean="0"/>
          </a:p>
          <a:p>
            <a:r>
              <a:rPr lang="en-US" dirty="0" smtClean="0"/>
              <a:t>Dislocations</a:t>
            </a:r>
          </a:p>
          <a:p>
            <a:r>
              <a:rPr lang="en-US" dirty="0" smtClean="0"/>
              <a:t>Ligament injuries</a:t>
            </a:r>
          </a:p>
          <a:p>
            <a:r>
              <a:rPr lang="en-US" dirty="0" smtClean="0"/>
              <a:t>Injuries can result in pain, stiffness, and post-traumatic arthritis</a:t>
            </a:r>
          </a:p>
          <a:p>
            <a:endParaRPr lang="en-US" dirty="0"/>
          </a:p>
        </p:txBody>
      </p:sp>
      <p:pic>
        <p:nvPicPr>
          <p:cNvPr id="4" name="Picture 3" descr="elbow_dislocation_posterior_radialhead_f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02" y="3553124"/>
            <a:ext cx="4245435" cy="3184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– compression of the ulnar nerve at the elbow.</a:t>
            </a:r>
          </a:p>
          <a:p>
            <a:r>
              <a:rPr lang="en-US" dirty="0" smtClean="0"/>
              <a:t>Results in aching pain from </a:t>
            </a:r>
            <a:r>
              <a:rPr lang="en-US" dirty="0" smtClean="0"/>
              <a:t>medial elbow </a:t>
            </a:r>
            <a:r>
              <a:rPr lang="en-US" dirty="0" smtClean="0"/>
              <a:t>to ulnar hand</a:t>
            </a:r>
          </a:p>
          <a:p>
            <a:r>
              <a:rPr lang="en-US" dirty="0" smtClean="0"/>
              <a:t>Numbness and tingling in ring and small fingers</a:t>
            </a:r>
          </a:p>
          <a:p>
            <a:r>
              <a:rPr lang="en-US" dirty="0" smtClean="0"/>
              <a:t>***Decreased </a:t>
            </a:r>
            <a:r>
              <a:rPr lang="en-US" dirty="0" smtClean="0"/>
              <a:t>strength in hand – decreased grip strength, feeling of clumsiness or “uncoordinated” from decrease in fine motor skills due to intrinsic muscle </a:t>
            </a:r>
            <a:r>
              <a:rPr lang="en-US" dirty="0" smtClean="0"/>
              <a:t>weakness***</a:t>
            </a:r>
            <a:endParaRPr lang="en-US" dirty="0" smtClean="0"/>
          </a:p>
          <a:p>
            <a:r>
              <a:rPr lang="en-US" dirty="0" smtClean="0"/>
              <a:t>Visible atrophy or wasting of hand muscles at later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pic>
        <p:nvPicPr>
          <p:cNvPr id="4" name="Content Placeholder 3" descr="cubital_tunnel_syndrome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2761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Compression of radial nerve (posterior </a:t>
            </a:r>
            <a:r>
              <a:rPr lang="en-US" dirty="0" err="1" smtClean="0"/>
              <a:t>interosseus</a:t>
            </a:r>
            <a:r>
              <a:rPr lang="en-US" dirty="0" smtClean="0"/>
              <a:t> nerve or PIN) at the lateral elbow</a:t>
            </a:r>
          </a:p>
          <a:p>
            <a:r>
              <a:rPr lang="en-US" dirty="0" smtClean="0"/>
              <a:t>Results in aching pain in lateral elbow and forearm</a:t>
            </a:r>
          </a:p>
          <a:p>
            <a:r>
              <a:rPr lang="en-US" dirty="0" smtClean="0"/>
              <a:t>Called “resistant tennis elbow” – pain is about 4 cm distal to lateral epicondyle</a:t>
            </a:r>
          </a:p>
          <a:p>
            <a:r>
              <a:rPr lang="en-US" dirty="0" smtClean="0"/>
              <a:t>Can lead to weakness of wrist and finger extension</a:t>
            </a:r>
          </a:p>
          <a:p>
            <a:r>
              <a:rPr lang="en-US" dirty="0" smtClean="0"/>
              <a:t>Least common of the peripheral nerve compression neuropathies</a:t>
            </a:r>
          </a:p>
          <a:p>
            <a:r>
              <a:rPr lang="en-US" dirty="0" smtClean="0"/>
              <a:t>Usually no numbness or tingling associated as PIN is a pure motor nerve at elbow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tunnel syndrome</a:t>
            </a:r>
            <a:endParaRPr lang="en-US" dirty="0"/>
          </a:p>
        </p:txBody>
      </p:sp>
      <p:pic>
        <p:nvPicPr>
          <p:cNvPr id="4" name="Content Placeholder 3" descr="elbow_radtun_intro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83" r="-44083"/>
          <a:stretch>
            <a:fillRect/>
          </a:stretch>
        </p:blipFill>
        <p:spPr>
          <a:xfrm>
            <a:off x="-1562280" y="1945435"/>
            <a:ext cx="8222648" cy="4369868"/>
          </a:xfrm>
        </p:spPr>
      </p:pic>
      <p:pic>
        <p:nvPicPr>
          <p:cNvPr id="6" name="Picture 5" descr="elbow_radtun_symptom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1" y="2067026"/>
            <a:ext cx="4123843" cy="41238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RFC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ELBOW IMPAIRMENTS:</a:t>
            </a:r>
          </a:p>
          <a:p>
            <a:endParaRPr lang="en-US" dirty="0"/>
          </a:p>
          <a:p>
            <a:r>
              <a:rPr lang="en-US" dirty="0" smtClean="0"/>
              <a:t>Lift/carry limits</a:t>
            </a:r>
          </a:p>
          <a:p>
            <a:r>
              <a:rPr lang="en-US" dirty="0" smtClean="0"/>
              <a:t>Handling limits</a:t>
            </a:r>
          </a:p>
          <a:p>
            <a:endParaRPr lang="en-US" dirty="0" smtClean="0"/>
          </a:p>
          <a:p>
            <a:r>
              <a:rPr lang="en-US" dirty="0" smtClean="0"/>
              <a:t>Possible reaching limits</a:t>
            </a:r>
          </a:p>
          <a:p>
            <a:r>
              <a:rPr lang="en-US" dirty="0" smtClean="0"/>
              <a:t>Possible fingering </a:t>
            </a:r>
            <a:r>
              <a:rPr lang="en-US" dirty="0"/>
              <a:t>(</a:t>
            </a:r>
            <a:r>
              <a:rPr lang="en-US" dirty="0" smtClean="0"/>
              <a:t>ulnar nerve)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manual-handling-in-the-workpl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885746"/>
            <a:ext cx="1759003" cy="1180283"/>
          </a:xfrm>
          <a:prstGeom prst="rect">
            <a:avLst/>
          </a:prstGeom>
        </p:spPr>
      </p:pic>
      <p:pic>
        <p:nvPicPr>
          <p:cNvPr id="6" name="Picture 5" descr="manual-handling-accidents-257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69" y="3088640"/>
            <a:ext cx="341787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9" y="2039368"/>
            <a:ext cx="5356107" cy="4079721"/>
          </a:xfrm>
        </p:spPr>
        <p:txBody>
          <a:bodyPr/>
          <a:lstStyle/>
          <a:p>
            <a:r>
              <a:rPr lang="en-US" dirty="0" smtClean="0"/>
              <a:t>Bones – forearm </a:t>
            </a:r>
            <a:r>
              <a:rPr lang="en-US" dirty="0"/>
              <a:t>b</a:t>
            </a:r>
            <a:r>
              <a:rPr lang="en-US" dirty="0" smtClean="0"/>
              <a:t>ones (distal radius and ulna) meet the 8 carpal bones </a:t>
            </a:r>
          </a:p>
          <a:p>
            <a:r>
              <a:rPr lang="en-US" dirty="0" smtClean="0"/>
              <a:t>Joints – </a:t>
            </a:r>
            <a:r>
              <a:rPr lang="en-US" dirty="0" err="1" smtClean="0"/>
              <a:t>radiocarpal</a:t>
            </a:r>
            <a:r>
              <a:rPr lang="en-US" dirty="0" smtClean="0"/>
              <a:t> , mid carpal, distal </a:t>
            </a:r>
            <a:r>
              <a:rPr lang="en-US" dirty="0" err="1" smtClean="0"/>
              <a:t>radioulnar</a:t>
            </a:r>
            <a:r>
              <a:rPr lang="en-US" dirty="0" smtClean="0"/>
              <a:t> (DRUJ)</a:t>
            </a:r>
          </a:p>
          <a:p>
            <a:r>
              <a:rPr lang="en-US" dirty="0" smtClean="0"/>
              <a:t>Extensor and Flexor tendons for wrist/hand</a:t>
            </a:r>
          </a:p>
          <a:p>
            <a:r>
              <a:rPr lang="en-US" dirty="0" smtClean="0"/>
              <a:t>Median nerve at carpal tunnel, ulnar nerve at </a:t>
            </a:r>
            <a:r>
              <a:rPr lang="en-US" dirty="0" err="1" smtClean="0"/>
              <a:t>Guyon’s</a:t>
            </a:r>
            <a:r>
              <a:rPr lang="en-US" dirty="0" smtClean="0"/>
              <a:t> canal, superficial radial sensory nerve</a:t>
            </a:r>
          </a:p>
          <a:p>
            <a:endParaRPr lang="en-US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7" y="2046442"/>
            <a:ext cx="2873493" cy="41765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Flexion 0-80</a:t>
            </a:r>
          </a:p>
          <a:p>
            <a:r>
              <a:rPr lang="en-US" dirty="0" smtClean="0"/>
              <a:t>Extension 0-80</a:t>
            </a:r>
          </a:p>
          <a:p>
            <a:r>
              <a:rPr lang="en-US" dirty="0" smtClean="0"/>
              <a:t>Ulnar deviation </a:t>
            </a:r>
            <a:r>
              <a:rPr lang="en-US" dirty="0" smtClean="0"/>
              <a:t>0-30</a:t>
            </a:r>
            <a:endParaRPr lang="en-US" dirty="0" smtClean="0"/>
          </a:p>
          <a:p>
            <a:r>
              <a:rPr lang="en-US" dirty="0" smtClean="0"/>
              <a:t>Radial deviation </a:t>
            </a:r>
            <a:r>
              <a:rPr lang="en-US" dirty="0" smtClean="0"/>
              <a:t>0-20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Tinel’s</a:t>
            </a:r>
            <a:r>
              <a:rPr lang="en-US" dirty="0" smtClean="0"/>
              <a:t>, </a:t>
            </a:r>
            <a:r>
              <a:rPr lang="en-US" dirty="0" err="1" smtClean="0"/>
              <a:t>Phalen’s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Finkelstein’s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wrist flexion exten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99" y="2414270"/>
            <a:ext cx="5160541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2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Rotator cuff muscles</a:t>
            </a:r>
            <a:endParaRPr lang="en-US" dirty="0"/>
          </a:p>
        </p:txBody>
      </p:sp>
      <p:pic>
        <p:nvPicPr>
          <p:cNvPr id="4" name="Picture 3" descr="217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6" y="2385762"/>
            <a:ext cx="5580118" cy="406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886"/>
            <a:ext cx="5001501" cy="4248277"/>
          </a:xfrm>
        </p:spPr>
        <p:txBody>
          <a:bodyPr/>
          <a:lstStyle/>
          <a:p>
            <a:r>
              <a:rPr lang="en-US" dirty="0" smtClean="0"/>
              <a:t>Tendonitis – </a:t>
            </a:r>
            <a:r>
              <a:rPr lang="en-US" dirty="0" err="1" smtClean="0"/>
              <a:t>DeQuervain’s</a:t>
            </a:r>
            <a:r>
              <a:rPr lang="en-US" dirty="0" smtClean="0"/>
              <a:t> tendonitis, Extensor tendonitis, Flexor tendonitis</a:t>
            </a:r>
          </a:p>
          <a:p>
            <a:r>
              <a:rPr lang="en-US" dirty="0" smtClean="0"/>
              <a:t>Arthritis – OA, RA, post-traumatic</a:t>
            </a:r>
          </a:p>
          <a:p>
            <a:r>
              <a:rPr lang="en-US" dirty="0" smtClean="0"/>
              <a:t>Injuries – fractures, ligament tears, TFCC injuries</a:t>
            </a:r>
          </a:p>
          <a:p>
            <a:endParaRPr lang="en-US" dirty="0"/>
          </a:p>
        </p:txBody>
      </p:sp>
      <p:pic>
        <p:nvPicPr>
          <p:cNvPr id="4" name="Picture 3" descr="1-s2.0-S135045331100347X-g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55" y="1752600"/>
            <a:ext cx="3283470" cy="4899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7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Wrist tendonitis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DeQuervain’s</a:t>
            </a:r>
            <a:r>
              <a:rPr lang="en-US" dirty="0" smtClean="0"/>
              <a:t> Tendonitis – tendonitis on thumb side of wrist, leads to pain with thumb movement and wrist movement.</a:t>
            </a:r>
          </a:p>
          <a:p>
            <a:r>
              <a:rPr lang="en-US" dirty="0" smtClean="0"/>
              <a:t>+ Finkelstein’s test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de-quervain-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964130"/>
            <a:ext cx="3492500" cy="3771900"/>
          </a:xfrm>
          <a:prstGeom prst="rect">
            <a:avLst/>
          </a:prstGeom>
        </p:spPr>
      </p:pic>
      <p:pic>
        <p:nvPicPr>
          <p:cNvPr id="6" name="Picture 5" descr="A00007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0" y="3377493"/>
            <a:ext cx="4595192" cy="31519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tendonitis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Extensor Tendonitis – EDC: occurs in RA and can lead to tendon ruptures;</a:t>
            </a:r>
            <a:r>
              <a:rPr lang="en-US" dirty="0"/>
              <a:t> </a:t>
            </a:r>
            <a:r>
              <a:rPr lang="en-US" dirty="0" smtClean="0"/>
              <a:t>ECU: on small finger side of wrist, from repetitive use or trauma, pain in ulnar wrist with rotation of forearm</a:t>
            </a:r>
          </a:p>
          <a:p>
            <a:r>
              <a:rPr lang="en-US" dirty="0" smtClean="0"/>
              <a:t>Flexor Tendonitis: FCR, FCU; repetitive use or trauma</a:t>
            </a:r>
            <a:endParaRPr lang="en-US" dirty="0"/>
          </a:p>
        </p:txBody>
      </p:sp>
      <p:pic>
        <p:nvPicPr>
          <p:cNvPr id="4" name="Picture 3" descr="wriL5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88" y="3840479"/>
            <a:ext cx="3705876" cy="27794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376"/>
            <a:ext cx="4461036" cy="4261787"/>
          </a:xfrm>
        </p:spPr>
        <p:txBody>
          <a:bodyPr/>
          <a:lstStyle/>
          <a:p>
            <a:r>
              <a:rPr lang="en-US" dirty="0" smtClean="0"/>
              <a:t>OA</a:t>
            </a:r>
          </a:p>
          <a:p>
            <a:r>
              <a:rPr lang="en-US" dirty="0" smtClean="0"/>
              <a:t>RA</a:t>
            </a:r>
          </a:p>
          <a:p>
            <a:r>
              <a:rPr lang="en-US" dirty="0" smtClean="0"/>
              <a:t>Post-traumatic – common with scaphoid non-unions, or </a:t>
            </a:r>
            <a:r>
              <a:rPr lang="en-US" dirty="0" err="1" smtClean="0"/>
              <a:t>scapholunate</a:t>
            </a:r>
            <a:r>
              <a:rPr lang="en-US" dirty="0" smtClean="0"/>
              <a:t> ligament tears</a:t>
            </a:r>
          </a:p>
          <a:p>
            <a:r>
              <a:rPr lang="en-US" dirty="0" smtClean="0"/>
              <a:t>Symptoms – pain, swelling, decreased ROM, decreased grip strength, difficulty grasping objects</a:t>
            </a:r>
            <a:endParaRPr lang="en-US" dirty="0"/>
          </a:p>
        </p:txBody>
      </p:sp>
      <p:pic>
        <p:nvPicPr>
          <p:cNvPr id="4" name="Picture 3" descr="getimage.c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36" y="2231337"/>
            <a:ext cx="3867203" cy="3894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04904"/>
            <a:ext cx="5960827" cy="47369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Distal radius fractures most common and usually do well</a:t>
            </a:r>
          </a:p>
          <a:p>
            <a:r>
              <a:rPr lang="en-US" dirty="0" smtClean="0"/>
              <a:t>Scaphoid fractures can result in non-union due to delicate blood supply and/or missed diagnosis as wrist “sprain” as initial x-rays are often negative</a:t>
            </a:r>
          </a:p>
          <a:p>
            <a:r>
              <a:rPr lang="en-US" dirty="0" smtClean="0"/>
              <a:t>Scaphoid non-union over time leads to post-traumatic wrist arthritis or SNAC (scaphoid nonunion advanced collapse) wrist</a:t>
            </a:r>
          </a:p>
          <a:p>
            <a:r>
              <a:rPr lang="en-US" dirty="0" smtClean="0"/>
              <a:t>TFCC injuries – cartilage disc on ulnar side of wrist can be injured, like a meniscus in the knee</a:t>
            </a:r>
            <a:endParaRPr lang="en-US" dirty="0"/>
          </a:p>
        </p:txBody>
      </p:sp>
      <p:pic>
        <p:nvPicPr>
          <p:cNvPr id="4" name="Picture 3" descr="scaphoid-fx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44" y="2275379"/>
            <a:ext cx="2405070" cy="37179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</a:t>
            </a:r>
            <a:r>
              <a:rPr lang="en-US" dirty="0" err="1" smtClean="0"/>
              <a:t>rfc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WRIST IMPAIRMENTS:</a:t>
            </a:r>
          </a:p>
          <a:p>
            <a:endParaRPr lang="en-US" dirty="0"/>
          </a:p>
          <a:p>
            <a:r>
              <a:rPr lang="en-US" dirty="0" smtClean="0"/>
              <a:t>Lift/carry limits</a:t>
            </a:r>
          </a:p>
          <a:p>
            <a:r>
              <a:rPr lang="en-US" dirty="0" smtClean="0"/>
              <a:t>Handling limits</a:t>
            </a:r>
          </a:p>
          <a:p>
            <a:endParaRPr lang="en-US" dirty="0"/>
          </a:p>
          <a:p>
            <a:r>
              <a:rPr lang="en-US" dirty="0" smtClean="0"/>
              <a:t>Possible fingering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th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1" y="2447378"/>
            <a:ext cx="3911600" cy="3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1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anatomy with many bones, joints, ligaments, nerves and tendons</a:t>
            </a:r>
          </a:p>
          <a:p>
            <a:endParaRPr lang="en-US" dirty="0"/>
          </a:p>
        </p:txBody>
      </p:sp>
      <p:pic>
        <p:nvPicPr>
          <p:cNvPr id="4" name="Picture 3" descr="hand_anato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2721206"/>
            <a:ext cx="3904863" cy="3760595"/>
          </a:xfrm>
          <a:prstGeom prst="rect">
            <a:avLst/>
          </a:prstGeom>
        </p:spPr>
      </p:pic>
      <p:pic>
        <p:nvPicPr>
          <p:cNvPr id="5" name="Picture 4" descr="wrist_anatomy_tendons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78" y="2721206"/>
            <a:ext cx="4399926" cy="36629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anatomy</a:t>
            </a:r>
            <a:endParaRPr lang="en-US" dirty="0"/>
          </a:p>
        </p:txBody>
      </p:sp>
      <p:pic>
        <p:nvPicPr>
          <p:cNvPr id="4" name="Content Placeholder 3" descr="palmas_das_m_o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51" t="-4421" r="-30001" b="4421"/>
          <a:stretch/>
        </p:blipFill>
        <p:spPr>
          <a:xfrm>
            <a:off x="-934085" y="2480945"/>
            <a:ext cx="7772400" cy="4129088"/>
          </a:xfrm>
        </p:spPr>
      </p:pic>
      <p:pic>
        <p:nvPicPr>
          <p:cNvPr id="5" name="Picture 4" descr="Reg_Anesthesia_Hand_Pal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26" y="2685996"/>
            <a:ext cx="3560114" cy="39240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" y="1747520"/>
            <a:ext cx="49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nerve distribution: median, ulnar, radial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1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</a:t>
            </a:r>
            <a:r>
              <a:rPr lang="en-US" dirty="0" err="1" smtClean="0"/>
              <a:t>Metacarpophalangeal</a:t>
            </a:r>
            <a:r>
              <a:rPr lang="en-US" dirty="0" smtClean="0"/>
              <a:t> Joints (MPJ): 0-90</a:t>
            </a:r>
          </a:p>
          <a:p>
            <a:r>
              <a:rPr lang="en-US" dirty="0" smtClean="0"/>
              <a:t>Finger Proximal </a:t>
            </a:r>
            <a:r>
              <a:rPr lang="en-US" dirty="0" err="1" smtClean="0"/>
              <a:t>Interphalangeal</a:t>
            </a:r>
            <a:r>
              <a:rPr lang="en-US" dirty="0" smtClean="0"/>
              <a:t> Joints (PIPJ): 0-100</a:t>
            </a:r>
          </a:p>
          <a:p>
            <a:r>
              <a:rPr lang="en-US" dirty="0" smtClean="0"/>
              <a:t>Finger Distal </a:t>
            </a:r>
            <a:r>
              <a:rPr lang="en-US" dirty="0" err="1" smtClean="0"/>
              <a:t>Interphalangeal</a:t>
            </a:r>
            <a:r>
              <a:rPr lang="en-US" dirty="0" smtClean="0"/>
              <a:t> Joints (DIPJ): 0-80</a:t>
            </a:r>
          </a:p>
          <a:p>
            <a:endParaRPr lang="en-US" dirty="0"/>
          </a:p>
          <a:p>
            <a:r>
              <a:rPr lang="en-US" dirty="0" smtClean="0"/>
              <a:t>Thumb </a:t>
            </a:r>
            <a:r>
              <a:rPr lang="en-US" dirty="0" err="1" smtClean="0"/>
              <a:t>Metacarpophalangeal</a:t>
            </a:r>
            <a:r>
              <a:rPr lang="en-US" dirty="0" smtClean="0"/>
              <a:t> Joint (MPJ): 0-50</a:t>
            </a:r>
          </a:p>
          <a:p>
            <a:r>
              <a:rPr lang="en-US" dirty="0" smtClean="0"/>
              <a:t>Thumb </a:t>
            </a:r>
            <a:r>
              <a:rPr lang="en-US" dirty="0" err="1" smtClean="0"/>
              <a:t>Interphalangeal</a:t>
            </a:r>
            <a:r>
              <a:rPr lang="en-US" dirty="0" smtClean="0"/>
              <a:t> Joint (IPJ): 0-80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title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4427082"/>
            <a:ext cx="3769360" cy="22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Flexor Tendonitis - trigger fingers</a:t>
            </a:r>
          </a:p>
          <a:p>
            <a:r>
              <a:rPr lang="en-US" dirty="0" smtClean="0"/>
              <a:t>CMC arthritis - Arthritis of basal joint of thumb </a:t>
            </a:r>
          </a:p>
          <a:p>
            <a:r>
              <a:rPr lang="en-US" dirty="0"/>
              <a:t>F</a:t>
            </a:r>
            <a:r>
              <a:rPr lang="en-US" dirty="0" smtClean="0"/>
              <a:t>inger joint arthritis – OA, RA, Psoriatic</a:t>
            </a:r>
          </a:p>
          <a:p>
            <a:r>
              <a:rPr lang="en-US" dirty="0" smtClean="0"/>
              <a:t>Injuries – fractures, dislocations, ligaments</a:t>
            </a:r>
            <a:endParaRPr lang="en-US" dirty="0"/>
          </a:p>
        </p:txBody>
      </p:sp>
      <p:pic>
        <p:nvPicPr>
          <p:cNvPr id="4" name="Picture 3" descr="thumb_hand_human_body_gesture_anatomy_card-p137082626250496292bf3b5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24" y="4070191"/>
            <a:ext cx="2651284" cy="26512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 smtClean="0"/>
              <a:t>flexion 0-150/180</a:t>
            </a:r>
            <a:endParaRPr lang="en-US" dirty="0" smtClean="0"/>
          </a:p>
          <a:p>
            <a:r>
              <a:rPr lang="en-US" dirty="0" smtClean="0"/>
              <a:t>Abduction </a:t>
            </a:r>
            <a:r>
              <a:rPr lang="en-US" dirty="0" smtClean="0"/>
              <a:t>0-150/180</a:t>
            </a:r>
            <a:endParaRPr lang="en-US" dirty="0" smtClean="0"/>
          </a:p>
          <a:p>
            <a:r>
              <a:rPr lang="en-US" dirty="0" smtClean="0"/>
              <a:t>External rotation </a:t>
            </a:r>
            <a:r>
              <a:rPr lang="en-US" dirty="0" smtClean="0"/>
              <a:t>0-80/90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Impingement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physical_therapy_&amp;_rehabilitation_-_range_of_motion_-_shoulder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17" y="1752600"/>
            <a:ext cx="4573966" cy="3411461"/>
          </a:xfrm>
          <a:prstGeom prst="rect">
            <a:avLst/>
          </a:prstGeom>
        </p:spPr>
      </p:pic>
      <p:pic>
        <p:nvPicPr>
          <p:cNvPr id="6" name="Picture 5" descr="u22nbK3ZaDzHW3ltr4DPoQ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7" y="4174949"/>
            <a:ext cx="2674286" cy="24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Carpal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r>
              <a:rPr lang="en-US" dirty="0" smtClean="0"/>
              <a:t> </a:t>
            </a:r>
            <a:r>
              <a:rPr lang="en-US" dirty="0" smtClean="0"/>
              <a:t>common hand problem</a:t>
            </a:r>
          </a:p>
          <a:p>
            <a:r>
              <a:rPr lang="en-US" dirty="0" smtClean="0"/>
              <a:t>Median nerve compression at wrist/base of palm</a:t>
            </a:r>
          </a:p>
          <a:p>
            <a:r>
              <a:rPr lang="en-US" dirty="0" smtClean="0"/>
              <a:t>Carpal tunnel syndrome – pain, n/t in T/IF/MF/radial RF</a:t>
            </a:r>
          </a:p>
          <a:p>
            <a:r>
              <a:rPr lang="en-US" dirty="0" smtClean="0"/>
              <a:t>Weak opposition of thumb</a:t>
            </a:r>
          </a:p>
          <a:p>
            <a:endParaRPr lang="en-US" dirty="0"/>
          </a:p>
        </p:txBody>
      </p:sp>
      <p:pic>
        <p:nvPicPr>
          <p:cNvPr id="4" name="Picture 3" descr="carpal-tunnel-syndr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28" y="3215374"/>
            <a:ext cx="4398447" cy="34790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CTS – most common compression neuropathy in UE</a:t>
            </a:r>
          </a:p>
          <a:p>
            <a:r>
              <a:rPr lang="en-US" dirty="0" smtClean="0"/>
              <a:t>Increased pressure in carpal tunnel – usually idiopathic, increased in endocrine disorders (diabetes/hypothyroidism), post-traumatic, pregnancy, arthritis</a:t>
            </a:r>
          </a:p>
          <a:p>
            <a:r>
              <a:rPr lang="en-US" dirty="0" smtClean="0"/>
              <a:t>Carpal tunnel is formed by carpal bones on bottom and a tight ligament on top.  Median nerve and finger flexor tendons run through tunnel.</a:t>
            </a:r>
          </a:p>
          <a:p>
            <a:r>
              <a:rPr lang="en-US" dirty="0" smtClean="0"/>
              <a:t>Increased pressure leads to nerve pain (often at night), numbness, tingling, and weakness of thumb opposition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Tinel’s</a:t>
            </a:r>
            <a:r>
              <a:rPr lang="en-US" dirty="0" smtClean="0"/>
              <a:t>, +</a:t>
            </a:r>
            <a:r>
              <a:rPr lang="en-US" dirty="0" err="1" smtClean="0"/>
              <a:t>Phalen’s</a:t>
            </a:r>
            <a:r>
              <a:rPr lang="en-US" dirty="0" smtClean="0"/>
              <a:t> tests, +EMG-NCS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1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there is a very good outcome with </a:t>
            </a:r>
            <a:r>
              <a:rPr lang="en-US" dirty="0" smtClean="0"/>
              <a:t>surgery </a:t>
            </a:r>
            <a:r>
              <a:rPr lang="en-US" dirty="0"/>
              <a:t>(</a:t>
            </a:r>
            <a:r>
              <a:rPr lang="en-US" dirty="0" smtClean="0"/>
              <a:t>if needed)</a:t>
            </a:r>
          </a:p>
          <a:p>
            <a:r>
              <a:rPr lang="en-US" dirty="0" smtClean="0"/>
              <a:t>Splint treatment/OT/injections in early stages</a:t>
            </a:r>
            <a:endParaRPr lang="en-US" dirty="0" smtClean="0"/>
          </a:p>
        </p:txBody>
      </p:sp>
      <p:pic>
        <p:nvPicPr>
          <p:cNvPr id="4" name="Picture 3" descr="hand_cts_open_anat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92" y="2823262"/>
            <a:ext cx="3826947" cy="38269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Flexor tendonitis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r>
              <a:rPr lang="en-US" dirty="0"/>
              <a:t>F</a:t>
            </a:r>
            <a:r>
              <a:rPr lang="en-US" dirty="0" smtClean="0"/>
              <a:t>ingers and Trigger Thumb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trigger-f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0" y="2753360"/>
            <a:ext cx="3206090" cy="3271520"/>
          </a:xfrm>
          <a:prstGeom prst="rect">
            <a:avLst/>
          </a:prstGeom>
        </p:spPr>
      </p:pic>
      <p:pic>
        <p:nvPicPr>
          <p:cNvPr id="6" name="Picture 5" descr="mcdc7_trigger_fi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0" y="1752600"/>
            <a:ext cx="3475365" cy="4378960"/>
          </a:xfrm>
          <a:prstGeom prst="rect">
            <a:avLst/>
          </a:prstGeom>
        </p:spPr>
      </p:pic>
      <p:pic>
        <p:nvPicPr>
          <p:cNvPr id="7" name="Picture 6" descr="Trigger-Thumb-e14214390689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2" y="2611120"/>
            <a:ext cx="3465408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Cmc</a:t>
            </a:r>
            <a:r>
              <a:rPr lang="en-US" dirty="0" smtClean="0"/>
              <a:t> or basal joint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CMC (carpometacarpal) joint at base of the thumb</a:t>
            </a:r>
          </a:p>
          <a:p>
            <a:r>
              <a:rPr lang="en-US" dirty="0" smtClean="0"/>
              <a:t>Common place for OA</a:t>
            </a:r>
          </a:p>
          <a:p>
            <a:r>
              <a:rPr lang="en-US" dirty="0" smtClean="0"/>
              <a:t>Pain with thumb movement – grasp, pinch, writing, opening jars &amp; bottles, turning keys, etc.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hand_cmc_symptom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0" y="3446377"/>
            <a:ext cx="2388897" cy="3132980"/>
          </a:xfrm>
          <a:prstGeom prst="rect">
            <a:avLst/>
          </a:prstGeom>
        </p:spPr>
      </p:pic>
      <p:pic>
        <p:nvPicPr>
          <p:cNvPr id="6" name="Picture 5" descr="thumb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54" y="3148746"/>
            <a:ext cx="3009279" cy="35876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Cmc</a:t>
            </a:r>
            <a:r>
              <a:rPr lang="en-US" dirty="0" smtClean="0"/>
              <a:t>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after age 40, women &gt; men</a:t>
            </a:r>
          </a:p>
          <a:p>
            <a:r>
              <a:rPr lang="en-US" dirty="0" smtClean="0"/>
              <a:t>Symptoms – pain, swelling, grinding, limited ROM, </a:t>
            </a:r>
            <a:r>
              <a:rPr lang="en-US" dirty="0" smtClean="0"/>
              <a:t>deformity, difficulty </a:t>
            </a:r>
            <a:r>
              <a:rPr lang="en-US" dirty="0" smtClean="0"/>
              <a:t>with hand function since thumb used in most hand activities</a:t>
            </a:r>
            <a:endParaRPr lang="en-US" dirty="0"/>
          </a:p>
        </p:txBody>
      </p:sp>
      <p:pic>
        <p:nvPicPr>
          <p:cNvPr id="5" name="Picture 4" descr="hand_cmc_cause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39" y="3647693"/>
            <a:ext cx="4007561" cy="2735160"/>
          </a:xfrm>
          <a:prstGeom prst="rect">
            <a:avLst/>
          </a:prstGeom>
        </p:spPr>
      </p:pic>
      <p:pic>
        <p:nvPicPr>
          <p:cNvPr id="6" name="Picture 5" descr="no-grip-pe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1" y="3647693"/>
            <a:ext cx="3694570" cy="28899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Hand/finger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</a:t>
            </a:r>
          </a:p>
          <a:p>
            <a:r>
              <a:rPr lang="en-US" dirty="0" smtClean="0"/>
              <a:t>RA</a:t>
            </a:r>
          </a:p>
          <a:p>
            <a:r>
              <a:rPr lang="en-US" dirty="0" smtClean="0"/>
              <a:t>Psoriatic Arthritis</a:t>
            </a:r>
          </a:p>
          <a:p>
            <a:r>
              <a:rPr lang="en-US" dirty="0" smtClean="0"/>
              <a:t>Gout</a:t>
            </a:r>
          </a:p>
          <a:p>
            <a:endParaRPr lang="en-US" dirty="0" smtClean="0"/>
          </a:p>
        </p:txBody>
      </p:sp>
      <p:pic>
        <p:nvPicPr>
          <p:cNvPr id="5" name="Picture 4" descr="psoria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83" y="1973912"/>
            <a:ext cx="4429984" cy="3050953"/>
          </a:xfrm>
          <a:prstGeom prst="rect">
            <a:avLst/>
          </a:prstGeom>
        </p:spPr>
      </p:pic>
      <p:pic>
        <p:nvPicPr>
          <p:cNvPr id="8" name="Picture 7" descr="arthritic_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1239"/>
            <a:ext cx="3750699" cy="250493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Hand/finger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– pain, swelling, stiffness, </a:t>
            </a:r>
            <a:r>
              <a:rPr lang="en-US" dirty="0" smtClean="0"/>
              <a:t>deformity, decreased </a:t>
            </a:r>
            <a:r>
              <a:rPr lang="en-US" dirty="0" smtClean="0"/>
              <a:t>ROM, decreased strength, </a:t>
            </a:r>
            <a:r>
              <a:rPr lang="en-US" dirty="0" err="1" smtClean="0"/>
              <a:t>Heberden’s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**</a:t>
            </a:r>
            <a:r>
              <a:rPr lang="en-US" dirty="0" smtClean="0"/>
              <a:t>*x</a:t>
            </a:r>
            <a:r>
              <a:rPr lang="en-US" dirty="0" smtClean="0"/>
              <a:t>-ray changes and clinical deformity do not necessarily correlate with pain and hand function**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5" name="Picture 4" descr="hands_knitting_affected_by_osteoarthritis_m1104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88" y="3658317"/>
            <a:ext cx="3815912" cy="2861934"/>
          </a:xfrm>
          <a:prstGeom prst="rect">
            <a:avLst/>
          </a:prstGeom>
        </p:spPr>
      </p:pic>
      <p:pic>
        <p:nvPicPr>
          <p:cNvPr id="6" name="Picture 5" descr="slide3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1" y="3499083"/>
            <a:ext cx="2972508" cy="31991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</a:p>
          <a:p>
            <a:r>
              <a:rPr lang="en-US" dirty="0" smtClean="0"/>
              <a:t>Dislocations</a:t>
            </a:r>
          </a:p>
          <a:p>
            <a:r>
              <a:rPr lang="en-US" dirty="0" smtClean="0"/>
              <a:t>Ligament Injuries – Skier’s Thumb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skiers_thumb13673664667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9" y="3139440"/>
            <a:ext cx="4201801" cy="3582035"/>
          </a:xfrm>
          <a:prstGeom prst="rect">
            <a:avLst/>
          </a:prstGeom>
        </p:spPr>
      </p:pic>
      <p:pic>
        <p:nvPicPr>
          <p:cNvPr id="6" name="Picture 5" descr="Finger-dislo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27" y="1681479"/>
            <a:ext cx="3502018" cy="43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</a:t>
            </a:r>
            <a:r>
              <a:rPr lang="en-US" dirty="0" err="1" smtClean="0"/>
              <a:t>rfc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IMPAIRMENTS:</a:t>
            </a:r>
          </a:p>
          <a:p>
            <a:endParaRPr lang="en-US" dirty="0"/>
          </a:p>
          <a:p>
            <a:r>
              <a:rPr lang="en-US" dirty="0" smtClean="0"/>
              <a:t>Lift/carry limits</a:t>
            </a:r>
          </a:p>
          <a:p>
            <a:r>
              <a:rPr lang="en-US" dirty="0" smtClean="0"/>
              <a:t>Fingering limits</a:t>
            </a:r>
          </a:p>
          <a:p>
            <a:endParaRPr lang="en-US" dirty="0" smtClean="0"/>
          </a:p>
          <a:p>
            <a:r>
              <a:rPr lang="en-US" dirty="0" smtClean="0"/>
              <a:t>Possible handling limits</a:t>
            </a:r>
          </a:p>
          <a:p>
            <a:r>
              <a:rPr lang="en-US" dirty="0" smtClean="0"/>
              <a:t>Possible feeling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th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45" y="3705032"/>
            <a:ext cx="4182110" cy="2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Rotator Cuff Problems – Impingement Syndrome, RC tears</a:t>
            </a:r>
          </a:p>
          <a:p>
            <a:r>
              <a:rPr lang="en-US" dirty="0" smtClean="0"/>
              <a:t>Arthritis: GHJ </a:t>
            </a:r>
            <a:r>
              <a:rPr lang="en-US" dirty="0" err="1" smtClean="0"/>
              <a:t>vs</a:t>
            </a:r>
            <a:r>
              <a:rPr lang="en-US" dirty="0" smtClean="0"/>
              <a:t> ACJ</a:t>
            </a:r>
          </a:p>
          <a:p>
            <a:r>
              <a:rPr lang="en-US" dirty="0" smtClean="0"/>
              <a:t>Fractures/Dislocations</a:t>
            </a:r>
          </a:p>
          <a:p>
            <a:r>
              <a:rPr lang="en-US" dirty="0" smtClean="0"/>
              <a:t>Frozen Shoulder</a:t>
            </a:r>
          </a:p>
        </p:txBody>
      </p:sp>
      <p:pic>
        <p:nvPicPr>
          <p:cNvPr id="4" name="Picture 3" descr="upper_extrem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63" y="3309943"/>
            <a:ext cx="4772196" cy="31236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shoulder-joint-1202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63" y="2856490"/>
            <a:ext cx="4772196" cy="35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impairments: </a:t>
            </a:r>
            <a:r>
              <a:rPr lang="en-US" dirty="0" err="1" smtClean="0"/>
              <a:t>rfc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SHOULDER: lift/carry, overhead reaching, possible in front/lateral reaching, possible handling</a:t>
            </a:r>
          </a:p>
          <a:p>
            <a:endParaRPr lang="en-US" dirty="0" smtClean="0"/>
          </a:p>
          <a:p>
            <a:r>
              <a:rPr lang="en-US" dirty="0" smtClean="0"/>
              <a:t>ELBOW: lift/carry, handling, possible reaching, possible fingering</a:t>
            </a:r>
          </a:p>
          <a:p>
            <a:endParaRPr lang="en-US" dirty="0" smtClean="0"/>
          </a:p>
          <a:p>
            <a:r>
              <a:rPr lang="en-US" dirty="0" smtClean="0"/>
              <a:t>WRIST: lift/carry, handling, possible fingering</a:t>
            </a:r>
          </a:p>
          <a:p>
            <a:endParaRPr lang="en-US" dirty="0" smtClean="0"/>
          </a:p>
          <a:p>
            <a:r>
              <a:rPr lang="en-US" dirty="0" smtClean="0"/>
              <a:t>HAND: lift/carry, fingering, possible handling, possible feeling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houlder_pain_at_work_4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48" y="3698239"/>
            <a:ext cx="1805052" cy="1353789"/>
          </a:xfrm>
          <a:prstGeom prst="rect">
            <a:avLst/>
          </a:prstGeom>
        </p:spPr>
      </p:pic>
      <p:pic>
        <p:nvPicPr>
          <p:cNvPr id="6" name="Picture 5" descr="stm51b8f508014e220130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35" y="3576321"/>
            <a:ext cx="2240605" cy="14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impairments: </a:t>
            </a:r>
            <a:r>
              <a:rPr lang="en-US" dirty="0" err="1" smtClean="0"/>
              <a:t>rfc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overall lift/carry already decreased, may not need as restrictive manipulative limits depending on type of impairment, severity, etc. </a:t>
            </a:r>
          </a:p>
          <a:p>
            <a:endParaRPr lang="en-US" dirty="0" smtClean="0"/>
          </a:p>
          <a:p>
            <a:r>
              <a:rPr lang="en-US" dirty="0" smtClean="0"/>
              <a:t>Consider the whole picture: allegations/complaints, pain, ADL’s, established impairments, PE, imaging studies, other tests. 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folded-puzzle-silhouettes-four-arms-four-different-colored-parts-3256551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4" y="4330440"/>
            <a:ext cx="2335346" cy="23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knuckles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“Does cracking knuckles lead to arthritis?”</a:t>
            </a:r>
          </a:p>
          <a:p>
            <a:r>
              <a:rPr lang="en-US" dirty="0" smtClean="0"/>
              <a:t>Answer: NO!!! (though it may be annoying to </a:t>
            </a:r>
            <a:r>
              <a:rPr lang="en-US" dirty="0" smtClean="0"/>
              <a:t>others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Dr. Unger published letter in 1998 Arthritis/Rheum journal </a:t>
            </a:r>
            <a:r>
              <a:rPr lang="en-US" dirty="0" smtClean="0"/>
              <a:t>after cracking knuckles of L hand daily for 50 years – no difference between his R and L hands.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open-uri20130110-17437-1yj8g3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850225"/>
            <a:ext cx="3335566" cy="26867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</a:p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5" name="Picture 4" descr="2-1-prod-upperla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61" y="2905357"/>
            <a:ext cx="2816762" cy="27463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 descr="upper_extrem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50" y="2648267"/>
            <a:ext cx="3766022" cy="3708083"/>
          </a:xfrm>
          <a:prstGeom prst="rect">
            <a:avLst/>
          </a:prstGeom>
        </p:spPr>
      </p:pic>
      <p:pic>
        <p:nvPicPr>
          <p:cNvPr id="6" name="Picture 5" descr="Upperappendagemediallab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1" y="3065187"/>
            <a:ext cx="1907297" cy="3291163"/>
          </a:xfrm>
          <a:prstGeom prst="rect">
            <a:avLst/>
          </a:prstGeom>
        </p:spPr>
      </p:pic>
      <p:pic>
        <p:nvPicPr>
          <p:cNvPr id="8" name="Picture 7" descr="7267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74" y="2563177"/>
            <a:ext cx="5033476" cy="37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Rotator cuff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Impingement Syndrome: RC tendonitis - inflammation of shoulder rotator cuff tendons. Symptoms are pain with arm abduction and overhead activities, and if not treated can lead to rotator cuff tears.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tca-articles-shoulder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43" y="3020099"/>
            <a:ext cx="4985512" cy="3747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Rotator cuff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54" y="1752600"/>
            <a:ext cx="4792113" cy="4064354"/>
          </a:xfrm>
        </p:spPr>
        <p:txBody>
          <a:bodyPr/>
          <a:lstStyle/>
          <a:p>
            <a:r>
              <a:rPr lang="en-US" dirty="0" smtClean="0"/>
              <a:t>Rotator Cuff Tear – pain and weakness of shoulder. Results in difficulty lifting arm overhead, reaching, carrying objects and getting dressed.</a:t>
            </a:r>
            <a:endParaRPr lang="en-US" dirty="0"/>
          </a:p>
        </p:txBody>
      </p:sp>
      <p:pic>
        <p:nvPicPr>
          <p:cNvPr id="4" name="Picture 3" descr="Rotator_cuff_hi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31" y="1752600"/>
            <a:ext cx="3678715" cy="4906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Glenohumeral</a:t>
            </a:r>
            <a:r>
              <a:rPr lang="en-US" dirty="0" smtClean="0"/>
              <a:t> (GH)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7" y="1796826"/>
            <a:ext cx="8229600" cy="5248015"/>
          </a:xfrm>
        </p:spPr>
        <p:txBody>
          <a:bodyPr/>
          <a:lstStyle/>
          <a:p>
            <a:r>
              <a:rPr lang="en-US" dirty="0" smtClean="0"/>
              <a:t>“shoulder” arthritis – causes pain usually in back of shoulder, decreased ROM, stiffness, swelling and sometimes grinding.</a:t>
            </a:r>
          </a:p>
          <a:p>
            <a:r>
              <a:rPr lang="en-US" dirty="0" smtClean="0"/>
              <a:t>OA, RA, post-traumatic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re-_op_osteoarthritis_true_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42" y="2726368"/>
            <a:ext cx="3434489" cy="390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Acromioclavicular</a:t>
            </a:r>
            <a:r>
              <a:rPr lang="en-US" dirty="0" smtClean="0"/>
              <a:t> (AC)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“shoulder” arthritis</a:t>
            </a:r>
          </a:p>
          <a:p>
            <a:r>
              <a:rPr lang="en-US" dirty="0" smtClean="0"/>
              <a:t>Pain on top of shoulder, usually with certain motions</a:t>
            </a:r>
          </a:p>
          <a:p>
            <a:r>
              <a:rPr lang="en-US" dirty="0" smtClean="0"/>
              <a:t>Cross-arm adduction t</a:t>
            </a:r>
            <a:r>
              <a:rPr lang="en-US" dirty="0" smtClean="0"/>
              <a:t>est </a:t>
            </a:r>
            <a:r>
              <a:rPr lang="en-US" dirty="0" smtClean="0"/>
              <a:t>– moving arm across chest increases pain by compressing AC joint</a:t>
            </a:r>
          </a:p>
          <a:p>
            <a:r>
              <a:rPr lang="en-US" dirty="0" smtClean="0"/>
              <a:t>Caused by degeneration, repetitive movements or after an injury such as AC separation</a:t>
            </a:r>
            <a:endParaRPr lang="en-US" dirty="0"/>
          </a:p>
        </p:txBody>
      </p:sp>
      <p:pic>
        <p:nvPicPr>
          <p:cNvPr id="4" name="Picture 3" descr="2009.11.08-ac_joint_separ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8" y="4290157"/>
            <a:ext cx="4182031" cy="2352392"/>
          </a:xfrm>
          <a:prstGeom prst="rect">
            <a:avLst/>
          </a:prstGeom>
        </p:spPr>
      </p:pic>
      <p:pic>
        <p:nvPicPr>
          <p:cNvPr id="5" name="Picture 4" descr="shoulder_ac_st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2" y="4324277"/>
            <a:ext cx="3486001" cy="23589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46676</TotalTime>
  <Words>1802</Words>
  <Application>Microsoft Macintosh PowerPoint</Application>
  <PresentationFormat>On-screen Show (4:3)</PresentationFormat>
  <Paragraphs>293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Apothecary</vt:lpstr>
      <vt:lpstr> orthopedic problems in the upper extremity</vt:lpstr>
      <vt:lpstr>Shoulder anatomy</vt:lpstr>
      <vt:lpstr>Shoulder anatomy</vt:lpstr>
      <vt:lpstr>Shoulder ROM</vt:lpstr>
      <vt:lpstr>Shoulder problems</vt:lpstr>
      <vt:lpstr>Rotator cuff problems</vt:lpstr>
      <vt:lpstr>Rotator cuff problems</vt:lpstr>
      <vt:lpstr>Glenohumeral (GH) arthritis</vt:lpstr>
      <vt:lpstr>Acromioclavicular (AC) arthritis</vt:lpstr>
      <vt:lpstr>Shoulder injuries</vt:lpstr>
      <vt:lpstr>Frozen shoulder</vt:lpstr>
      <vt:lpstr>Frozen shoulder</vt:lpstr>
      <vt:lpstr>Shoulder RFC considerations</vt:lpstr>
      <vt:lpstr>Elbow anatomy</vt:lpstr>
      <vt:lpstr>Elbow anatomy</vt:lpstr>
      <vt:lpstr>Elbow anatomy</vt:lpstr>
      <vt:lpstr>Elbow rom</vt:lpstr>
      <vt:lpstr>Elbow problems</vt:lpstr>
      <vt:lpstr>Lateral epicondylitis</vt:lpstr>
      <vt:lpstr>Lateral epicondylitis</vt:lpstr>
      <vt:lpstr>Elbow arthritis</vt:lpstr>
      <vt:lpstr>Elbow injuries</vt:lpstr>
      <vt:lpstr>Cubital tunnel syndrome</vt:lpstr>
      <vt:lpstr>Cubital tunnel syndrome</vt:lpstr>
      <vt:lpstr>Radial tunnel syndrome</vt:lpstr>
      <vt:lpstr>Radial tunnel syndrome</vt:lpstr>
      <vt:lpstr>ELBOW RFC CONSIDERATIONS</vt:lpstr>
      <vt:lpstr>Wrist anatomy</vt:lpstr>
      <vt:lpstr>Wrist rom</vt:lpstr>
      <vt:lpstr>Wrist problems</vt:lpstr>
      <vt:lpstr>Wrist tendonitis</vt:lpstr>
      <vt:lpstr>Wrist tendonitis</vt:lpstr>
      <vt:lpstr>Wrist arthritis</vt:lpstr>
      <vt:lpstr>Wrist injuries</vt:lpstr>
      <vt:lpstr>Wrist rfc considerations</vt:lpstr>
      <vt:lpstr>Hand anatomy</vt:lpstr>
      <vt:lpstr>Hand anatomy</vt:lpstr>
      <vt:lpstr>Hand rom</vt:lpstr>
      <vt:lpstr>Hand problems</vt:lpstr>
      <vt:lpstr>Carpal tunnel syndrome</vt:lpstr>
      <vt:lpstr>Carpal tunnel syndrome</vt:lpstr>
      <vt:lpstr>Carpal tunnel syndrome</vt:lpstr>
      <vt:lpstr>Flexor tendonitis</vt:lpstr>
      <vt:lpstr>Cmc or basal joint arthritis</vt:lpstr>
      <vt:lpstr>Cmc arthritis</vt:lpstr>
      <vt:lpstr>Hand/finger arthritis</vt:lpstr>
      <vt:lpstr>Hand/finger arthritis</vt:lpstr>
      <vt:lpstr>Finger injuries</vt:lpstr>
      <vt:lpstr>Hand rfc considerations</vt:lpstr>
      <vt:lpstr>Arm impairments: rfc considerations</vt:lpstr>
      <vt:lpstr>Arm impairments: rfc considerations</vt:lpstr>
      <vt:lpstr>Cracking knuckles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orthopedic problems in the upper extremity</dc:title>
  <dc:creator>Virginia Thommen</dc:creator>
  <cp:lastModifiedBy>Virginia Thommen</cp:lastModifiedBy>
  <cp:revision>94</cp:revision>
  <cp:lastPrinted>2013-03-19T01:17:13Z</cp:lastPrinted>
  <dcterms:created xsi:type="dcterms:W3CDTF">2013-03-11T22:27:40Z</dcterms:created>
  <dcterms:modified xsi:type="dcterms:W3CDTF">2016-08-09T15:41:54Z</dcterms:modified>
</cp:coreProperties>
</file>