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1"/>
  </p:notesMasterIdLst>
  <p:sldIdLst>
    <p:sldId id="256" r:id="rId2"/>
    <p:sldId id="268" r:id="rId3"/>
    <p:sldId id="270" r:id="rId4"/>
    <p:sldId id="262" r:id="rId5"/>
    <p:sldId id="269" r:id="rId6"/>
    <p:sldId id="292" r:id="rId7"/>
    <p:sldId id="257" r:id="rId8"/>
    <p:sldId id="293" r:id="rId9"/>
    <p:sldId id="297" r:id="rId10"/>
    <p:sldId id="294" r:id="rId11"/>
    <p:sldId id="291" r:id="rId12"/>
    <p:sldId id="265" r:id="rId13"/>
    <p:sldId id="309" r:id="rId14"/>
    <p:sldId id="271" r:id="rId15"/>
    <p:sldId id="278" r:id="rId16"/>
    <p:sldId id="261" r:id="rId17"/>
    <p:sldId id="295" r:id="rId18"/>
    <p:sldId id="260" r:id="rId19"/>
    <p:sldId id="301" r:id="rId20"/>
    <p:sldId id="304" r:id="rId21"/>
    <p:sldId id="315" r:id="rId22"/>
    <p:sldId id="296" r:id="rId23"/>
    <p:sldId id="305" r:id="rId24"/>
    <p:sldId id="290" r:id="rId25"/>
    <p:sldId id="283" r:id="rId26"/>
    <p:sldId id="310" r:id="rId27"/>
    <p:sldId id="308" r:id="rId28"/>
    <p:sldId id="280" r:id="rId29"/>
    <p:sldId id="300" r:id="rId30"/>
    <p:sldId id="306" r:id="rId31"/>
    <p:sldId id="258" r:id="rId32"/>
    <p:sldId id="311" r:id="rId33"/>
    <p:sldId id="272" r:id="rId34"/>
    <p:sldId id="276" r:id="rId35"/>
    <p:sldId id="273" r:id="rId36"/>
    <p:sldId id="259" r:id="rId37"/>
    <p:sldId id="274" r:id="rId38"/>
    <p:sldId id="275" r:id="rId39"/>
    <p:sldId id="277" r:id="rId40"/>
    <p:sldId id="302" r:id="rId41"/>
    <p:sldId id="303" r:id="rId42"/>
    <p:sldId id="285" r:id="rId43"/>
    <p:sldId id="288" r:id="rId44"/>
    <p:sldId id="307" r:id="rId45"/>
    <p:sldId id="279" r:id="rId46"/>
    <p:sldId id="298" r:id="rId47"/>
    <p:sldId id="263" r:id="rId48"/>
    <p:sldId id="264" r:id="rId49"/>
    <p:sldId id="284" r:id="rId50"/>
    <p:sldId id="316" r:id="rId51"/>
    <p:sldId id="267" r:id="rId52"/>
    <p:sldId id="282" r:id="rId53"/>
    <p:sldId id="281" r:id="rId54"/>
    <p:sldId id="299" r:id="rId55"/>
    <p:sldId id="286" r:id="rId56"/>
    <p:sldId id="312" r:id="rId57"/>
    <p:sldId id="313" r:id="rId58"/>
    <p:sldId id="314" r:id="rId59"/>
    <p:sldId id="287"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4637" autoAdjust="0"/>
  </p:normalViewPr>
  <p:slideViewPr>
    <p:cSldViewPr>
      <p:cViewPr varScale="1">
        <p:scale>
          <a:sx n="79" d="100"/>
          <a:sy n="79" d="100"/>
        </p:scale>
        <p:origin x="-84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612184-A8C2-437D-BB20-8BF8527BC2A6}" type="datetimeFigureOut">
              <a:rPr lang="en-US" smtClean="0"/>
              <a:t>8/5/2016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549965-76DE-4350-BFA8-7157614668B1}" type="slidenum">
              <a:rPr lang="en-US" smtClean="0"/>
              <a:t>‹#›</a:t>
            </a:fld>
            <a:endParaRPr lang="en-US"/>
          </a:p>
        </p:txBody>
      </p:sp>
    </p:spTree>
    <p:extLst>
      <p:ext uri="{BB962C8B-B14F-4D97-AF65-F5344CB8AC3E}">
        <p14:creationId xmlns:p14="http://schemas.microsoft.com/office/powerpoint/2010/main" val="3646196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49965-76DE-4350-BFA8-7157614668B1}" type="slidenum">
              <a:rPr lang="en-US" smtClean="0"/>
              <a:t>1</a:t>
            </a:fld>
            <a:endParaRPr lang="en-US"/>
          </a:p>
        </p:txBody>
      </p:sp>
    </p:spTree>
    <p:extLst>
      <p:ext uri="{BB962C8B-B14F-4D97-AF65-F5344CB8AC3E}">
        <p14:creationId xmlns:p14="http://schemas.microsoft.com/office/powerpoint/2010/main" val="333619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B2CD63-2F78-4B35-ABE9-103063BBA636}" type="datetimeFigureOut">
              <a:rPr lang="en-US" smtClean="0"/>
              <a:t>8/5/2016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BD8456-2428-4442-9C3B-86A49613085A}" type="slidenum">
              <a:rPr lang="en-US" smtClean="0"/>
              <a:t>‹#›</a:t>
            </a:fld>
            <a:endParaRPr lang="en-US"/>
          </a:p>
        </p:txBody>
      </p:sp>
    </p:spTree>
    <p:extLst>
      <p:ext uri="{BB962C8B-B14F-4D97-AF65-F5344CB8AC3E}">
        <p14:creationId xmlns:p14="http://schemas.microsoft.com/office/powerpoint/2010/main" val="3314112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B2CD63-2F78-4B35-ABE9-103063BBA636}" type="datetimeFigureOut">
              <a:rPr lang="en-US" smtClean="0"/>
              <a:t>8/5/2016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BD8456-2428-4442-9C3B-86A49613085A}" type="slidenum">
              <a:rPr lang="en-US" smtClean="0"/>
              <a:t>‹#›</a:t>
            </a:fld>
            <a:endParaRPr lang="en-US"/>
          </a:p>
        </p:txBody>
      </p:sp>
    </p:spTree>
    <p:extLst>
      <p:ext uri="{BB962C8B-B14F-4D97-AF65-F5344CB8AC3E}">
        <p14:creationId xmlns:p14="http://schemas.microsoft.com/office/powerpoint/2010/main" val="379324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B2CD63-2F78-4B35-ABE9-103063BBA636}" type="datetimeFigureOut">
              <a:rPr lang="en-US" smtClean="0"/>
              <a:t>8/5/2016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BD8456-2428-4442-9C3B-86A49613085A}" type="slidenum">
              <a:rPr lang="en-US" smtClean="0"/>
              <a:t>‹#›</a:t>
            </a:fld>
            <a:endParaRPr lang="en-US"/>
          </a:p>
        </p:txBody>
      </p:sp>
    </p:spTree>
    <p:extLst>
      <p:ext uri="{BB962C8B-B14F-4D97-AF65-F5344CB8AC3E}">
        <p14:creationId xmlns:p14="http://schemas.microsoft.com/office/powerpoint/2010/main" val="291746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B2CD63-2F78-4B35-ABE9-103063BBA636}" type="datetimeFigureOut">
              <a:rPr lang="en-US" smtClean="0"/>
              <a:t>8/5/2016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BD8456-2428-4442-9C3B-86A49613085A}" type="slidenum">
              <a:rPr lang="en-US" smtClean="0"/>
              <a:t>‹#›</a:t>
            </a:fld>
            <a:endParaRPr lang="en-US"/>
          </a:p>
        </p:txBody>
      </p:sp>
    </p:spTree>
    <p:extLst>
      <p:ext uri="{BB962C8B-B14F-4D97-AF65-F5344CB8AC3E}">
        <p14:creationId xmlns:p14="http://schemas.microsoft.com/office/powerpoint/2010/main" val="843671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B2CD63-2F78-4B35-ABE9-103063BBA636}" type="datetimeFigureOut">
              <a:rPr lang="en-US" smtClean="0"/>
              <a:t>8/5/2016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BD8456-2428-4442-9C3B-86A49613085A}" type="slidenum">
              <a:rPr lang="en-US" smtClean="0"/>
              <a:t>‹#›</a:t>
            </a:fld>
            <a:endParaRPr lang="en-US"/>
          </a:p>
        </p:txBody>
      </p:sp>
    </p:spTree>
    <p:extLst>
      <p:ext uri="{BB962C8B-B14F-4D97-AF65-F5344CB8AC3E}">
        <p14:creationId xmlns:p14="http://schemas.microsoft.com/office/powerpoint/2010/main" val="806844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B2CD63-2F78-4B35-ABE9-103063BBA636}" type="datetimeFigureOut">
              <a:rPr lang="en-US" smtClean="0"/>
              <a:t>8/5/2016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BD8456-2428-4442-9C3B-86A49613085A}" type="slidenum">
              <a:rPr lang="en-US" smtClean="0"/>
              <a:t>‹#›</a:t>
            </a:fld>
            <a:endParaRPr lang="en-US"/>
          </a:p>
        </p:txBody>
      </p:sp>
    </p:spTree>
    <p:extLst>
      <p:ext uri="{BB962C8B-B14F-4D97-AF65-F5344CB8AC3E}">
        <p14:creationId xmlns:p14="http://schemas.microsoft.com/office/powerpoint/2010/main" val="3757904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B2CD63-2F78-4B35-ABE9-103063BBA636}" type="datetimeFigureOut">
              <a:rPr lang="en-US" smtClean="0"/>
              <a:t>8/5/2016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BD8456-2428-4442-9C3B-86A49613085A}" type="slidenum">
              <a:rPr lang="en-US" smtClean="0"/>
              <a:t>‹#›</a:t>
            </a:fld>
            <a:endParaRPr lang="en-US"/>
          </a:p>
        </p:txBody>
      </p:sp>
    </p:spTree>
    <p:extLst>
      <p:ext uri="{BB962C8B-B14F-4D97-AF65-F5344CB8AC3E}">
        <p14:creationId xmlns:p14="http://schemas.microsoft.com/office/powerpoint/2010/main" val="325581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B2CD63-2F78-4B35-ABE9-103063BBA636}" type="datetimeFigureOut">
              <a:rPr lang="en-US" smtClean="0"/>
              <a:t>8/5/2016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BD8456-2428-4442-9C3B-86A49613085A}" type="slidenum">
              <a:rPr lang="en-US" smtClean="0"/>
              <a:t>‹#›</a:t>
            </a:fld>
            <a:endParaRPr lang="en-US"/>
          </a:p>
        </p:txBody>
      </p:sp>
    </p:spTree>
    <p:extLst>
      <p:ext uri="{BB962C8B-B14F-4D97-AF65-F5344CB8AC3E}">
        <p14:creationId xmlns:p14="http://schemas.microsoft.com/office/powerpoint/2010/main" val="463131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2CD63-2F78-4B35-ABE9-103063BBA636}" type="datetimeFigureOut">
              <a:rPr lang="en-US" smtClean="0"/>
              <a:t>8/5/2016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BD8456-2428-4442-9C3B-86A49613085A}" type="slidenum">
              <a:rPr lang="en-US" smtClean="0"/>
              <a:t>‹#›</a:t>
            </a:fld>
            <a:endParaRPr lang="en-US"/>
          </a:p>
        </p:txBody>
      </p:sp>
    </p:spTree>
    <p:extLst>
      <p:ext uri="{BB962C8B-B14F-4D97-AF65-F5344CB8AC3E}">
        <p14:creationId xmlns:p14="http://schemas.microsoft.com/office/powerpoint/2010/main" val="3599341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B2CD63-2F78-4B35-ABE9-103063BBA636}" type="datetimeFigureOut">
              <a:rPr lang="en-US" smtClean="0"/>
              <a:t>8/5/2016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BD8456-2428-4442-9C3B-86A49613085A}" type="slidenum">
              <a:rPr lang="en-US" smtClean="0"/>
              <a:t>‹#›</a:t>
            </a:fld>
            <a:endParaRPr lang="en-US"/>
          </a:p>
        </p:txBody>
      </p:sp>
    </p:spTree>
    <p:extLst>
      <p:ext uri="{BB962C8B-B14F-4D97-AF65-F5344CB8AC3E}">
        <p14:creationId xmlns:p14="http://schemas.microsoft.com/office/powerpoint/2010/main" val="2511094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B2CD63-2F78-4B35-ABE9-103063BBA636}" type="datetimeFigureOut">
              <a:rPr lang="en-US" smtClean="0"/>
              <a:t>8/5/2016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BD8456-2428-4442-9C3B-86A49613085A}" type="slidenum">
              <a:rPr lang="en-US" smtClean="0"/>
              <a:t>‹#›</a:t>
            </a:fld>
            <a:endParaRPr lang="en-US"/>
          </a:p>
        </p:txBody>
      </p:sp>
    </p:spTree>
    <p:extLst>
      <p:ext uri="{BB962C8B-B14F-4D97-AF65-F5344CB8AC3E}">
        <p14:creationId xmlns:p14="http://schemas.microsoft.com/office/powerpoint/2010/main" val="2093272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2CD63-2F78-4B35-ABE9-103063BBA636}" type="datetimeFigureOut">
              <a:rPr lang="en-US" smtClean="0"/>
              <a:t>8/5/2016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D8456-2428-4442-9C3B-86A49613085A}" type="slidenum">
              <a:rPr lang="en-US" smtClean="0"/>
              <a:t>‹#›</a:t>
            </a:fld>
            <a:endParaRPr lang="en-US"/>
          </a:p>
        </p:txBody>
      </p:sp>
    </p:spTree>
    <p:extLst>
      <p:ext uri="{BB962C8B-B14F-4D97-AF65-F5344CB8AC3E}">
        <p14:creationId xmlns:p14="http://schemas.microsoft.com/office/powerpoint/2010/main" val="42258790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69190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Spirometry Pitfalls</a:t>
            </a:r>
            <a:endParaRPr lang="en-US" dirty="0"/>
          </a:p>
        </p:txBody>
      </p:sp>
      <p:sp>
        <p:nvSpPr>
          <p:cNvPr id="3" name="Content Placeholder 2"/>
          <p:cNvSpPr>
            <a:spLocks noGrp="1"/>
          </p:cNvSpPr>
          <p:nvPr>
            <p:ph idx="1"/>
          </p:nvPr>
        </p:nvSpPr>
        <p:spPr>
          <a:xfrm>
            <a:off x="457200" y="1524000"/>
            <a:ext cx="8229600" cy="5105400"/>
          </a:xfrm>
        </p:spPr>
        <p:txBody>
          <a:bodyPr>
            <a:normAutofit lnSpcReduction="10000"/>
          </a:bodyPr>
          <a:lstStyle/>
          <a:p>
            <a:pPr marL="0" indent="0">
              <a:buNone/>
            </a:pPr>
            <a:r>
              <a:rPr lang="en-US" dirty="0" smtClean="0"/>
              <a:t>If spirometry alone not allowance, consider gas exchange impairment (listing 3.02C#1-3).</a:t>
            </a:r>
            <a:endParaRPr lang="en-US" dirty="0"/>
          </a:p>
          <a:p>
            <a:pPr marL="0" indent="0">
              <a:buNone/>
            </a:pPr>
            <a:endParaRPr lang="en-US" dirty="0" smtClean="0"/>
          </a:p>
          <a:p>
            <a:pPr marL="0" indent="0">
              <a:buNone/>
            </a:pPr>
            <a:r>
              <a:rPr lang="en-US" dirty="0" smtClean="0"/>
              <a:t>LOOK FOR CLUES:  Chest CT scan report diagnoses.</a:t>
            </a:r>
          </a:p>
          <a:p>
            <a:pPr marL="0" indent="0">
              <a:buNone/>
            </a:pPr>
            <a:endParaRPr lang="en-US" dirty="0" smtClean="0"/>
          </a:p>
          <a:p>
            <a:pPr marL="0" indent="0">
              <a:buNone/>
            </a:pPr>
            <a:r>
              <a:rPr lang="en-US" dirty="0" err="1" smtClean="0"/>
              <a:t>Paraseptal</a:t>
            </a:r>
            <a:r>
              <a:rPr lang="en-US" dirty="0" smtClean="0"/>
              <a:t> emphysema. </a:t>
            </a:r>
          </a:p>
          <a:p>
            <a:pPr marL="0" indent="0">
              <a:buNone/>
            </a:pPr>
            <a:r>
              <a:rPr lang="en-US" dirty="0" smtClean="0"/>
              <a:t>Combined pulmonary fibrosis emphysema.</a:t>
            </a:r>
          </a:p>
          <a:p>
            <a:pPr marL="0" indent="0">
              <a:buNone/>
            </a:pPr>
            <a:r>
              <a:rPr lang="en-US" dirty="0" smtClean="0"/>
              <a:t>Interstitial lung disease (ILD) especially Idiopathic Pulmonary Fibrosis (IPF or UIP).</a:t>
            </a:r>
          </a:p>
        </p:txBody>
      </p:sp>
    </p:spTree>
    <p:extLst>
      <p:ext uri="{BB962C8B-B14F-4D97-AF65-F5344CB8AC3E}">
        <p14:creationId xmlns:p14="http://schemas.microsoft.com/office/powerpoint/2010/main" val="3304735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663" y="0"/>
            <a:ext cx="5004674" cy="6858000"/>
          </a:xfrm>
          <a:prstGeom prst="rect">
            <a:avLst/>
          </a:prstGeom>
        </p:spPr>
      </p:pic>
    </p:spTree>
    <p:extLst>
      <p:ext uri="{BB962C8B-B14F-4D97-AF65-F5344CB8AC3E}">
        <p14:creationId xmlns:p14="http://schemas.microsoft.com/office/powerpoint/2010/main" val="22161562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356" t="17268" r="16802" b="14757"/>
          <a:stretch/>
        </p:blipFill>
        <p:spPr>
          <a:xfrm>
            <a:off x="20595" y="1295400"/>
            <a:ext cx="4780005" cy="4267199"/>
          </a:xfrm>
          <a:prstGeom prst="rect">
            <a:avLst/>
          </a:prstGeom>
        </p:spPr>
      </p:pic>
      <p:pic>
        <p:nvPicPr>
          <p:cNvPr id="3" name="Picture 2"/>
          <p:cNvPicPr>
            <a:picLocks noChangeAspect="1"/>
          </p:cNvPicPr>
          <p:nvPr/>
        </p:nvPicPr>
        <p:blipFill rotWithShape="1">
          <a:blip r:embed="rId3"/>
          <a:srcRect l="12937" t="9416" r="10547" b="14797"/>
          <a:stretch/>
        </p:blipFill>
        <p:spPr>
          <a:xfrm>
            <a:off x="4835554" y="1295400"/>
            <a:ext cx="4232246" cy="4292600"/>
          </a:xfrm>
          <a:prstGeom prst="rect">
            <a:avLst/>
          </a:prstGeom>
        </p:spPr>
      </p:pic>
      <p:sp>
        <p:nvSpPr>
          <p:cNvPr id="5" name="TextBox 4"/>
          <p:cNvSpPr txBox="1"/>
          <p:nvPr/>
        </p:nvSpPr>
        <p:spPr>
          <a:xfrm>
            <a:off x="228600" y="5715000"/>
            <a:ext cx="5181600" cy="400110"/>
          </a:xfrm>
          <a:prstGeom prst="rect">
            <a:avLst/>
          </a:prstGeom>
          <a:noFill/>
        </p:spPr>
        <p:txBody>
          <a:bodyPr wrap="square" rtlCol="0">
            <a:spAutoFit/>
          </a:bodyPr>
          <a:lstStyle/>
          <a:p>
            <a:r>
              <a:rPr lang="en-US" sz="2000" dirty="0" smtClean="0">
                <a:solidFill>
                  <a:schemeClr val="bg1"/>
                </a:solidFill>
              </a:rPr>
              <a:t>Combined Pulmonary Fibrosis Emphysema</a:t>
            </a:r>
            <a:endParaRPr lang="en-US" sz="2000" dirty="0"/>
          </a:p>
        </p:txBody>
      </p:sp>
    </p:spTree>
    <p:extLst>
      <p:ext uri="{BB962C8B-B14F-4D97-AF65-F5344CB8AC3E}">
        <p14:creationId xmlns:p14="http://schemas.microsoft.com/office/powerpoint/2010/main" val="278828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403" t="9640" r="3700" b="10537"/>
          <a:stretch/>
        </p:blipFill>
        <p:spPr>
          <a:xfrm>
            <a:off x="0" y="920749"/>
            <a:ext cx="4572000" cy="4857751"/>
          </a:xfrm>
          <a:prstGeom prst="rect">
            <a:avLst/>
          </a:prstGeom>
        </p:spPr>
      </p:pic>
      <p:pic>
        <p:nvPicPr>
          <p:cNvPr id="4" name="Picture 3"/>
          <p:cNvPicPr>
            <a:picLocks noChangeAspect="1"/>
          </p:cNvPicPr>
          <p:nvPr/>
        </p:nvPicPr>
        <p:blipFill rotWithShape="1">
          <a:blip r:embed="rId3"/>
          <a:srcRect l="9248" t="9415" r="10098" b="13004"/>
          <a:stretch/>
        </p:blipFill>
        <p:spPr>
          <a:xfrm>
            <a:off x="4572000" y="920749"/>
            <a:ext cx="4572000" cy="4857751"/>
          </a:xfrm>
          <a:prstGeom prst="rect">
            <a:avLst/>
          </a:prstGeom>
        </p:spPr>
      </p:pic>
      <p:sp>
        <p:nvSpPr>
          <p:cNvPr id="5" name="TextBox 4"/>
          <p:cNvSpPr txBox="1"/>
          <p:nvPr/>
        </p:nvSpPr>
        <p:spPr>
          <a:xfrm>
            <a:off x="304800" y="6059905"/>
            <a:ext cx="4630778" cy="369332"/>
          </a:xfrm>
          <a:prstGeom prst="rect">
            <a:avLst/>
          </a:prstGeom>
          <a:noFill/>
        </p:spPr>
        <p:txBody>
          <a:bodyPr wrap="square" rtlCol="0">
            <a:spAutoFit/>
          </a:bodyPr>
          <a:lstStyle/>
          <a:p>
            <a:r>
              <a:rPr lang="en-US" dirty="0" smtClean="0">
                <a:solidFill>
                  <a:schemeClr val="bg1"/>
                </a:solidFill>
              </a:rPr>
              <a:t>Combined Pulmonary Fibrosis Emphysema</a:t>
            </a:r>
            <a:endParaRPr lang="en-US" dirty="0">
              <a:solidFill>
                <a:schemeClr val="bg1"/>
              </a:solidFill>
            </a:endParaRPr>
          </a:p>
        </p:txBody>
      </p:sp>
    </p:spTree>
    <p:extLst>
      <p:ext uri="{BB962C8B-B14F-4D97-AF65-F5344CB8AC3E}">
        <p14:creationId xmlns:p14="http://schemas.microsoft.com/office/powerpoint/2010/main" val="39377346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COLORADO SSA – DDS DATA</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Colorado projected population 2015 - 5.5million.</a:t>
            </a:r>
          </a:p>
          <a:p>
            <a:pPr marL="0" indent="0">
              <a:buNone/>
            </a:pPr>
            <a:r>
              <a:rPr lang="en-US" dirty="0" smtClean="0"/>
              <a:t>SSA Data from 2015:</a:t>
            </a:r>
            <a:endParaRPr lang="en-US" dirty="0"/>
          </a:p>
          <a:p>
            <a:pPr marL="0" indent="0">
              <a:buNone/>
            </a:pPr>
            <a:r>
              <a:rPr lang="en-US" dirty="0" smtClean="0"/>
              <a:t>National Respiratory Listing allowances-35.5%</a:t>
            </a:r>
          </a:p>
          <a:p>
            <a:pPr marL="0" indent="0">
              <a:buNone/>
            </a:pPr>
            <a:r>
              <a:rPr lang="en-US" dirty="0" smtClean="0"/>
              <a:t>Colorado Respiratory Listing allowances-46%</a:t>
            </a:r>
          </a:p>
          <a:p>
            <a:pPr marL="0" indent="0">
              <a:buNone/>
            </a:pPr>
            <a:endParaRPr lang="en-US" dirty="0"/>
          </a:p>
          <a:p>
            <a:pPr marL="0" indent="0">
              <a:buNone/>
            </a:pPr>
            <a:r>
              <a:rPr lang="en-US" dirty="0" smtClean="0"/>
              <a:t>2015:  Total Colorado Cases-28,943; Resp.-1099.</a:t>
            </a:r>
          </a:p>
          <a:p>
            <a:pPr marL="0" indent="0">
              <a:buNone/>
            </a:pPr>
            <a:endParaRPr lang="en-US" dirty="0"/>
          </a:p>
          <a:p>
            <a:pPr marL="0" indent="0">
              <a:buNone/>
            </a:pPr>
            <a:r>
              <a:rPr lang="en-US" dirty="0" smtClean="0"/>
              <a:t>Exercise ABG studies per year in Colorado:  10-12 per year.  How many at sea level?</a:t>
            </a:r>
            <a:endParaRPr lang="en-US" dirty="0"/>
          </a:p>
        </p:txBody>
      </p:sp>
    </p:spTree>
    <p:extLst>
      <p:ext uri="{BB962C8B-B14F-4D97-AF65-F5344CB8AC3E}">
        <p14:creationId xmlns:p14="http://schemas.microsoft.com/office/powerpoint/2010/main" val="2451883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Tree>
    <p:extLst>
      <p:ext uri="{BB962C8B-B14F-4D97-AF65-F5344CB8AC3E}">
        <p14:creationId xmlns:p14="http://schemas.microsoft.com/office/powerpoint/2010/main" val="491129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026" name="Picture 2" descr="C:\Users\769680\Desktop\Leadville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9" y="0"/>
            <a:ext cx="91830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406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Gas Exchange Evaluations</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Pulse Oximetry:</a:t>
            </a:r>
          </a:p>
          <a:p>
            <a:pPr marL="0" indent="0">
              <a:buNone/>
            </a:pPr>
            <a:endParaRPr lang="en-US" dirty="0"/>
          </a:p>
          <a:p>
            <a:pPr marL="0" indent="0">
              <a:buNone/>
            </a:pPr>
            <a:r>
              <a:rPr lang="en-US" dirty="0" smtClean="0"/>
              <a:t>Limited accuracy.</a:t>
            </a:r>
          </a:p>
          <a:p>
            <a:pPr marL="0" indent="0">
              <a:buNone/>
            </a:pPr>
            <a:r>
              <a:rPr lang="en-US" dirty="0" smtClean="0"/>
              <a:t>Carbon monoxide poisoning-increases reading.</a:t>
            </a:r>
          </a:p>
          <a:p>
            <a:pPr marL="0" indent="0">
              <a:buNone/>
            </a:pPr>
            <a:r>
              <a:rPr lang="en-US" dirty="0" err="1" smtClean="0"/>
              <a:t>Oxyhemoglobin</a:t>
            </a:r>
            <a:r>
              <a:rPr lang="en-US" dirty="0" smtClean="0"/>
              <a:t> dissociation curve is not linear.</a:t>
            </a:r>
          </a:p>
          <a:p>
            <a:pPr marL="0" indent="0">
              <a:buNone/>
            </a:pPr>
            <a:r>
              <a:rPr lang="en-US" dirty="0" smtClean="0"/>
              <a:t>Drop in O2 sat with exertion may be due to poor signal (low blood pressure, faint pulse, cold hands).</a:t>
            </a:r>
          </a:p>
          <a:p>
            <a:pPr marL="0" indent="0">
              <a:buNone/>
            </a:pPr>
            <a:r>
              <a:rPr lang="en-US" dirty="0" smtClean="0"/>
              <a:t>Not recognized to meet a listing.</a:t>
            </a:r>
            <a:endParaRPr lang="en-US" dirty="0"/>
          </a:p>
        </p:txBody>
      </p:sp>
    </p:spTree>
    <p:extLst>
      <p:ext uri="{BB962C8B-B14F-4D97-AF65-F5344CB8AC3E}">
        <p14:creationId xmlns:p14="http://schemas.microsoft.com/office/powerpoint/2010/main" val="14901586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6172" y="1066800"/>
            <a:ext cx="6937228" cy="5513270"/>
          </a:xfrm>
          <a:prstGeom prst="rect">
            <a:avLst/>
          </a:prstGeom>
        </p:spPr>
      </p:pic>
      <p:sp>
        <p:nvSpPr>
          <p:cNvPr id="3" name="TextBox 2"/>
          <p:cNvSpPr txBox="1"/>
          <p:nvPr/>
        </p:nvSpPr>
        <p:spPr>
          <a:xfrm>
            <a:off x="2062529" y="648237"/>
            <a:ext cx="5244513" cy="523220"/>
          </a:xfrm>
          <a:prstGeom prst="rect">
            <a:avLst/>
          </a:prstGeom>
          <a:noFill/>
        </p:spPr>
        <p:txBody>
          <a:bodyPr wrap="none" rtlCol="0">
            <a:spAutoFit/>
          </a:bodyPr>
          <a:lstStyle/>
          <a:p>
            <a:r>
              <a:rPr lang="en-US" sz="2800" dirty="0" err="1" smtClean="0"/>
              <a:t>Oxyhemoglobin</a:t>
            </a:r>
            <a:r>
              <a:rPr lang="en-US" sz="2800" dirty="0" smtClean="0"/>
              <a:t> Dissociation Curve</a:t>
            </a:r>
            <a:endParaRPr lang="en-US" sz="2800" dirty="0"/>
          </a:p>
        </p:txBody>
      </p:sp>
    </p:spTree>
    <p:extLst>
      <p:ext uri="{BB962C8B-B14F-4D97-AF65-F5344CB8AC3E}">
        <p14:creationId xmlns:p14="http://schemas.microsoft.com/office/powerpoint/2010/main" val="36854720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0"/>
            <a:ext cx="7239000" cy="6858000"/>
          </a:xfrm>
          <a:prstGeom prst="rect">
            <a:avLst/>
          </a:prstGeom>
        </p:spPr>
      </p:pic>
    </p:spTree>
    <p:extLst>
      <p:ext uri="{BB962C8B-B14F-4D97-AF65-F5344CB8AC3E}">
        <p14:creationId xmlns:p14="http://schemas.microsoft.com/office/powerpoint/2010/main" val="21452018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990600"/>
            <a:ext cx="7772400" cy="2609851"/>
          </a:xfrm>
        </p:spPr>
        <p:txBody>
          <a:bodyPr>
            <a:normAutofit fontScale="90000"/>
          </a:bodyPr>
          <a:lstStyle/>
          <a:p>
            <a:r>
              <a:rPr lang="en-US" dirty="0" smtClean="0"/>
              <a:t>NADE ANNUAL CONFERENCE 2016</a:t>
            </a:r>
            <a:br>
              <a:rPr lang="en-US" dirty="0" smtClean="0"/>
            </a:br>
            <a:r>
              <a:rPr lang="en-US" dirty="0" smtClean="0"/>
              <a:t/>
            </a:r>
            <a:br>
              <a:rPr lang="en-US" dirty="0" smtClean="0"/>
            </a:br>
            <a:r>
              <a:rPr lang="en-US" dirty="0" smtClean="0"/>
              <a:t>Respiratory Listings:  Pitfalls and Update</a:t>
            </a:r>
            <a:endParaRPr lang="en-US" dirty="0"/>
          </a:p>
        </p:txBody>
      </p:sp>
      <p:sp>
        <p:nvSpPr>
          <p:cNvPr id="5" name="Subtitle 4"/>
          <p:cNvSpPr>
            <a:spLocks noGrp="1"/>
          </p:cNvSpPr>
          <p:nvPr>
            <p:ph type="subTitle" idx="1"/>
          </p:nvPr>
        </p:nvSpPr>
        <p:spPr>
          <a:xfrm>
            <a:off x="1371600" y="3505200"/>
            <a:ext cx="6400800" cy="1219200"/>
          </a:xfrm>
        </p:spPr>
        <p:txBody>
          <a:bodyPr/>
          <a:lstStyle/>
          <a:p>
            <a:r>
              <a:rPr lang="en-US" dirty="0" smtClean="0">
                <a:solidFill>
                  <a:srgbClr val="FF0000"/>
                </a:solidFill>
              </a:rPr>
              <a:t>Denver, CO</a:t>
            </a:r>
          </a:p>
          <a:p>
            <a:r>
              <a:rPr lang="en-US" dirty="0" smtClean="0">
                <a:solidFill>
                  <a:srgbClr val="FF0000"/>
                </a:solidFill>
              </a:rPr>
              <a:t>August 17th</a:t>
            </a:r>
            <a:endParaRPr lang="en-US" dirty="0">
              <a:solidFill>
                <a:srgbClr val="FF0000"/>
              </a:solidFill>
            </a:endParaRPr>
          </a:p>
        </p:txBody>
      </p:sp>
      <p:sp>
        <p:nvSpPr>
          <p:cNvPr id="7" name="TextBox 6"/>
          <p:cNvSpPr txBox="1"/>
          <p:nvPr/>
        </p:nvSpPr>
        <p:spPr>
          <a:xfrm>
            <a:off x="381577" y="5029200"/>
            <a:ext cx="8413202" cy="1569660"/>
          </a:xfrm>
          <a:prstGeom prst="rect">
            <a:avLst/>
          </a:prstGeom>
          <a:noFill/>
        </p:spPr>
        <p:txBody>
          <a:bodyPr wrap="none" rtlCol="0">
            <a:spAutoFit/>
          </a:bodyPr>
          <a:lstStyle/>
          <a:p>
            <a:pPr algn="ctr"/>
            <a:r>
              <a:rPr lang="en-US" sz="2400" dirty="0" smtClean="0"/>
              <a:t>Michael Canham, MD</a:t>
            </a:r>
          </a:p>
          <a:p>
            <a:pPr algn="ctr"/>
            <a:r>
              <a:rPr lang="en-US" sz="2400" dirty="0" smtClean="0"/>
              <a:t>Pulmonary, Critical Care Specialist</a:t>
            </a:r>
          </a:p>
          <a:p>
            <a:pPr algn="ctr"/>
            <a:r>
              <a:rPr lang="en-US" sz="2400" dirty="0" smtClean="0"/>
              <a:t>Retired, Professor of Medicine</a:t>
            </a:r>
          </a:p>
          <a:p>
            <a:pPr algn="ctr"/>
            <a:r>
              <a:rPr lang="en-US" sz="2400" dirty="0" smtClean="0"/>
              <a:t>National Jewish Health, University of Colorado School of Medicine</a:t>
            </a:r>
            <a:endParaRPr lang="en-US" sz="2400" dirty="0"/>
          </a:p>
        </p:txBody>
      </p:sp>
    </p:spTree>
    <p:extLst>
      <p:ext uri="{BB962C8B-B14F-4D97-AF65-F5344CB8AC3E}">
        <p14:creationId xmlns:p14="http://schemas.microsoft.com/office/powerpoint/2010/main" val="3864228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DLCO Pitfall</a:t>
            </a:r>
            <a:endParaRPr lang="en-US" dirty="0"/>
          </a:p>
        </p:txBody>
      </p:sp>
      <p:sp>
        <p:nvSpPr>
          <p:cNvPr id="3" name="Content Placeholder 2"/>
          <p:cNvSpPr>
            <a:spLocks noGrp="1"/>
          </p:cNvSpPr>
          <p:nvPr>
            <p:ph idx="1"/>
          </p:nvPr>
        </p:nvSpPr>
        <p:spPr/>
        <p:txBody>
          <a:bodyPr/>
          <a:lstStyle/>
          <a:p>
            <a:pPr marL="0" indent="0">
              <a:buNone/>
            </a:pPr>
            <a:r>
              <a:rPr lang="en-US" dirty="0" smtClean="0"/>
              <a:t>Remember the size of the Breath influences the result.</a:t>
            </a:r>
          </a:p>
          <a:p>
            <a:pPr marL="0" indent="0">
              <a:buNone/>
            </a:pPr>
            <a:endParaRPr lang="en-US" dirty="0"/>
          </a:p>
          <a:p>
            <a:pPr marL="0" indent="0">
              <a:buNone/>
            </a:pPr>
            <a:r>
              <a:rPr lang="en-US" dirty="0" smtClean="0"/>
              <a:t>SSA requires that the Inspiration Volume (abbreviated as: IVC, IV, or VI) must be &gt;90% of the FVC.   (new revision &gt;85% of FVC)</a:t>
            </a:r>
          </a:p>
          <a:p>
            <a:pPr marL="0" indent="0">
              <a:buNone/>
            </a:pPr>
            <a:r>
              <a:rPr lang="en-US" dirty="0" smtClean="0"/>
              <a:t>MAKE THE IVC/FVC CALCULATION TO ASSURE THE DLCO RESULT IS VALID!</a:t>
            </a:r>
            <a:endParaRPr lang="en-US" dirty="0"/>
          </a:p>
        </p:txBody>
      </p:sp>
    </p:spTree>
    <p:extLst>
      <p:ext uri="{BB962C8B-B14F-4D97-AF65-F5344CB8AC3E}">
        <p14:creationId xmlns:p14="http://schemas.microsoft.com/office/powerpoint/2010/main" val="41591810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DLCO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71600"/>
            <a:ext cx="7350873" cy="5257800"/>
          </a:xfrm>
        </p:spPr>
      </p:pic>
    </p:spTree>
    <p:extLst>
      <p:ext uri="{BB962C8B-B14F-4D97-AF65-F5344CB8AC3E}">
        <p14:creationId xmlns:p14="http://schemas.microsoft.com/office/powerpoint/2010/main" val="667181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Gas Exchange Evaluations</a:t>
            </a:r>
            <a:endParaRPr lang="en-US" dirty="0"/>
          </a:p>
        </p:txBody>
      </p:sp>
      <p:sp>
        <p:nvSpPr>
          <p:cNvPr id="3" name="Content Placeholder 2"/>
          <p:cNvSpPr>
            <a:spLocks noGrp="1"/>
          </p:cNvSpPr>
          <p:nvPr>
            <p:ph idx="1"/>
          </p:nvPr>
        </p:nvSpPr>
        <p:spPr/>
        <p:txBody>
          <a:bodyPr/>
          <a:lstStyle/>
          <a:p>
            <a:pPr marL="0" indent="0">
              <a:buNone/>
            </a:pPr>
            <a:r>
              <a:rPr lang="en-US" dirty="0" smtClean="0"/>
              <a:t>Arterial Blood Gas:</a:t>
            </a:r>
          </a:p>
          <a:p>
            <a:pPr marL="0" indent="0">
              <a:buNone/>
            </a:pPr>
            <a:endParaRPr lang="en-US" dirty="0"/>
          </a:p>
          <a:p>
            <a:pPr marL="0" indent="0">
              <a:buNone/>
            </a:pPr>
            <a:r>
              <a:rPr lang="en-US" dirty="0" smtClean="0"/>
              <a:t>More discomfort  and inconvenient.</a:t>
            </a:r>
          </a:p>
          <a:p>
            <a:pPr marL="0" indent="0">
              <a:buNone/>
            </a:pPr>
            <a:r>
              <a:rPr lang="en-US" dirty="0" smtClean="0"/>
              <a:t>Measures pCO2, pO2, and </a:t>
            </a:r>
            <a:r>
              <a:rPr lang="en-US" dirty="0" err="1" smtClean="0"/>
              <a:t>pH.</a:t>
            </a:r>
            <a:r>
              <a:rPr lang="en-US" dirty="0" smtClean="0"/>
              <a:t>  If combined with </a:t>
            </a:r>
          </a:p>
          <a:p>
            <a:pPr marL="0" indent="0">
              <a:buNone/>
            </a:pPr>
            <a:r>
              <a:rPr lang="en-US" dirty="0" smtClean="0"/>
              <a:t>Co-oximetry (usually included in ABG equipment) will obtain Carbon monoxide level.</a:t>
            </a:r>
          </a:p>
          <a:p>
            <a:pPr marL="0" indent="0">
              <a:buNone/>
            </a:pPr>
            <a:r>
              <a:rPr lang="en-US" dirty="0" smtClean="0"/>
              <a:t>ABG measures </a:t>
            </a:r>
            <a:r>
              <a:rPr lang="en-US" u="sng" dirty="0" smtClean="0"/>
              <a:t>dissolved</a:t>
            </a:r>
            <a:r>
              <a:rPr lang="en-US" dirty="0" smtClean="0"/>
              <a:t> CO2 and O2.  O2 enters blood – driven by the barometric pressure.</a:t>
            </a:r>
          </a:p>
        </p:txBody>
      </p:sp>
    </p:spTree>
    <p:extLst>
      <p:ext uri="{BB962C8B-B14F-4D97-AF65-F5344CB8AC3E}">
        <p14:creationId xmlns:p14="http://schemas.microsoft.com/office/powerpoint/2010/main" val="18106913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Oximetry vs ABG Pitfall</a:t>
            </a:r>
            <a:endParaRPr lang="en-US" dirty="0"/>
          </a:p>
        </p:txBody>
      </p:sp>
      <p:sp>
        <p:nvSpPr>
          <p:cNvPr id="3" name="Content Placeholder 2"/>
          <p:cNvSpPr>
            <a:spLocks noGrp="1"/>
          </p:cNvSpPr>
          <p:nvPr>
            <p:ph idx="1"/>
          </p:nvPr>
        </p:nvSpPr>
        <p:spPr/>
        <p:txBody>
          <a:bodyPr/>
          <a:lstStyle/>
          <a:p>
            <a:pPr marL="0" indent="0">
              <a:buNone/>
            </a:pPr>
            <a:r>
              <a:rPr lang="en-US" dirty="0" smtClean="0"/>
              <a:t>Normal Oximetry may be accompanied by pO2 values that meet TABLE III-A, B, C.</a:t>
            </a:r>
          </a:p>
          <a:p>
            <a:pPr marL="0" indent="0">
              <a:buNone/>
            </a:pPr>
            <a:endParaRPr lang="en-US" dirty="0"/>
          </a:p>
          <a:p>
            <a:pPr marL="0" indent="0">
              <a:buNone/>
            </a:pPr>
            <a:r>
              <a:rPr lang="en-US" dirty="0" smtClean="0"/>
              <a:t>Reduced Oximetry O2 </a:t>
            </a:r>
            <a:r>
              <a:rPr lang="en-US" dirty="0" err="1" smtClean="0"/>
              <a:t>sats</a:t>
            </a:r>
            <a:r>
              <a:rPr lang="en-US" dirty="0" smtClean="0"/>
              <a:t> may be accompanied by ABG values that do not meet TABLE III.</a:t>
            </a:r>
          </a:p>
          <a:p>
            <a:pPr marL="0" indent="0">
              <a:buNone/>
            </a:pPr>
            <a:endParaRPr lang="en-US" dirty="0"/>
          </a:p>
          <a:p>
            <a:pPr marL="0" indent="0">
              <a:buNone/>
            </a:pPr>
            <a:r>
              <a:rPr lang="en-US" dirty="0" smtClean="0"/>
              <a:t>CONSIDER  ABG  TESTING  IF  ANY  QUESTIONS,  CONCERNS,  OR CHANGE  IN DECISION</a:t>
            </a:r>
            <a:endParaRPr lang="en-US" dirty="0"/>
          </a:p>
        </p:txBody>
      </p:sp>
    </p:spTree>
    <p:extLst>
      <p:ext uri="{BB962C8B-B14F-4D97-AF65-F5344CB8AC3E}">
        <p14:creationId xmlns:p14="http://schemas.microsoft.com/office/powerpoint/2010/main" val="1436075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Content Placeholder 2"/>
          <p:cNvSpPr>
            <a:spLocks noGrp="1"/>
          </p:cNvSpPr>
          <p:nvPr>
            <p:ph idx="1"/>
          </p:nvPr>
        </p:nvSpPr>
        <p:spPr/>
        <p:txBody>
          <a:bodyPr/>
          <a:lstStyle/>
          <a:p>
            <a:pPr marL="0" indent="0">
              <a:buNone/>
            </a:pPr>
            <a:r>
              <a:rPr lang="en-US" dirty="0" smtClean="0"/>
              <a:t>60 year old female with dyspnea, intermittent use of supplemental O2, obesity, diabetes on metformin, spirometry and DLCO do not reduce RFC to allowance.  O2 </a:t>
            </a:r>
            <a:r>
              <a:rPr lang="en-US" dirty="0"/>
              <a:t>s</a:t>
            </a:r>
            <a:r>
              <a:rPr lang="en-US" dirty="0" smtClean="0"/>
              <a:t>at measurements by pulse oximeter are variable both at rest and walking. </a:t>
            </a:r>
          </a:p>
          <a:p>
            <a:pPr marL="0" indent="0">
              <a:buNone/>
            </a:pPr>
            <a:r>
              <a:rPr lang="en-US" dirty="0" smtClean="0"/>
              <a:t>Exercise ABG study at 5280’ performed.</a:t>
            </a:r>
            <a:endParaRPr lang="en-US" dirty="0"/>
          </a:p>
        </p:txBody>
      </p:sp>
    </p:spTree>
    <p:extLst>
      <p:ext uri="{BB962C8B-B14F-4D97-AF65-F5344CB8AC3E}">
        <p14:creationId xmlns:p14="http://schemas.microsoft.com/office/powerpoint/2010/main" val="3079495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78" t="4" r="877" b="62666"/>
          <a:stretch/>
        </p:blipFill>
        <p:spPr>
          <a:xfrm>
            <a:off x="76201" y="990600"/>
            <a:ext cx="8991599" cy="4981073"/>
          </a:xfrm>
          <a:prstGeom prst="rect">
            <a:avLst/>
          </a:prstGeom>
        </p:spPr>
      </p:pic>
    </p:spTree>
    <p:extLst>
      <p:ext uri="{BB962C8B-B14F-4D97-AF65-F5344CB8AC3E}">
        <p14:creationId xmlns:p14="http://schemas.microsoft.com/office/powerpoint/2010/main" val="2681138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6172" y="1066800"/>
            <a:ext cx="6937228" cy="5513270"/>
          </a:xfrm>
          <a:prstGeom prst="rect">
            <a:avLst/>
          </a:prstGeom>
        </p:spPr>
      </p:pic>
    </p:spTree>
    <p:extLst>
      <p:ext uri="{BB962C8B-B14F-4D97-AF65-F5344CB8AC3E}">
        <p14:creationId xmlns:p14="http://schemas.microsoft.com/office/powerpoint/2010/main" val="3617175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 Oxygen (O2)</a:t>
            </a:r>
            <a:endParaRPr lang="en-US" dirty="0"/>
          </a:p>
        </p:txBody>
      </p:sp>
      <p:sp>
        <p:nvSpPr>
          <p:cNvPr id="3" name="Content Placeholder 2"/>
          <p:cNvSpPr>
            <a:spLocks noGrp="1"/>
          </p:cNvSpPr>
          <p:nvPr>
            <p:ph idx="1"/>
          </p:nvPr>
        </p:nvSpPr>
        <p:spPr>
          <a:xfrm>
            <a:off x="457200" y="1600200"/>
            <a:ext cx="8610600" cy="4525963"/>
          </a:xfrm>
        </p:spPr>
        <p:txBody>
          <a:bodyPr/>
          <a:lstStyle/>
          <a:p>
            <a:pPr marL="0" indent="0">
              <a:buNone/>
            </a:pPr>
            <a:r>
              <a:rPr lang="en-US" dirty="0" smtClean="0"/>
              <a:t>Liquid O2 systems</a:t>
            </a:r>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				Portable O2 concentrators</a:t>
            </a:r>
            <a:endParaRPr lang="en-US" dirty="0"/>
          </a:p>
        </p:txBody>
      </p:sp>
      <p:pic>
        <p:nvPicPr>
          <p:cNvPr id="2050" name="Picture 2" descr="C:\Users\085120.KC\AppData\Local\Microsoft\Windows\Temporary Internet Files\Content.Outlook\NKZ2H6HF\o2helio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230505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085120.KC\AppData\Local\Microsoft\Windows\Temporary Internet Files\Content.Outlook\NKZ2H6HF\XPO2%20with%20bag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68" y="3048000"/>
            <a:ext cx="3305175" cy="332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943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1" y="0"/>
            <a:ext cx="4657896" cy="6858000"/>
          </a:xfrm>
          <a:prstGeom prst="rect">
            <a:avLst/>
          </a:prstGeom>
        </p:spPr>
      </p:pic>
    </p:spTree>
    <p:extLst>
      <p:ext uri="{BB962C8B-B14F-4D97-AF65-F5344CB8AC3E}">
        <p14:creationId xmlns:p14="http://schemas.microsoft.com/office/powerpoint/2010/main" val="20579353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COPD Update</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Reduce Exacerbations </a:t>
            </a:r>
            <a:r>
              <a:rPr lang="en-US" dirty="0" smtClean="0">
                <a:sym typeface="Wingdings" panose="05000000000000000000" pitchFamily="2" charset="2"/>
              </a:rPr>
              <a:t> Reduce FEV1 decline.</a:t>
            </a:r>
          </a:p>
          <a:p>
            <a:pPr marL="0" indent="0">
              <a:buNone/>
            </a:pPr>
            <a:endParaRPr lang="en-US" dirty="0">
              <a:sym typeface="Wingdings" panose="05000000000000000000" pitchFamily="2" charset="2"/>
            </a:endParaRPr>
          </a:p>
          <a:p>
            <a:pPr marL="0" indent="0">
              <a:buNone/>
            </a:pPr>
            <a:r>
              <a:rPr lang="en-US" dirty="0" smtClean="0">
                <a:sym typeface="Wingdings" panose="05000000000000000000" pitchFamily="2" charset="2"/>
              </a:rPr>
              <a:t>Medications: single agent or in combination shown to reduce exacerbations.</a:t>
            </a:r>
          </a:p>
          <a:p>
            <a:pPr marL="0" indent="0">
              <a:buNone/>
            </a:pPr>
            <a:endParaRPr lang="en-US" dirty="0">
              <a:sym typeface="Wingdings" panose="05000000000000000000" pitchFamily="2" charset="2"/>
            </a:endParaRPr>
          </a:p>
          <a:p>
            <a:pPr marL="0" indent="0">
              <a:buNone/>
            </a:pPr>
            <a:r>
              <a:rPr lang="en-US" dirty="0" smtClean="0">
                <a:sym typeface="Wingdings" panose="05000000000000000000" pitchFamily="2" charset="2"/>
              </a:rPr>
              <a:t>Long acting bronchodilators (LABA) inhaled.</a:t>
            </a:r>
          </a:p>
          <a:p>
            <a:pPr marL="0" indent="0">
              <a:buNone/>
            </a:pPr>
            <a:r>
              <a:rPr lang="en-US" dirty="0" smtClean="0">
                <a:sym typeface="Wingdings" panose="05000000000000000000" pitchFamily="2" charset="2"/>
              </a:rPr>
              <a:t>Long acting muscarinic inhibitors (LAMA) inhaled.</a:t>
            </a:r>
          </a:p>
          <a:p>
            <a:pPr marL="0" indent="0">
              <a:buNone/>
            </a:pPr>
            <a:r>
              <a:rPr lang="en-US" dirty="0" smtClean="0">
                <a:sym typeface="Wingdings" panose="05000000000000000000" pitchFamily="2" charset="2"/>
              </a:rPr>
              <a:t>Macrolide antibiotics.</a:t>
            </a:r>
          </a:p>
          <a:p>
            <a:pPr marL="0" indent="0">
              <a:buNone/>
            </a:pPr>
            <a:r>
              <a:rPr lang="en-US" dirty="0" smtClean="0">
                <a:sym typeface="Wingdings" panose="05000000000000000000" pitchFamily="2" charset="2"/>
              </a:rPr>
              <a:t>Inhaled Corticosteroids combined.</a:t>
            </a:r>
          </a:p>
          <a:p>
            <a:pPr marL="0" indent="0">
              <a:buNone/>
            </a:pPr>
            <a:r>
              <a:rPr lang="en-US" dirty="0" err="1" smtClean="0">
                <a:sym typeface="Wingdings" panose="05000000000000000000" pitchFamily="2" charset="2"/>
              </a:rPr>
              <a:t>Roflumilast</a:t>
            </a:r>
            <a:r>
              <a:rPr lang="en-US" dirty="0" smtClean="0">
                <a:sym typeface="Wingdings" panose="05000000000000000000" pitchFamily="2" charset="2"/>
              </a:rPr>
              <a:t> (</a:t>
            </a:r>
            <a:r>
              <a:rPr lang="en-US" dirty="0" err="1" smtClean="0">
                <a:sym typeface="Wingdings" panose="05000000000000000000" pitchFamily="2" charset="2"/>
              </a:rPr>
              <a:t>Daliresp</a:t>
            </a:r>
            <a:r>
              <a:rPr lang="en-US" dirty="0" smtClean="0">
                <a:sym typeface="Wingdings" panose="05000000000000000000" pitchFamily="2" charset="2"/>
              </a:rPr>
              <a:t>).</a:t>
            </a:r>
          </a:p>
          <a:p>
            <a:pPr marL="0" indent="0">
              <a:buNone/>
            </a:pPr>
            <a:endParaRPr lang="en-US" dirty="0" smtClean="0">
              <a:sym typeface="Wingdings" panose="05000000000000000000" pitchFamily="2" charset="2"/>
            </a:endParaRPr>
          </a:p>
        </p:txBody>
      </p:sp>
    </p:spTree>
    <p:extLst>
      <p:ext uri="{BB962C8B-B14F-4D97-AF65-F5344CB8AC3E}">
        <p14:creationId xmlns:p14="http://schemas.microsoft.com/office/powerpoint/2010/main" val="33402050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Presentation CT Video</a:t>
            </a:r>
            <a:endParaRPr lang="en-US" dirty="0"/>
          </a:p>
        </p:txBody>
      </p:sp>
      <p:sp>
        <p:nvSpPr>
          <p:cNvPr id="3" name="Content Placeholder 2"/>
          <p:cNvSpPr>
            <a:spLocks noGrp="1"/>
          </p:cNvSpPr>
          <p:nvPr>
            <p:ph idx="1"/>
          </p:nvPr>
        </p:nvSpPr>
        <p:spPr/>
        <p:txBody>
          <a:bodyPr/>
          <a:lstStyle/>
          <a:p>
            <a:pPr marL="0" indent="0">
              <a:buNone/>
            </a:pPr>
            <a:r>
              <a:rPr lang="en-US" dirty="0" smtClean="0"/>
              <a:t>42 year old male construction worker from Texas comes to Denver for second opinion at National Jewish.  Prior testing shows moderate obstructive defect on spirometry and modest reduction in DLCO.  Can’t work and can't get approved for SSA disability. </a:t>
            </a:r>
          </a:p>
          <a:p>
            <a:pPr marL="0" indent="0">
              <a:buNone/>
            </a:pPr>
            <a:r>
              <a:rPr lang="en-US" dirty="0" smtClean="0"/>
              <a:t>SSA guidelines for Exercise ABG study confirms allowance under 3.02C#3.  {TABLE III-B}</a:t>
            </a:r>
            <a:endParaRPr lang="en-US" dirty="0"/>
          </a:p>
        </p:txBody>
      </p:sp>
    </p:spTree>
    <p:extLst>
      <p:ext uri="{BB962C8B-B14F-4D97-AF65-F5344CB8AC3E}">
        <p14:creationId xmlns:p14="http://schemas.microsoft.com/office/powerpoint/2010/main" val="5683578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COPD Update</a:t>
            </a:r>
            <a:endParaRPr lang="en-US" dirty="0"/>
          </a:p>
        </p:txBody>
      </p:sp>
      <p:sp>
        <p:nvSpPr>
          <p:cNvPr id="3" name="Content Placeholder 2"/>
          <p:cNvSpPr>
            <a:spLocks noGrp="1"/>
          </p:cNvSpPr>
          <p:nvPr>
            <p:ph idx="1"/>
          </p:nvPr>
        </p:nvSpPr>
        <p:spPr/>
        <p:txBody>
          <a:bodyPr/>
          <a:lstStyle/>
          <a:p>
            <a:pPr marL="0" indent="0">
              <a:buNone/>
            </a:pPr>
            <a:r>
              <a:rPr lang="en-US" dirty="0" smtClean="0"/>
              <a:t>Lung Volume Reduction Procedures:  </a:t>
            </a:r>
          </a:p>
          <a:p>
            <a:pPr marL="0" indent="0">
              <a:buNone/>
            </a:pPr>
            <a:endParaRPr lang="en-US" dirty="0"/>
          </a:p>
          <a:p>
            <a:pPr marL="0" indent="0">
              <a:buNone/>
            </a:pPr>
            <a:r>
              <a:rPr lang="en-US" dirty="0" smtClean="0"/>
              <a:t>Surgical removal of severe emphysematous areas to allow normal lung to expand and reduce “dynamic hyperinflation”.</a:t>
            </a:r>
          </a:p>
          <a:p>
            <a:pPr marL="0" indent="0">
              <a:buNone/>
            </a:pPr>
            <a:endParaRPr lang="en-US" dirty="0"/>
          </a:p>
          <a:p>
            <a:pPr marL="0" indent="0">
              <a:buNone/>
            </a:pPr>
            <a:r>
              <a:rPr lang="en-US" dirty="0" err="1" smtClean="0"/>
              <a:t>Bronchoscopic</a:t>
            </a:r>
            <a:r>
              <a:rPr lang="en-US" dirty="0" smtClean="0"/>
              <a:t> placement of coils, valves, and stents to reduce size of emphysematous areas.</a:t>
            </a:r>
            <a:endParaRPr lang="en-US" dirty="0"/>
          </a:p>
        </p:txBody>
      </p:sp>
    </p:spTree>
    <p:extLst>
      <p:ext uri="{BB962C8B-B14F-4D97-AF65-F5344CB8AC3E}">
        <p14:creationId xmlns:p14="http://schemas.microsoft.com/office/powerpoint/2010/main" val="14399534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0"/>
            <a:ext cx="5715000" cy="6858000"/>
          </a:xfrm>
          <a:prstGeom prst="rect">
            <a:avLst/>
          </a:prstGeom>
        </p:spPr>
      </p:pic>
    </p:spTree>
    <p:extLst>
      <p:ext uri="{BB962C8B-B14F-4D97-AF65-F5344CB8AC3E}">
        <p14:creationId xmlns:p14="http://schemas.microsoft.com/office/powerpoint/2010/main" val="3941096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C:\Users\085120.KC\AppData\Local\Microsoft\Windows\Temporary Internet Files\Content.Outlook\NKZ2H6HF\wpid-eosinophil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76337"/>
            <a:ext cx="4724400" cy="4505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38400" y="533400"/>
            <a:ext cx="3657348" cy="584775"/>
          </a:xfrm>
          <a:prstGeom prst="rect">
            <a:avLst/>
          </a:prstGeom>
          <a:noFill/>
        </p:spPr>
        <p:txBody>
          <a:bodyPr wrap="none" rtlCol="0">
            <a:spAutoFit/>
          </a:bodyPr>
          <a:lstStyle/>
          <a:p>
            <a:r>
              <a:rPr lang="en-US" sz="3200" dirty="0" smtClean="0"/>
              <a:t>Eosinophil with RBCs</a:t>
            </a:r>
            <a:endParaRPr lang="en-US" sz="3200" dirty="0"/>
          </a:p>
        </p:txBody>
      </p:sp>
    </p:spTree>
    <p:extLst>
      <p:ext uri="{BB962C8B-B14F-4D97-AF65-F5344CB8AC3E}">
        <p14:creationId xmlns:p14="http://schemas.microsoft.com/office/powerpoint/2010/main" val="34315218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ASTHMA:  Pitfalls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Physicians ignoring the National Asthma Education and Prevention Program (NAEPP).</a:t>
            </a:r>
          </a:p>
          <a:p>
            <a:pPr marL="0" indent="0">
              <a:buNone/>
            </a:pPr>
            <a:endParaRPr lang="en-US" dirty="0" smtClean="0"/>
          </a:p>
          <a:p>
            <a:pPr marL="514350" indent="-514350">
              <a:buAutoNum type="arabicPlain" startAt="1991"/>
            </a:pPr>
            <a:r>
              <a:rPr lang="en-US" dirty="0" smtClean="0"/>
              <a:t> - First published and mailed to all physicians involved in asthma.  Updated 1997, 2002, 2007, but none since.  </a:t>
            </a:r>
          </a:p>
          <a:p>
            <a:pPr marL="0" indent="0">
              <a:buNone/>
            </a:pPr>
            <a:r>
              <a:rPr lang="en-US" dirty="0" smtClean="0"/>
              <a:t>The guidelines were generally ignored with no change in asthma outcomes during this time period, including to the present.</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7905868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Asthma Studies to review care.</a:t>
            </a:r>
            <a:endParaRPr lang="en-US" dirty="0"/>
          </a:p>
        </p:txBody>
      </p:sp>
      <p:sp>
        <p:nvSpPr>
          <p:cNvPr id="3" name="Content Placeholder 2"/>
          <p:cNvSpPr>
            <a:spLocks noGrp="1"/>
          </p:cNvSpPr>
          <p:nvPr>
            <p:ph idx="1"/>
          </p:nvPr>
        </p:nvSpPr>
        <p:spPr/>
        <p:txBody>
          <a:bodyPr/>
          <a:lstStyle/>
          <a:p>
            <a:pPr marL="0" indent="0">
              <a:buNone/>
            </a:pPr>
            <a:r>
              <a:rPr lang="en-US" dirty="0" smtClean="0"/>
              <a:t>British study 1988:  adults given specialty asthma care decreased hospital readmission by 10 fold (20% to 2%).</a:t>
            </a:r>
          </a:p>
          <a:p>
            <a:pPr marL="0" indent="0">
              <a:buNone/>
            </a:pPr>
            <a:r>
              <a:rPr lang="en-US" dirty="0" smtClean="0"/>
              <a:t>US study 1990:  Inner city adults in NYC given specialty care, 3 fold decrease in admissions.</a:t>
            </a:r>
          </a:p>
          <a:p>
            <a:pPr marL="0" indent="0">
              <a:buNone/>
            </a:pPr>
            <a:r>
              <a:rPr lang="en-US" dirty="0" smtClean="0"/>
              <a:t>US study 2000:  pediatric Medicaid patients with allergy specialty care, 2 fold decrease in emergency visits.  GUIDELINES WORKED!</a:t>
            </a:r>
          </a:p>
          <a:p>
            <a:pPr marL="0"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5043192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5000" r="-5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EOSINOPHILS (Eos) IN ASTHMA</a:t>
            </a:r>
            <a:endParaRPr lang="en-US" dirty="0"/>
          </a:p>
        </p:txBody>
      </p:sp>
      <p:sp>
        <p:nvSpPr>
          <p:cNvPr id="5" name="Content Placeholder 4"/>
          <p:cNvSpPr>
            <a:spLocks noGrp="1"/>
          </p:cNvSpPr>
          <p:nvPr>
            <p:ph idx="1"/>
          </p:nvPr>
        </p:nvSpPr>
        <p:spPr>
          <a:xfrm>
            <a:off x="457200" y="1676400"/>
            <a:ext cx="8229600" cy="4876800"/>
          </a:xfrm>
        </p:spPr>
        <p:txBody>
          <a:bodyPr>
            <a:normAutofit fontScale="92500" lnSpcReduction="10000"/>
          </a:bodyPr>
          <a:lstStyle/>
          <a:p>
            <a:pPr marL="0" indent="0">
              <a:buNone/>
            </a:pPr>
            <a:r>
              <a:rPr lang="en-US" dirty="0" smtClean="0"/>
              <a:t>Failure to use “</a:t>
            </a:r>
            <a:r>
              <a:rPr lang="en-US" dirty="0" err="1" smtClean="0"/>
              <a:t>eos</a:t>
            </a:r>
            <a:r>
              <a:rPr lang="en-US" dirty="0" smtClean="0"/>
              <a:t>” as a biomarker for management.</a:t>
            </a:r>
          </a:p>
          <a:p>
            <a:pPr marL="0" indent="0">
              <a:buNone/>
            </a:pPr>
            <a:endParaRPr lang="en-US" dirty="0"/>
          </a:p>
          <a:p>
            <a:pPr marL="0" indent="0">
              <a:buNone/>
            </a:pPr>
            <a:r>
              <a:rPr lang="en-US" dirty="0" smtClean="0"/>
              <a:t>Eosinophils are unique inflammatory WBC, seen in allergies and other irritants.</a:t>
            </a:r>
          </a:p>
          <a:p>
            <a:pPr marL="0" indent="0">
              <a:buNone/>
            </a:pPr>
            <a:endParaRPr lang="en-US" dirty="0"/>
          </a:p>
          <a:p>
            <a:pPr marL="0" indent="0">
              <a:buNone/>
            </a:pPr>
            <a:r>
              <a:rPr lang="en-US" dirty="0" smtClean="0"/>
              <a:t>Can be measured in blood (CBC), sputum, or by exhaled Nitric Oxide (</a:t>
            </a:r>
            <a:r>
              <a:rPr lang="en-US" dirty="0" err="1" smtClean="0"/>
              <a:t>eNO</a:t>
            </a:r>
            <a:r>
              <a:rPr lang="en-US" dirty="0" smtClean="0"/>
              <a:t>).</a:t>
            </a:r>
          </a:p>
          <a:p>
            <a:pPr marL="0" indent="0">
              <a:buNone/>
            </a:pPr>
            <a:endParaRPr lang="en-US" dirty="0"/>
          </a:p>
          <a:p>
            <a:pPr marL="0" indent="0">
              <a:buNone/>
            </a:pPr>
            <a:r>
              <a:rPr lang="en-US" dirty="0" smtClean="0"/>
              <a:t>**Look at lab in asthma cases for EOSINOPHILS.</a:t>
            </a:r>
            <a:endParaRPr lang="en-US" dirty="0"/>
          </a:p>
        </p:txBody>
      </p:sp>
    </p:spTree>
    <p:extLst>
      <p:ext uri="{BB962C8B-B14F-4D97-AF65-F5344CB8AC3E}">
        <p14:creationId xmlns:p14="http://schemas.microsoft.com/office/powerpoint/2010/main" val="16983562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5867400" cy="6858000"/>
          </a:xfrm>
          <a:prstGeom prst="rect">
            <a:avLst/>
          </a:prstGeom>
        </p:spPr>
      </p:pic>
    </p:spTree>
    <p:extLst>
      <p:ext uri="{BB962C8B-B14F-4D97-AF65-F5344CB8AC3E}">
        <p14:creationId xmlns:p14="http://schemas.microsoft.com/office/powerpoint/2010/main" val="41133742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5000" r="-5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Eos in Asthma – continued.</a:t>
            </a:r>
            <a:endParaRPr lang="en-US" dirty="0"/>
          </a:p>
        </p:txBody>
      </p:sp>
      <p:sp>
        <p:nvSpPr>
          <p:cNvPr id="5" name="Content Placeholder 4"/>
          <p:cNvSpPr>
            <a:spLocks noGrp="1"/>
          </p:cNvSpPr>
          <p:nvPr>
            <p:ph idx="1"/>
          </p:nvPr>
        </p:nvSpPr>
        <p:spPr>
          <a:xfrm>
            <a:off x="457200" y="1600200"/>
            <a:ext cx="8229600" cy="4800600"/>
          </a:xfrm>
        </p:spPr>
        <p:txBody>
          <a:bodyPr/>
          <a:lstStyle/>
          <a:p>
            <a:pPr marL="0" indent="0">
              <a:buNone/>
            </a:pPr>
            <a:r>
              <a:rPr lang="en-US" dirty="0" smtClean="0"/>
              <a:t>Increased eosinophils in blood, called eosinophilia.</a:t>
            </a:r>
          </a:p>
          <a:p>
            <a:pPr marL="0" indent="0">
              <a:buNone/>
            </a:pPr>
            <a:r>
              <a:rPr lang="en-US" dirty="0" smtClean="0"/>
              <a:t>Look for </a:t>
            </a:r>
            <a:r>
              <a:rPr lang="en-US" dirty="0" err="1" smtClean="0"/>
              <a:t>eos</a:t>
            </a:r>
            <a:r>
              <a:rPr lang="en-US" dirty="0" smtClean="0"/>
              <a:t> percentage, but more importantly the absolute </a:t>
            </a:r>
            <a:r>
              <a:rPr lang="en-US" dirty="0" err="1" smtClean="0"/>
              <a:t>eos</a:t>
            </a:r>
            <a:r>
              <a:rPr lang="en-US" dirty="0" smtClean="0"/>
              <a:t> count.  </a:t>
            </a:r>
          </a:p>
          <a:p>
            <a:pPr marL="0" indent="0">
              <a:buNone/>
            </a:pPr>
            <a:r>
              <a:rPr lang="en-US" dirty="0"/>
              <a:t> </a:t>
            </a:r>
            <a:r>
              <a:rPr lang="en-US" dirty="0" smtClean="0"/>
              <a:t>        Lab report:  &gt; .4 thousand cells/ml </a:t>
            </a:r>
          </a:p>
          <a:p>
            <a:pPr marL="0" indent="0">
              <a:buNone/>
            </a:pPr>
            <a:r>
              <a:rPr lang="en-US" dirty="0"/>
              <a:t> </a:t>
            </a:r>
            <a:r>
              <a:rPr lang="en-US" dirty="0" smtClean="0"/>
              <a:t>         or  &gt; 400 cells/ml.</a:t>
            </a:r>
          </a:p>
          <a:p>
            <a:pPr marL="0" indent="0">
              <a:buNone/>
            </a:pPr>
            <a:r>
              <a:rPr lang="en-US" dirty="0" smtClean="0"/>
              <a:t>If elevated consider asthma:  undertreated, not treated, or non-compliant.</a:t>
            </a:r>
          </a:p>
          <a:p>
            <a:pPr marL="0" indent="0">
              <a:buNone/>
            </a:pPr>
            <a:endParaRPr lang="en-US" dirty="0" smtClean="0"/>
          </a:p>
          <a:p>
            <a:endParaRPr lang="en-US" dirty="0"/>
          </a:p>
        </p:txBody>
      </p:sp>
    </p:spTree>
    <p:extLst>
      <p:ext uri="{BB962C8B-B14F-4D97-AF65-F5344CB8AC3E}">
        <p14:creationId xmlns:p14="http://schemas.microsoft.com/office/powerpoint/2010/main" val="5783724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5000" r="-5000"/>
          </a:stretch>
        </a:blipFill>
        <a:effectLst/>
      </p:bgPr>
    </p:bg>
    <p:spTree>
      <p:nvGrpSpPr>
        <p:cNvPr id="1" name=""/>
        <p:cNvGrpSpPr/>
        <p:nvPr/>
      </p:nvGrpSpPr>
      <p:grpSpPr>
        <a:xfrm>
          <a:off x="0" y="0"/>
          <a:ext cx="0" cy="0"/>
          <a:chOff x="0" y="0"/>
          <a:chExt cx="0" cy="0"/>
        </a:xfrm>
      </p:grpSpPr>
      <p:sp>
        <p:nvSpPr>
          <p:cNvPr id="10" name="Title 9"/>
          <p:cNvSpPr>
            <a:spLocks noGrp="1"/>
          </p:cNvSpPr>
          <p:nvPr>
            <p:ph type="ctrTitle"/>
          </p:nvPr>
        </p:nvSpPr>
        <p:spPr>
          <a:xfrm>
            <a:off x="685800" y="381001"/>
            <a:ext cx="7772400" cy="457199"/>
          </a:xfrm>
        </p:spPr>
        <p:txBody>
          <a:bodyPr>
            <a:normAutofit fontScale="90000"/>
          </a:bodyPr>
          <a:lstStyle/>
          <a:p>
            <a:r>
              <a:rPr lang="en-US" dirty="0" smtClean="0"/>
              <a:t>Eos in asthma - continued</a:t>
            </a:r>
            <a:endParaRPr lang="en-US" dirty="0"/>
          </a:p>
        </p:txBody>
      </p:sp>
      <p:sp>
        <p:nvSpPr>
          <p:cNvPr id="3" name="Text Placeholder 2"/>
          <p:cNvSpPr>
            <a:spLocks noGrp="1"/>
          </p:cNvSpPr>
          <p:nvPr>
            <p:ph type="subTitle" idx="1"/>
          </p:nvPr>
        </p:nvSpPr>
        <p:spPr>
          <a:xfrm>
            <a:off x="609600" y="1524000"/>
            <a:ext cx="7924800" cy="4876800"/>
          </a:xfrm>
        </p:spPr>
        <p:txBody>
          <a:bodyPr>
            <a:normAutofit fontScale="92500" lnSpcReduction="20000"/>
          </a:bodyPr>
          <a:lstStyle/>
          <a:p>
            <a:pPr algn="l"/>
            <a:r>
              <a:rPr lang="en-US" dirty="0" smtClean="0">
                <a:solidFill>
                  <a:schemeClr val="tx1"/>
                </a:solidFill>
              </a:rPr>
              <a:t>Look for CBC results and increased </a:t>
            </a:r>
            <a:r>
              <a:rPr lang="en-US" dirty="0" err="1" smtClean="0">
                <a:solidFill>
                  <a:schemeClr val="tx1"/>
                </a:solidFill>
              </a:rPr>
              <a:t>eos</a:t>
            </a:r>
            <a:r>
              <a:rPr lang="en-US" dirty="0" smtClean="0">
                <a:solidFill>
                  <a:schemeClr val="tx1"/>
                </a:solidFill>
              </a:rPr>
              <a:t> in claimants with frequent ED or hospital admissions.</a:t>
            </a:r>
          </a:p>
          <a:p>
            <a:pPr algn="l"/>
            <a:endParaRPr lang="en-US" dirty="0">
              <a:solidFill>
                <a:schemeClr val="tx1"/>
              </a:solidFill>
            </a:endParaRPr>
          </a:p>
          <a:p>
            <a:pPr algn="l"/>
            <a:r>
              <a:rPr lang="en-US" dirty="0" smtClean="0">
                <a:solidFill>
                  <a:schemeClr val="tx1"/>
                </a:solidFill>
              </a:rPr>
              <a:t>Eos disappear from blood tests after a single dose of prednisone (or other corticosteroids).</a:t>
            </a:r>
          </a:p>
          <a:p>
            <a:pPr algn="l"/>
            <a:r>
              <a:rPr lang="en-US" dirty="0" smtClean="0">
                <a:solidFill>
                  <a:schemeClr val="tx1"/>
                </a:solidFill>
              </a:rPr>
              <a:t>So positive test helps!</a:t>
            </a:r>
          </a:p>
          <a:p>
            <a:pPr algn="l"/>
            <a:endParaRPr lang="en-US" dirty="0">
              <a:solidFill>
                <a:schemeClr val="tx1"/>
              </a:solidFill>
            </a:endParaRPr>
          </a:p>
          <a:p>
            <a:pPr algn="l"/>
            <a:r>
              <a:rPr lang="en-US" dirty="0" smtClean="0">
                <a:solidFill>
                  <a:schemeClr val="tx1"/>
                </a:solidFill>
              </a:rPr>
              <a:t>IMPORTANCE:  Eosinophilic asthma is readily treatable and controllable!!   And NEW therapies:  EOS targeted.</a:t>
            </a:r>
          </a:p>
          <a:p>
            <a:pPr algn="l"/>
            <a:endParaRPr lang="en-US" dirty="0">
              <a:solidFill>
                <a:schemeClr val="tx1"/>
              </a:solidFill>
            </a:endParaRPr>
          </a:p>
          <a:p>
            <a:pPr algn="l"/>
            <a:endParaRPr lang="en-US" dirty="0">
              <a:solidFill>
                <a:schemeClr val="tx1"/>
              </a:solidFill>
            </a:endParaRPr>
          </a:p>
        </p:txBody>
      </p:sp>
    </p:spTree>
    <p:extLst>
      <p:ext uri="{BB962C8B-B14F-4D97-AF65-F5344CB8AC3E}">
        <p14:creationId xmlns:p14="http://schemas.microsoft.com/office/powerpoint/2010/main" val="11453431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Paradoxical BD response and Vocal Cord Dysfunction (VCD) </a:t>
            </a:r>
            <a:endParaRPr lang="en-US" dirty="0"/>
          </a:p>
        </p:txBody>
      </p:sp>
      <p:sp>
        <p:nvSpPr>
          <p:cNvPr id="3" name="Content Placeholder 2"/>
          <p:cNvSpPr>
            <a:spLocks noGrp="1"/>
          </p:cNvSpPr>
          <p:nvPr>
            <p:ph idx="1"/>
          </p:nvPr>
        </p:nvSpPr>
        <p:spPr/>
        <p:txBody>
          <a:bodyPr/>
          <a:lstStyle/>
          <a:p>
            <a:pPr marL="0" indent="0">
              <a:buNone/>
            </a:pPr>
            <a:r>
              <a:rPr lang="en-US" dirty="0" smtClean="0"/>
              <a:t>Some people have a paradoxical response to BD and drop FEV1 post BD.  Due to mutation in the BD receptor.  Perhaps in 5% of population.</a:t>
            </a:r>
          </a:p>
          <a:p>
            <a:pPr marL="0" indent="0">
              <a:buNone/>
            </a:pPr>
            <a:endParaRPr lang="en-US" dirty="0"/>
          </a:p>
          <a:p>
            <a:pPr marL="0" indent="0">
              <a:buNone/>
            </a:pPr>
            <a:r>
              <a:rPr lang="en-US" dirty="0" smtClean="0"/>
              <a:t>VCD may mimic asthma and is readily treatable with Speech Therapy.  This sometimes also causes multiple ED visits and misdiagnosed as asthma.</a:t>
            </a:r>
            <a:endParaRPr lang="en-US" dirty="0"/>
          </a:p>
        </p:txBody>
      </p:sp>
    </p:spTree>
    <p:extLst>
      <p:ext uri="{BB962C8B-B14F-4D97-AF65-F5344CB8AC3E}">
        <p14:creationId xmlns:p14="http://schemas.microsoft.com/office/powerpoint/2010/main" val="4191691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6" name="CT Scans.wmv">
            <a:hlinkClick r:id="" action="ppaction://media"/>
          </p:cNvPr>
          <p:cNvPicPr>
            <a:picLocks noGrp="1" noChangeAspect="1"/>
          </p:cNvPicPr>
          <p:nvPr>
            <p:ph idx="1"/>
            <a:videoFile r:link="rId2"/>
            <p:extLst>
              <p:ext uri="{DAA4B4D4-6D71-4841-9C94-3DE7FCFB9230}">
                <p14:media xmlns:p14="http://schemas.microsoft.com/office/powerpoint/2010/main" r:embed="rId1">
                  <p14:bmkLst>
                    <p14:bmk name="Bookmark 1" time="2776.8684"/>
                    <p14:bmk name="Bookmark 2" time="5014.1184"/>
                    <p14:bmk name="Bookmark 3" time="7264.1184"/>
                    <p14:bmk name="Bookmark 4" time="10264.1184"/>
                    <p14:bmk name="Bookmark 5" time="11014.1184"/>
                  </p14:bmkLst>
                </p14:media>
              </p:ext>
            </p:extLst>
          </p:nvPr>
        </p:nvPicPr>
        <p:blipFill>
          <a:blip r:embed="rId5"/>
          <a:stretch>
            <a:fillRect/>
          </a:stretch>
        </p:blipFill>
        <p:spPr>
          <a:xfrm>
            <a:off x="546100" y="762000"/>
            <a:ext cx="8051800" cy="5364163"/>
          </a:xfrm>
        </p:spPr>
      </p:pic>
    </p:spTree>
    <p:extLst>
      <p:ext uri="{BB962C8B-B14F-4D97-AF65-F5344CB8AC3E}">
        <p14:creationId xmlns:p14="http://schemas.microsoft.com/office/powerpoint/2010/main" val="2677012523"/>
      </p:ext>
    </p:extLst>
  </p:cSld>
  <p:clrMapOvr>
    <a:masterClrMapping/>
  </p:clrMapOvr>
  <mc:AlternateContent xmlns:mc="http://schemas.openxmlformats.org/markup-compatibility/2006" xmlns:p14="http://schemas.microsoft.com/office/powerpoint/2010/main">
    <mc:Choice Requires="p14">
      <p:transition spd="slow" p14:dur="2000" advTm="150000"/>
    </mc:Choice>
    <mc:Fallback xmlns="">
      <p:transition spd="slow" advTm="15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94649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 y="0"/>
            <a:ext cx="9144000" cy="6858000"/>
          </a:xfrm>
          <a:prstGeom prst="rect">
            <a:avLst/>
          </a:prstGeom>
        </p:spPr>
      </p:pic>
    </p:spTree>
    <p:extLst>
      <p:ext uri="{BB962C8B-B14F-4D97-AF65-F5344CB8AC3E}">
        <p14:creationId xmlns:p14="http://schemas.microsoft.com/office/powerpoint/2010/main" val="20268779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0141" y="0"/>
            <a:ext cx="4823717" cy="6858000"/>
          </a:xfrm>
          <a:prstGeom prst="rect">
            <a:avLst/>
          </a:prstGeom>
        </p:spPr>
      </p:pic>
    </p:spTree>
    <p:extLst>
      <p:ext uri="{BB962C8B-B14F-4D97-AF65-F5344CB8AC3E}">
        <p14:creationId xmlns:p14="http://schemas.microsoft.com/office/powerpoint/2010/main" val="9770016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2928" y="0"/>
            <a:ext cx="5438143" cy="6858000"/>
          </a:xfrm>
          <a:prstGeom prst="rect">
            <a:avLst/>
          </a:prstGeom>
        </p:spPr>
      </p:pic>
    </p:spTree>
    <p:extLst>
      <p:ext uri="{BB962C8B-B14F-4D97-AF65-F5344CB8AC3E}">
        <p14:creationId xmlns:p14="http://schemas.microsoft.com/office/powerpoint/2010/main" val="1636369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Pulmonary Hypertension (PH) Pitfalls</a:t>
            </a:r>
            <a:endParaRPr lang="en-US" dirty="0"/>
          </a:p>
        </p:txBody>
      </p:sp>
      <p:sp>
        <p:nvSpPr>
          <p:cNvPr id="3" name="Content Placeholder 2"/>
          <p:cNvSpPr>
            <a:spLocks noGrp="1"/>
          </p:cNvSpPr>
          <p:nvPr>
            <p:ph idx="1"/>
          </p:nvPr>
        </p:nvSpPr>
        <p:spPr/>
        <p:txBody>
          <a:bodyPr/>
          <a:lstStyle/>
          <a:p>
            <a:pPr marL="0" indent="0">
              <a:buNone/>
            </a:pPr>
            <a:r>
              <a:rPr lang="en-US" dirty="0" smtClean="0"/>
              <a:t>The most common cause of Pulmonary Hypertension is Left Heart Failure.  WHO-Class II.</a:t>
            </a:r>
          </a:p>
          <a:p>
            <a:pPr marL="0" indent="0">
              <a:buNone/>
            </a:pPr>
            <a:r>
              <a:rPr lang="en-US" dirty="0" smtClean="0"/>
              <a:t>These are evaluated under  4.02A1-2.</a:t>
            </a:r>
          </a:p>
          <a:p>
            <a:pPr marL="0" indent="0">
              <a:buNone/>
            </a:pPr>
            <a:endParaRPr lang="en-US" dirty="0"/>
          </a:p>
          <a:p>
            <a:pPr marL="0" indent="0">
              <a:buNone/>
            </a:pPr>
            <a:r>
              <a:rPr lang="en-US" dirty="0" smtClean="0"/>
              <a:t>If ECHO states “severe PH” if left atrium is dilated – think Left Ventricle.  </a:t>
            </a:r>
            <a:endParaRPr lang="en-US" dirty="0"/>
          </a:p>
          <a:p>
            <a:pPr marL="0" indent="0">
              <a:buNone/>
            </a:pPr>
            <a:endParaRPr lang="en-US" dirty="0" smtClean="0"/>
          </a:p>
          <a:p>
            <a:pPr marL="0" indent="0">
              <a:buNone/>
            </a:pPr>
            <a:r>
              <a:rPr lang="en-US" dirty="0" smtClean="0"/>
              <a:t>Look for right heart </a:t>
            </a:r>
            <a:r>
              <a:rPr lang="en-US" dirty="0" err="1" smtClean="0"/>
              <a:t>cath</a:t>
            </a:r>
            <a:r>
              <a:rPr lang="en-US" dirty="0" smtClean="0"/>
              <a:t> data.</a:t>
            </a:r>
          </a:p>
        </p:txBody>
      </p:sp>
    </p:spTree>
    <p:extLst>
      <p:ext uri="{BB962C8B-B14F-4D97-AF65-F5344CB8AC3E}">
        <p14:creationId xmlns:p14="http://schemas.microsoft.com/office/powerpoint/2010/main" val="28137876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6403" y="0"/>
            <a:ext cx="5011193" cy="6858000"/>
          </a:xfrm>
          <a:prstGeom prst="rect">
            <a:avLst/>
          </a:prstGeom>
        </p:spPr>
      </p:pic>
    </p:spTree>
    <p:extLst>
      <p:ext uri="{BB962C8B-B14F-4D97-AF65-F5344CB8AC3E}">
        <p14:creationId xmlns:p14="http://schemas.microsoft.com/office/powerpoint/2010/main" val="541071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Cystic Fibrosis (CF) - Update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Cloning of gene responsible in 1989.</a:t>
            </a:r>
          </a:p>
          <a:p>
            <a:pPr marL="0" indent="0">
              <a:buNone/>
            </a:pPr>
            <a:endParaRPr lang="en-US" dirty="0" smtClean="0"/>
          </a:p>
          <a:p>
            <a:pPr marL="0" indent="0">
              <a:buNone/>
            </a:pPr>
            <a:r>
              <a:rPr lang="en-US" dirty="0" smtClean="0"/>
              <a:t>~ 2000 mutations discovered.  50% have most severe mutation – “Delta F508”</a:t>
            </a:r>
          </a:p>
          <a:p>
            <a:pPr marL="0" indent="0">
              <a:buNone/>
            </a:pPr>
            <a:endParaRPr lang="en-US" dirty="0" smtClean="0"/>
          </a:p>
          <a:p>
            <a:pPr marL="0" indent="0">
              <a:buNone/>
            </a:pPr>
            <a:r>
              <a:rPr lang="en-US" dirty="0" smtClean="0"/>
              <a:t>CF transmembrane receptor (CFTR) regulates salt/water balance in bronchial tubes.</a:t>
            </a:r>
          </a:p>
          <a:p>
            <a:pPr marL="0" indent="0">
              <a:buNone/>
            </a:pPr>
            <a:r>
              <a:rPr lang="en-US" dirty="0" smtClean="0"/>
              <a:t>Targeted therapy is here!</a:t>
            </a:r>
          </a:p>
          <a:p>
            <a:pPr marL="0" indent="0">
              <a:buNone/>
            </a:pPr>
            <a:endParaRPr lang="en-US" dirty="0"/>
          </a:p>
        </p:txBody>
      </p:sp>
    </p:spTree>
    <p:extLst>
      <p:ext uri="{BB962C8B-B14F-4D97-AF65-F5344CB8AC3E}">
        <p14:creationId xmlns:p14="http://schemas.microsoft.com/office/powerpoint/2010/main" val="37571447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312" t="1344" r="10953"/>
          <a:stretch/>
        </p:blipFill>
        <p:spPr>
          <a:xfrm>
            <a:off x="2057400" y="0"/>
            <a:ext cx="5130800" cy="6858000"/>
          </a:xfrm>
          <a:prstGeom prst="rect">
            <a:avLst/>
          </a:prstGeom>
        </p:spPr>
      </p:pic>
      <p:sp>
        <p:nvSpPr>
          <p:cNvPr id="3" name="TextBox 2"/>
          <p:cNvSpPr txBox="1"/>
          <p:nvPr/>
        </p:nvSpPr>
        <p:spPr>
          <a:xfrm>
            <a:off x="228600" y="5486400"/>
            <a:ext cx="1489126" cy="369332"/>
          </a:xfrm>
          <a:prstGeom prst="rect">
            <a:avLst/>
          </a:prstGeom>
          <a:noFill/>
        </p:spPr>
        <p:txBody>
          <a:bodyPr wrap="none" rtlCol="0">
            <a:spAutoFit/>
          </a:bodyPr>
          <a:lstStyle/>
          <a:p>
            <a:r>
              <a:rPr lang="en-US" dirty="0" smtClean="0">
                <a:solidFill>
                  <a:schemeClr val="bg1"/>
                </a:solidFill>
              </a:rPr>
              <a:t>Cystic Fibrosis</a:t>
            </a:r>
            <a:endParaRPr lang="en-US" dirty="0">
              <a:solidFill>
                <a:schemeClr val="bg1"/>
              </a:solidFill>
            </a:endParaRPr>
          </a:p>
        </p:txBody>
      </p:sp>
    </p:spTree>
    <p:extLst>
      <p:ext uri="{BB962C8B-B14F-4D97-AF65-F5344CB8AC3E}">
        <p14:creationId xmlns:p14="http://schemas.microsoft.com/office/powerpoint/2010/main" val="18886096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752" t="28110" r="7325" b="20094"/>
          <a:stretch/>
        </p:blipFill>
        <p:spPr>
          <a:xfrm>
            <a:off x="76200" y="1931086"/>
            <a:ext cx="4561004" cy="3340100"/>
          </a:xfrm>
          <a:prstGeom prst="rect">
            <a:avLst/>
          </a:prstGeom>
        </p:spPr>
      </p:pic>
      <p:pic>
        <p:nvPicPr>
          <p:cNvPr id="3" name="Picture 2"/>
          <p:cNvPicPr>
            <a:picLocks noChangeAspect="1"/>
          </p:cNvPicPr>
          <p:nvPr/>
        </p:nvPicPr>
        <p:blipFill>
          <a:blip r:embed="rId3"/>
          <a:stretch>
            <a:fillRect/>
          </a:stretch>
        </p:blipFill>
        <p:spPr>
          <a:xfrm>
            <a:off x="4626907" y="1600200"/>
            <a:ext cx="4497417" cy="4279800"/>
          </a:xfrm>
          <a:prstGeom prst="rect">
            <a:avLst/>
          </a:prstGeom>
        </p:spPr>
      </p:pic>
      <p:sp>
        <p:nvSpPr>
          <p:cNvPr id="4" name="TextBox 3"/>
          <p:cNvSpPr txBox="1"/>
          <p:nvPr/>
        </p:nvSpPr>
        <p:spPr>
          <a:xfrm>
            <a:off x="292442" y="6172200"/>
            <a:ext cx="1489126" cy="369332"/>
          </a:xfrm>
          <a:prstGeom prst="rect">
            <a:avLst/>
          </a:prstGeom>
          <a:noFill/>
        </p:spPr>
        <p:txBody>
          <a:bodyPr wrap="none" rtlCol="0">
            <a:spAutoFit/>
          </a:bodyPr>
          <a:lstStyle/>
          <a:p>
            <a:r>
              <a:rPr lang="en-US" dirty="0" smtClean="0">
                <a:solidFill>
                  <a:schemeClr val="bg1"/>
                </a:solidFill>
              </a:rPr>
              <a:t>Cystic Fibrosis</a:t>
            </a:r>
            <a:endParaRPr lang="en-US" dirty="0">
              <a:solidFill>
                <a:schemeClr val="bg1"/>
              </a:solidFill>
            </a:endParaRPr>
          </a:p>
        </p:txBody>
      </p:sp>
    </p:spTree>
    <p:extLst>
      <p:ext uri="{BB962C8B-B14F-4D97-AF65-F5344CB8AC3E}">
        <p14:creationId xmlns:p14="http://schemas.microsoft.com/office/powerpoint/2010/main" val="29313659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838200"/>
            <a:ext cx="3352800" cy="5181600"/>
          </a:xfrm>
          <a:prstGeom prst="rect">
            <a:avLst/>
          </a:prstGeom>
        </p:spPr>
      </p:pic>
    </p:spTree>
    <p:extLst>
      <p:ext uri="{BB962C8B-B14F-4D97-AF65-F5344CB8AC3E}">
        <p14:creationId xmlns:p14="http://schemas.microsoft.com/office/powerpoint/2010/main" val="2083226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Pitfalls &amp; Update Areas</a:t>
            </a:r>
            <a:endParaRPr lang="en-US" dirty="0"/>
          </a:p>
        </p:txBody>
      </p:sp>
      <p:sp>
        <p:nvSpPr>
          <p:cNvPr id="3" name="Content Placeholder 2"/>
          <p:cNvSpPr>
            <a:spLocks noGrp="1"/>
          </p:cNvSpPr>
          <p:nvPr>
            <p:ph idx="1"/>
          </p:nvPr>
        </p:nvSpPr>
        <p:spPr/>
        <p:txBody>
          <a:bodyPr/>
          <a:lstStyle/>
          <a:p>
            <a:pPr marL="514350" indent="-514350">
              <a:buAutoNum type="arabicPeriod"/>
            </a:pPr>
            <a:r>
              <a:rPr lang="en-US" dirty="0" smtClean="0"/>
              <a:t>Chronic Pulmonary Insufficiency.</a:t>
            </a:r>
          </a:p>
          <a:p>
            <a:pPr marL="514350" indent="-514350">
              <a:buAutoNum type="arabicPeriod" startAt="2"/>
            </a:pPr>
            <a:r>
              <a:rPr lang="en-US" dirty="0" smtClean="0"/>
              <a:t>Asthma:  Eosinophils.</a:t>
            </a:r>
          </a:p>
          <a:p>
            <a:pPr marL="514350" indent="-514350">
              <a:buAutoNum type="arabicPeriod" startAt="3"/>
            </a:pPr>
            <a:r>
              <a:rPr lang="en-US" dirty="0" smtClean="0"/>
              <a:t>Pulmonary Hypertension-common problems and overview.</a:t>
            </a:r>
          </a:p>
          <a:p>
            <a:pPr marL="514350" indent="-514350">
              <a:buAutoNum type="arabicPeriod" startAt="4"/>
            </a:pPr>
            <a:r>
              <a:rPr lang="en-US" dirty="0" smtClean="0"/>
              <a:t>Cystic Fibrosis-What’s new?</a:t>
            </a:r>
          </a:p>
          <a:p>
            <a:pPr marL="0" indent="0">
              <a:buNone/>
            </a:pPr>
            <a:r>
              <a:rPr lang="en-US" dirty="0" smtClean="0"/>
              <a:t>5.  Misc., Questions, homework.</a:t>
            </a:r>
            <a:endParaRPr lang="en-US" dirty="0"/>
          </a:p>
        </p:txBody>
      </p:sp>
    </p:spTree>
    <p:extLst>
      <p:ext uri="{BB962C8B-B14F-4D97-AF65-F5344CB8AC3E}">
        <p14:creationId xmlns:p14="http://schemas.microsoft.com/office/powerpoint/2010/main" val="29220402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dirty="0" smtClean="0"/>
              <a:t>SUMMARY</a:t>
            </a:r>
            <a:endParaRPr lang="en-US" dirty="0"/>
          </a:p>
        </p:txBody>
      </p:sp>
      <p:sp>
        <p:nvSpPr>
          <p:cNvPr id="5" name="Content Placeholder 4"/>
          <p:cNvSpPr>
            <a:spLocks noGrp="1"/>
          </p:cNvSpPr>
          <p:nvPr>
            <p:ph idx="1"/>
          </p:nvPr>
        </p:nvSpPr>
        <p:spPr/>
        <p:txBody>
          <a:bodyPr>
            <a:noAutofit/>
          </a:bodyPr>
          <a:lstStyle/>
          <a:p>
            <a:pPr marL="0" indent="0">
              <a:buNone/>
            </a:pPr>
            <a:r>
              <a:rPr lang="en-US" sz="2800" dirty="0"/>
              <a:t> </a:t>
            </a:r>
            <a:r>
              <a:rPr lang="en-US" sz="2800" dirty="0" smtClean="0"/>
              <a:t>   1.  Not severe spirometry does not mean not severe lung disease.  {Types of emphysema, ILD, PE, PH may have normal spirometry}.  Think gas exchange!</a:t>
            </a:r>
          </a:p>
          <a:p>
            <a:pPr marL="0" indent="0">
              <a:buNone/>
            </a:pPr>
            <a:r>
              <a:rPr lang="en-US" sz="2800" dirty="0"/>
              <a:t> </a:t>
            </a:r>
            <a:r>
              <a:rPr lang="en-US" sz="2800" dirty="0" smtClean="0"/>
              <a:t>   2.  Eosinophilic predominant asthma is treatable and controllable, exacerbations can be avoided in most.</a:t>
            </a:r>
          </a:p>
          <a:p>
            <a:pPr marL="0" indent="0">
              <a:buNone/>
            </a:pPr>
            <a:r>
              <a:rPr lang="en-US" sz="2800" dirty="0" smtClean="0"/>
              <a:t>    3.  Echocardiograms do NOT measure mean PA pressures.  Results can’t be used to meet/= PH.  Look for right heart </a:t>
            </a:r>
            <a:r>
              <a:rPr lang="en-US" sz="2800" dirty="0" err="1" smtClean="0"/>
              <a:t>cath</a:t>
            </a:r>
            <a:r>
              <a:rPr lang="en-US" sz="2800" dirty="0" smtClean="0"/>
              <a:t> data.</a:t>
            </a:r>
          </a:p>
          <a:p>
            <a:pPr marL="0" indent="0">
              <a:buNone/>
            </a:pPr>
            <a:r>
              <a:rPr lang="en-US" sz="2800" dirty="0"/>
              <a:t> </a:t>
            </a:r>
            <a:r>
              <a:rPr lang="en-US" sz="2800" dirty="0" smtClean="0"/>
              <a:t>  4.  Use of supplemental O2 is </a:t>
            </a:r>
            <a:r>
              <a:rPr lang="en-US" sz="2800" smtClean="0"/>
              <a:t>not an automatic </a:t>
            </a:r>
            <a:r>
              <a:rPr lang="en-US" sz="2800" dirty="0" smtClean="0"/>
              <a:t>allowance.</a:t>
            </a:r>
          </a:p>
          <a:p>
            <a:endParaRPr lang="en-US" sz="2800" dirty="0"/>
          </a:p>
        </p:txBody>
      </p:sp>
    </p:spTree>
    <p:extLst>
      <p:ext uri="{BB962C8B-B14F-4D97-AF65-F5344CB8AC3E}">
        <p14:creationId xmlns:p14="http://schemas.microsoft.com/office/powerpoint/2010/main" val="1271102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5000" r="-5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Homework</a:t>
            </a:r>
            <a:endParaRPr lang="en-US" dirty="0"/>
          </a:p>
        </p:txBody>
      </p:sp>
      <p:sp>
        <p:nvSpPr>
          <p:cNvPr id="5" name="Content Placeholder 4"/>
          <p:cNvSpPr>
            <a:spLocks noGrp="1"/>
          </p:cNvSpPr>
          <p:nvPr>
            <p:ph idx="1"/>
          </p:nvPr>
        </p:nvSpPr>
        <p:spPr/>
        <p:txBody>
          <a:bodyPr>
            <a:normAutofit lnSpcReduction="10000"/>
          </a:bodyPr>
          <a:lstStyle/>
          <a:p>
            <a:pPr marL="0" indent="0">
              <a:buNone/>
            </a:pPr>
            <a:r>
              <a:rPr lang="en-US" dirty="0" smtClean="0"/>
              <a:t>For “Easy Spirometry Interpretation Guide” and </a:t>
            </a:r>
          </a:p>
          <a:p>
            <a:pPr marL="0" indent="0">
              <a:buNone/>
            </a:pPr>
            <a:r>
              <a:rPr lang="en-US" dirty="0" smtClean="0"/>
              <a:t>Sample “Spirometry Tracings”—</a:t>
            </a:r>
          </a:p>
          <a:p>
            <a:pPr marL="0" indent="0">
              <a:buNone/>
            </a:pPr>
            <a:r>
              <a:rPr lang="en-US" dirty="0" smtClean="0"/>
              <a:t>GO TO:  jonesmedical.com  and click on those headings.</a:t>
            </a:r>
          </a:p>
          <a:p>
            <a:pPr marL="0" indent="0">
              <a:buNone/>
            </a:pPr>
            <a:endParaRPr lang="en-US" dirty="0"/>
          </a:p>
          <a:p>
            <a:pPr marL="0" indent="0">
              <a:buNone/>
            </a:pPr>
            <a:r>
              <a:rPr lang="en-US" dirty="0" smtClean="0"/>
              <a:t>Internet Search:</a:t>
            </a:r>
          </a:p>
          <a:p>
            <a:pPr marL="0" indent="0">
              <a:buNone/>
            </a:pPr>
            <a:r>
              <a:rPr lang="en-US" dirty="0" err="1" smtClean="0"/>
              <a:t>Oxyhemoglobin</a:t>
            </a:r>
            <a:r>
              <a:rPr lang="en-US" dirty="0" smtClean="0"/>
              <a:t> dissociation curve.</a:t>
            </a:r>
          </a:p>
          <a:p>
            <a:pPr marL="0" indent="0">
              <a:buNone/>
            </a:pPr>
            <a:r>
              <a:rPr lang="en-US" dirty="0" smtClean="0"/>
              <a:t>Eosinophilic Lung Disease/Asthma.</a:t>
            </a:r>
          </a:p>
        </p:txBody>
      </p:sp>
    </p:spTree>
    <p:extLst>
      <p:ext uri="{BB962C8B-B14F-4D97-AF65-F5344CB8AC3E}">
        <p14:creationId xmlns:p14="http://schemas.microsoft.com/office/powerpoint/2010/main" val="2340716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4544" y="673608"/>
            <a:ext cx="6534912" cy="5510784"/>
          </a:xfrm>
          <a:prstGeom prst="rect">
            <a:avLst/>
          </a:prstGeom>
        </p:spPr>
      </p:pic>
      <p:sp>
        <p:nvSpPr>
          <p:cNvPr id="3" name="TextBox 2"/>
          <p:cNvSpPr txBox="1"/>
          <p:nvPr/>
        </p:nvSpPr>
        <p:spPr>
          <a:xfrm>
            <a:off x="2971800" y="353714"/>
            <a:ext cx="2743200" cy="523220"/>
          </a:xfrm>
          <a:prstGeom prst="rect">
            <a:avLst/>
          </a:prstGeom>
          <a:noFill/>
        </p:spPr>
        <p:txBody>
          <a:bodyPr wrap="square" rtlCol="0">
            <a:spAutoFit/>
          </a:bodyPr>
          <a:lstStyle/>
          <a:p>
            <a:pPr algn="ctr"/>
            <a:r>
              <a:rPr lang="en-US" sz="2800" dirty="0" smtClean="0"/>
              <a:t>LUNG CANCER</a:t>
            </a:r>
            <a:endParaRPr lang="en-US" sz="2800" dirty="0"/>
          </a:p>
        </p:txBody>
      </p:sp>
    </p:spTree>
    <p:extLst>
      <p:ext uri="{BB962C8B-B14F-4D97-AF65-F5344CB8AC3E}">
        <p14:creationId xmlns:p14="http://schemas.microsoft.com/office/powerpoint/2010/main" val="36403502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6" y="624840"/>
            <a:ext cx="6571488" cy="5608320"/>
          </a:xfrm>
          <a:prstGeom prst="rect">
            <a:avLst/>
          </a:prstGeom>
        </p:spPr>
      </p:pic>
    </p:spTree>
    <p:extLst>
      <p:ext uri="{BB962C8B-B14F-4D97-AF65-F5344CB8AC3E}">
        <p14:creationId xmlns:p14="http://schemas.microsoft.com/office/powerpoint/2010/main" val="17551375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Lung Cancer Update</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Biomarkers and Gene Expression Assays – high risk mutations found early.</a:t>
            </a:r>
          </a:p>
          <a:p>
            <a:pPr marL="0" indent="0">
              <a:buNone/>
            </a:pPr>
            <a:endParaRPr lang="en-US" dirty="0"/>
          </a:p>
          <a:p>
            <a:pPr marL="0" indent="0">
              <a:buNone/>
            </a:pPr>
            <a:r>
              <a:rPr lang="en-US" dirty="0" smtClean="0"/>
              <a:t>Low dose Chest CT scan for screening – reduces mortality by 20%!</a:t>
            </a:r>
          </a:p>
          <a:p>
            <a:pPr marL="0" indent="0">
              <a:buNone/>
            </a:pPr>
            <a:endParaRPr lang="en-US" dirty="0"/>
          </a:p>
          <a:p>
            <a:pPr marL="0" indent="0">
              <a:buNone/>
            </a:pPr>
            <a:r>
              <a:rPr lang="en-US" dirty="0" smtClean="0"/>
              <a:t>Molecular profiling </a:t>
            </a:r>
            <a:r>
              <a:rPr lang="en-US" dirty="0" smtClean="0">
                <a:sym typeface="Wingdings" panose="05000000000000000000" pitchFamily="2" charset="2"/>
              </a:rPr>
              <a:t> Targeted Therapy (FDA approved – 8 new agents)</a:t>
            </a:r>
          </a:p>
          <a:p>
            <a:pPr marL="0" indent="0">
              <a:buNone/>
            </a:pPr>
            <a:endParaRPr lang="en-US" dirty="0">
              <a:sym typeface="Wingdings" panose="05000000000000000000" pitchFamily="2" charset="2"/>
            </a:endParaRPr>
          </a:p>
          <a:p>
            <a:pPr marL="0" indent="0">
              <a:buNone/>
            </a:pPr>
            <a:r>
              <a:rPr lang="en-US" dirty="0" smtClean="0">
                <a:sym typeface="Wingdings" panose="05000000000000000000" pitchFamily="2" charset="2"/>
              </a:rPr>
              <a:t>Immunotherapy trials under way.</a:t>
            </a:r>
            <a:endParaRPr lang="en-US" dirty="0"/>
          </a:p>
        </p:txBody>
      </p:sp>
    </p:spTree>
    <p:extLst>
      <p:ext uri="{BB962C8B-B14F-4D97-AF65-F5344CB8AC3E}">
        <p14:creationId xmlns:p14="http://schemas.microsoft.com/office/powerpoint/2010/main" val="667143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7024" y="826008"/>
            <a:ext cx="4949952" cy="5205984"/>
          </a:xfrm>
          <a:prstGeom prst="rect">
            <a:avLst/>
          </a:prstGeom>
        </p:spPr>
      </p:pic>
      <p:sp>
        <p:nvSpPr>
          <p:cNvPr id="4" name="TextBox 3"/>
          <p:cNvSpPr txBox="1"/>
          <p:nvPr/>
        </p:nvSpPr>
        <p:spPr>
          <a:xfrm>
            <a:off x="3810000" y="457200"/>
            <a:ext cx="2332623" cy="646331"/>
          </a:xfrm>
          <a:prstGeom prst="rect">
            <a:avLst/>
          </a:prstGeom>
          <a:noFill/>
        </p:spPr>
        <p:txBody>
          <a:bodyPr wrap="square" rtlCol="0">
            <a:spAutoFit/>
          </a:bodyPr>
          <a:lstStyle/>
          <a:p>
            <a:r>
              <a:rPr lang="en-US" sz="3600" dirty="0" smtClean="0"/>
              <a:t>Sarcoidosis</a:t>
            </a:r>
            <a:endParaRPr lang="en-US" sz="3600" dirty="0"/>
          </a:p>
        </p:txBody>
      </p:sp>
    </p:spTree>
    <p:extLst>
      <p:ext uri="{BB962C8B-B14F-4D97-AF65-F5344CB8AC3E}">
        <p14:creationId xmlns:p14="http://schemas.microsoft.com/office/powerpoint/2010/main" val="21674501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Update – New Meds/Techniques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err="1" smtClean="0"/>
              <a:t>Pirfenidone</a:t>
            </a:r>
            <a:r>
              <a:rPr lang="en-US" dirty="0" smtClean="0"/>
              <a:t> (</a:t>
            </a:r>
            <a:r>
              <a:rPr lang="en-US" dirty="0" err="1" smtClean="0"/>
              <a:t>Esbriet</a:t>
            </a:r>
            <a:r>
              <a:rPr lang="en-US" dirty="0" smtClean="0"/>
              <a:t>)</a:t>
            </a:r>
          </a:p>
          <a:p>
            <a:pPr marL="0" indent="0">
              <a:buNone/>
            </a:pPr>
            <a:r>
              <a:rPr lang="en-US" dirty="0" err="1" smtClean="0"/>
              <a:t>Nintedanib</a:t>
            </a:r>
            <a:r>
              <a:rPr lang="en-US" dirty="0" smtClean="0"/>
              <a:t> (</a:t>
            </a:r>
            <a:r>
              <a:rPr lang="en-US" dirty="0" err="1" smtClean="0"/>
              <a:t>Ofev</a:t>
            </a:r>
            <a:r>
              <a:rPr lang="en-US" dirty="0" smtClean="0"/>
              <a:t>)      </a:t>
            </a:r>
            <a:r>
              <a:rPr lang="en-US" dirty="0" smtClean="0">
                <a:sym typeface="Wingdings" panose="05000000000000000000" pitchFamily="2" charset="2"/>
              </a:rPr>
              <a:t>  Idiopathic </a:t>
            </a:r>
            <a:r>
              <a:rPr lang="en-US" dirty="0" err="1" smtClean="0">
                <a:sym typeface="Wingdings" panose="05000000000000000000" pitchFamily="2" charset="2"/>
              </a:rPr>
              <a:t>Pulm</a:t>
            </a:r>
            <a:r>
              <a:rPr lang="en-US" dirty="0" smtClean="0">
                <a:sym typeface="Wingdings" panose="05000000000000000000" pitchFamily="2" charset="2"/>
              </a:rPr>
              <a:t> Fibrosis</a:t>
            </a:r>
          </a:p>
          <a:p>
            <a:pPr marL="0" indent="0">
              <a:buNone/>
            </a:pPr>
            <a:r>
              <a:rPr lang="en-US" dirty="0" err="1" smtClean="0">
                <a:sym typeface="Wingdings" panose="05000000000000000000" pitchFamily="2" charset="2"/>
              </a:rPr>
              <a:t>Mepolizamab</a:t>
            </a:r>
            <a:r>
              <a:rPr lang="en-US" dirty="0" smtClean="0">
                <a:sym typeface="Wingdings" panose="05000000000000000000" pitchFamily="2" charset="2"/>
              </a:rPr>
              <a:t> (</a:t>
            </a:r>
            <a:r>
              <a:rPr lang="en-US" dirty="0" err="1">
                <a:sym typeface="Wingdings" panose="05000000000000000000" pitchFamily="2" charset="2"/>
              </a:rPr>
              <a:t>N</a:t>
            </a:r>
            <a:r>
              <a:rPr lang="en-US" dirty="0" err="1" smtClean="0">
                <a:sym typeface="Wingdings" panose="05000000000000000000" pitchFamily="2" charset="2"/>
              </a:rPr>
              <a:t>ucula</a:t>
            </a:r>
            <a:r>
              <a:rPr lang="en-US" dirty="0" smtClean="0">
                <a:sym typeface="Wingdings" panose="05000000000000000000" pitchFamily="2" charset="2"/>
              </a:rPr>
              <a:t>)</a:t>
            </a:r>
          </a:p>
          <a:p>
            <a:pPr marL="0" indent="0">
              <a:buNone/>
            </a:pPr>
            <a:r>
              <a:rPr lang="en-US" dirty="0" err="1" smtClean="0">
                <a:sym typeface="Wingdings" panose="05000000000000000000" pitchFamily="2" charset="2"/>
              </a:rPr>
              <a:t>Omalizamab</a:t>
            </a:r>
            <a:r>
              <a:rPr lang="en-US" dirty="0" smtClean="0">
                <a:sym typeface="Wingdings" panose="05000000000000000000" pitchFamily="2" charset="2"/>
              </a:rPr>
              <a:t> (</a:t>
            </a:r>
            <a:r>
              <a:rPr lang="en-US" dirty="0" err="1" smtClean="0">
                <a:sym typeface="Wingdings" panose="05000000000000000000" pitchFamily="2" charset="2"/>
              </a:rPr>
              <a:t>Xolair</a:t>
            </a:r>
            <a:r>
              <a:rPr lang="en-US" dirty="0" smtClean="0">
                <a:sym typeface="Wingdings" panose="05000000000000000000" pitchFamily="2" charset="2"/>
              </a:rPr>
              <a:t>)</a:t>
            </a:r>
          </a:p>
          <a:p>
            <a:pPr marL="0" indent="0">
              <a:buNone/>
            </a:pPr>
            <a:r>
              <a:rPr lang="en-US" dirty="0" err="1" smtClean="0">
                <a:sym typeface="Wingdings" panose="05000000000000000000" pitchFamily="2" charset="2"/>
              </a:rPr>
              <a:t>Reslizumab</a:t>
            </a:r>
            <a:r>
              <a:rPr lang="en-US" dirty="0" smtClean="0">
                <a:sym typeface="Wingdings" panose="05000000000000000000" pitchFamily="2" charset="2"/>
              </a:rPr>
              <a:t> (</a:t>
            </a:r>
            <a:r>
              <a:rPr lang="en-US" dirty="0" err="1" smtClean="0">
                <a:sym typeface="Wingdings" panose="05000000000000000000" pitchFamily="2" charset="2"/>
              </a:rPr>
              <a:t>Cirqair</a:t>
            </a:r>
            <a:r>
              <a:rPr lang="en-US" dirty="0" smtClean="0">
                <a:sym typeface="Wingdings" panose="05000000000000000000" pitchFamily="2" charset="2"/>
              </a:rPr>
              <a:t>)    Targets Eosinophils</a:t>
            </a:r>
          </a:p>
          <a:p>
            <a:pPr marL="0" indent="0">
              <a:buNone/>
            </a:pPr>
            <a:r>
              <a:rPr lang="en-US" dirty="0" smtClean="0">
                <a:sym typeface="Wingdings" panose="05000000000000000000" pitchFamily="2" charset="2"/>
              </a:rPr>
              <a:t>Bronchial </a:t>
            </a:r>
            <a:r>
              <a:rPr lang="en-US" dirty="0" err="1" smtClean="0">
                <a:sym typeface="Wingdings" panose="05000000000000000000" pitchFamily="2" charset="2"/>
              </a:rPr>
              <a:t>Thermoplasty</a:t>
            </a:r>
            <a:r>
              <a:rPr lang="en-US" dirty="0" smtClean="0">
                <a:sym typeface="Wingdings" panose="05000000000000000000" pitchFamily="2" charset="2"/>
              </a:rPr>
              <a:t>   Asthma</a:t>
            </a:r>
          </a:p>
          <a:p>
            <a:pPr marL="0" indent="0">
              <a:buNone/>
            </a:pPr>
            <a:r>
              <a:rPr lang="en-US" dirty="0" err="1" smtClean="0">
                <a:sym typeface="Wingdings" panose="05000000000000000000" pitchFamily="2" charset="2"/>
              </a:rPr>
              <a:t>Roflumilast</a:t>
            </a:r>
            <a:r>
              <a:rPr lang="en-US" dirty="0" smtClean="0">
                <a:sym typeface="Wingdings" panose="05000000000000000000" pitchFamily="2" charset="2"/>
              </a:rPr>
              <a:t> (</a:t>
            </a:r>
            <a:r>
              <a:rPr lang="en-US" dirty="0" err="1" smtClean="0">
                <a:sym typeface="Wingdings" panose="05000000000000000000" pitchFamily="2" charset="2"/>
              </a:rPr>
              <a:t>Daliresp</a:t>
            </a:r>
            <a:r>
              <a:rPr lang="en-US" dirty="0" smtClean="0">
                <a:sym typeface="Wingdings" panose="05000000000000000000" pitchFamily="2" charset="2"/>
              </a:rPr>
              <a:t>)</a:t>
            </a:r>
          </a:p>
          <a:p>
            <a:pPr marL="0" indent="0">
              <a:buNone/>
            </a:pPr>
            <a:r>
              <a:rPr lang="en-US" dirty="0" err="1" smtClean="0">
                <a:sym typeface="Wingdings" panose="05000000000000000000" pitchFamily="2" charset="2"/>
              </a:rPr>
              <a:t>Anoro</a:t>
            </a:r>
            <a:r>
              <a:rPr lang="en-US" dirty="0" smtClean="0">
                <a:sym typeface="Wingdings" panose="05000000000000000000" pitchFamily="2" charset="2"/>
              </a:rPr>
              <a:t>, </a:t>
            </a:r>
            <a:r>
              <a:rPr lang="en-US" dirty="0" err="1" smtClean="0">
                <a:sym typeface="Wingdings" panose="05000000000000000000" pitchFamily="2" charset="2"/>
              </a:rPr>
              <a:t>Ultibro</a:t>
            </a:r>
            <a:r>
              <a:rPr lang="en-US" dirty="0" smtClean="0">
                <a:sym typeface="Wingdings" panose="05000000000000000000" pitchFamily="2" charset="2"/>
              </a:rPr>
              <a:t>, </a:t>
            </a:r>
            <a:r>
              <a:rPr lang="en-US" dirty="0" err="1" smtClean="0">
                <a:sym typeface="Wingdings" panose="05000000000000000000" pitchFamily="2" charset="2"/>
              </a:rPr>
              <a:t>Duaklir</a:t>
            </a:r>
            <a:r>
              <a:rPr lang="en-US" dirty="0" smtClean="0">
                <a:sym typeface="Wingdings" panose="05000000000000000000" pitchFamily="2" charset="2"/>
              </a:rPr>
              <a:t> (combination)    COPD</a:t>
            </a:r>
          </a:p>
        </p:txBody>
      </p:sp>
    </p:spTree>
    <p:extLst>
      <p:ext uri="{BB962C8B-B14F-4D97-AF65-F5344CB8AC3E}">
        <p14:creationId xmlns:p14="http://schemas.microsoft.com/office/powerpoint/2010/main" val="35952361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411162"/>
          </a:xfrm>
        </p:spPr>
        <p:txBody>
          <a:bodyPr>
            <a:normAutofit fontScale="90000"/>
          </a:bodyPr>
          <a:lstStyle/>
          <a:p>
            <a:r>
              <a:rPr lang="en-US" dirty="0" smtClean="0"/>
              <a:t>New Meds (continued)</a:t>
            </a:r>
            <a:endParaRPr lang="en-US" dirty="0"/>
          </a:p>
        </p:txBody>
      </p:sp>
      <p:sp>
        <p:nvSpPr>
          <p:cNvPr id="5" name="Content Placeholder 4"/>
          <p:cNvSpPr>
            <a:spLocks noGrp="1"/>
          </p:cNvSpPr>
          <p:nvPr>
            <p:ph idx="1"/>
          </p:nvPr>
        </p:nvSpPr>
        <p:spPr/>
        <p:txBody>
          <a:bodyPr/>
          <a:lstStyle/>
          <a:p>
            <a:pPr marL="0" indent="0">
              <a:buNone/>
            </a:pPr>
            <a:r>
              <a:rPr lang="en-US" dirty="0" err="1" smtClean="0"/>
              <a:t>Treprostinil</a:t>
            </a:r>
            <a:r>
              <a:rPr lang="en-US" dirty="0" smtClean="0"/>
              <a:t> (</a:t>
            </a:r>
            <a:r>
              <a:rPr lang="en-US" dirty="0" err="1" smtClean="0"/>
              <a:t>Orenitram</a:t>
            </a:r>
            <a:r>
              <a:rPr lang="en-US" dirty="0" smtClean="0"/>
              <a:t>)</a:t>
            </a:r>
          </a:p>
          <a:p>
            <a:pPr marL="0" indent="0">
              <a:buNone/>
            </a:pPr>
            <a:r>
              <a:rPr lang="en-US" dirty="0" err="1" smtClean="0"/>
              <a:t>Selexipag</a:t>
            </a:r>
            <a:r>
              <a:rPr lang="en-US" dirty="0" smtClean="0"/>
              <a:t> (</a:t>
            </a:r>
            <a:r>
              <a:rPr lang="en-US" dirty="0" err="1" smtClean="0"/>
              <a:t>Uptravi</a:t>
            </a:r>
            <a:r>
              <a:rPr lang="en-US" dirty="0" smtClean="0"/>
              <a:t>)</a:t>
            </a:r>
          </a:p>
          <a:p>
            <a:pPr marL="0" indent="0">
              <a:buNone/>
            </a:pPr>
            <a:r>
              <a:rPr lang="en-US" dirty="0" err="1" smtClean="0"/>
              <a:t>Macitentan</a:t>
            </a:r>
            <a:r>
              <a:rPr lang="en-US" dirty="0" smtClean="0"/>
              <a:t> (</a:t>
            </a:r>
            <a:r>
              <a:rPr lang="en-US" dirty="0" err="1" smtClean="0"/>
              <a:t>Opsumit</a:t>
            </a:r>
            <a:r>
              <a:rPr lang="en-US" dirty="0" smtClean="0"/>
              <a:t>)</a:t>
            </a:r>
          </a:p>
          <a:p>
            <a:pPr marL="0" indent="0">
              <a:buNone/>
            </a:pPr>
            <a:r>
              <a:rPr lang="en-US" dirty="0" err="1" smtClean="0"/>
              <a:t>Riociguat</a:t>
            </a:r>
            <a:r>
              <a:rPr lang="en-US" dirty="0" smtClean="0"/>
              <a:t> (</a:t>
            </a:r>
            <a:r>
              <a:rPr lang="en-US" dirty="0" err="1" smtClean="0"/>
              <a:t>Adenpas</a:t>
            </a:r>
            <a:r>
              <a:rPr lang="en-US" dirty="0" smtClean="0"/>
              <a:t>)</a:t>
            </a:r>
          </a:p>
          <a:p>
            <a:pPr marL="0" indent="0">
              <a:buNone/>
            </a:pPr>
            <a:r>
              <a:rPr lang="en-US" dirty="0" err="1" smtClean="0"/>
              <a:t>Olodaterol</a:t>
            </a:r>
            <a:r>
              <a:rPr lang="en-US" dirty="0" smtClean="0"/>
              <a:t> (</a:t>
            </a:r>
            <a:r>
              <a:rPr lang="en-US" dirty="0" err="1" smtClean="0"/>
              <a:t>Striverdi</a:t>
            </a:r>
            <a:r>
              <a:rPr lang="en-US" dirty="0" smtClean="0"/>
              <a:t> ) </a:t>
            </a:r>
            <a:r>
              <a:rPr lang="en-US" dirty="0" smtClean="0">
                <a:sym typeface="Wingdings" panose="05000000000000000000" pitchFamily="2" charset="2"/>
              </a:rPr>
              <a:t>  Pulmonary</a:t>
            </a:r>
          </a:p>
          <a:p>
            <a:pPr marL="0" indent="0">
              <a:buNone/>
            </a:pPr>
            <a:r>
              <a:rPr lang="en-US" dirty="0">
                <a:sym typeface="Wingdings" panose="05000000000000000000" pitchFamily="2" charset="2"/>
              </a:rPr>
              <a:t> </a:t>
            </a:r>
            <a:r>
              <a:rPr lang="en-US" dirty="0" smtClean="0">
                <a:sym typeface="Wingdings" panose="05000000000000000000" pitchFamily="2" charset="2"/>
              </a:rPr>
              <a:t>                                             Hypertension</a:t>
            </a:r>
          </a:p>
          <a:p>
            <a:pPr marL="0" indent="0">
              <a:buNone/>
            </a:pPr>
            <a:endParaRPr lang="en-US" dirty="0"/>
          </a:p>
        </p:txBody>
      </p:sp>
    </p:spTree>
    <p:extLst>
      <p:ext uri="{BB962C8B-B14F-4D97-AF65-F5344CB8AC3E}">
        <p14:creationId xmlns:p14="http://schemas.microsoft.com/office/powerpoint/2010/main" val="4110416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fontScale="90000"/>
          </a:bodyPr>
          <a:lstStyle/>
          <a:p>
            <a:r>
              <a:rPr lang="en-US" dirty="0" smtClean="0"/>
              <a:t>Non Small Cell Lung Cancer –new meds</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err="1" smtClean="0"/>
              <a:t>Tarceva</a:t>
            </a:r>
            <a:endParaRPr lang="en-US" sz="2800" dirty="0" smtClean="0"/>
          </a:p>
          <a:p>
            <a:pPr marL="0" indent="0">
              <a:buNone/>
            </a:pPr>
            <a:r>
              <a:rPr lang="en-US" sz="2800" dirty="0" err="1" smtClean="0"/>
              <a:t>Gilotrif</a:t>
            </a:r>
            <a:endParaRPr lang="en-US" sz="2800" dirty="0" smtClean="0"/>
          </a:p>
          <a:p>
            <a:pPr marL="0" indent="0">
              <a:buNone/>
            </a:pPr>
            <a:r>
              <a:rPr lang="en-US" sz="2800" dirty="0" err="1" smtClean="0"/>
              <a:t>Iressa</a:t>
            </a:r>
            <a:r>
              <a:rPr lang="en-US" sz="2800" dirty="0" smtClean="0"/>
              <a:t>  </a:t>
            </a:r>
            <a:r>
              <a:rPr lang="en-US" sz="2800" dirty="0" smtClean="0">
                <a:sym typeface="Wingdings" panose="05000000000000000000" pitchFamily="2" charset="2"/>
              </a:rPr>
              <a:t> </a:t>
            </a:r>
            <a:r>
              <a:rPr lang="en-US" sz="2800" dirty="0" smtClean="0"/>
              <a:t>EGFR inhibitors</a:t>
            </a:r>
          </a:p>
          <a:p>
            <a:pPr marL="0" indent="0">
              <a:buNone/>
            </a:pPr>
            <a:r>
              <a:rPr lang="en-US" sz="2800" dirty="0" err="1" smtClean="0"/>
              <a:t>Tagrisso</a:t>
            </a:r>
            <a:endParaRPr lang="en-US" sz="2800" dirty="0" smtClean="0"/>
          </a:p>
          <a:p>
            <a:pPr marL="0" indent="0">
              <a:buNone/>
            </a:pPr>
            <a:r>
              <a:rPr lang="en-US" sz="2800" dirty="0" err="1" smtClean="0"/>
              <a:t>Portrazza</a:t>
            </a:r>
            <a:r>
              <a:rPr lang="en-US" sz="2800" dirty="0" smtClean="0"/>
              <a:t>  </a:t>
            </a:r>
            <a:r>
              <a:rPr lang="en-US" sz="2800" dirty="0" smtClean="0">
                <a:sym typeface="Wingdings" panose="05000000000000000000" pitchFamily="2" charset="2"/>
              </a:rPr>
              <a:t> T790M</a:t>
            </a:r>
          </a:p>
          <a:p>
            <a:pPr marL="0" indent="0">
              <a:buNone/>
            </a:pPr>
            <a:r>
              <a:rPr lang="en-US" sz="2800" dirty="0" err="1" smtClean="0">
                <a:sym typeface="Wingdings" panose="05000000000000000000" pitchFamily="2" charset="2"/>
              </a:rPr>
              <a:t>Xalkori</a:t>
            </a:r>
            <a:endParaRPr lang="en-US" sz="2800" dirty="0" smtClean="0">
              <a:sym typeface="Wingdings" panose="05000000000000000000" pitchFamily="2" charset="2"/>
            </a:endParaRPr>
          </a:p>
          <a:p>
            <a:pPr marL="0" indent="0">
              <a:buNone/>
            </a:pPr>
            <a:r>
              <a:rPr lang="en-US" sz="2800" dirty="0" err="1" smtClean="0">
                <a:sym typeface="Wingdings" panose="05000000000000000000" pitchFamily="2" charset="2"/>
              </a:rPr>
              <a:t>Zykadia</a:t>
            </a:r>
            <a:endParaRPr lang="en-US" sz="2800" dirty="0" smtClean="0">
              <a:sym typeface="Wingdings" panose="05000000000000000000" pitchFamily="2" charset="2"/>
            </a:endParaRPr>
          </a:p>
          <a:p>
            <a:pPr marL="0" indent="0">
              <a:buNone/>
            </a:pPr>
            <a:r>
              <a:rPr lang="en-US" sz="2800" dirty="0" err="1" smtClean="0">
                <a:sym typeface="Wingdings" panose="05000000000000000000" pitchFamily="2" charset="2"/>
              </a:rPr>
              <a:t>Alecensa</a:t>
            </a:r>
            <a:r>
              <a:rPr lang="en-US" sz="2800" dirty="0" smtClean="0">
                <a:sym typeface="Wingdings" panose="05000000000000000000" pitchFamily="2" charset="2"/>
              </a:rPr>
              <a:t>   ALK inhibitors</a:t>
            </a:r>
            <a:endParaRPr lang="en-US" sz="2800" dirty="0"/>
          </a:p>
        </p:txBody>
      </p:sp>
    </p:spTree>
    <p:extLst>
      <p:ext uri="{BB962C8B-B14F-4D97-AF65-F5344CB8AC3E}">
        <p14:creationId xmlns:p14="http://schemas.microsoft.com/office/powerpoint/2010/main" val="36678688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524" y="0"/>
            <a:ext cx="4876951" cy="6858000"/>
          </a:xfrm>
          <a:prstGeom prst="rect">
            <a:avLst/>
          </a:prstGeom>
        </p:spPr>
      </p:pic>
    </p:spTree>
    <p:extLst>
      <p:ext uri="{BB962C8B-B14F-4D97-AF65-F5344CB8AC3E}">
        <p14:creationId xmlns:p14="http://schemas.microsoft.com/office/powerpoint/2010/main" val="19509794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normAutofit fontScale="90000"/>
          </a:bodyPr>
          <a:lstStyle/>
          <a:p>
            <a:r>
              <a:rPr lang="en-US" dirty="0" smtClean="0"/>
              <a:t>Chronic Pulmonary Insufficiency: TABLES I,II, III A-C.</a:t>
            </a:r>
            <a:endParaRPr lang="en-US" dirty="0"/>
          </a:p>
        </p:txBody>
      </p:sp>
      <p:sp>
        <p:nvSpPr>
          <p:cNvPr id="5" name="Content Placeholder 4"/>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Spirometry is only useful if good quality and meets TABLE I or II.</a:t>
            </a:r>
          </a:p>
          <a:p>
            <a:pPr marL="0" indent="0">
              <a:buNone/>
            </a:pPr>
            <a:endParaRPr lang="en-US" dirty="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18457322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5000" r="-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0"/>
            <a:ext cx="6248400" cy="6858000"/>
          </a:xfrm>
          <a:prstGeom prst="rect">
            <a:avLst/>
          </a:prstGeom>
        </p:spPr>
      </p:pic>
    </p:spTree>
    <p:extLst>
      <p:ext uri="{BB962C8B-B14F-4D97-AF65-F5344CB8AC3E}">
        <p14:creationId xmlns:p14="http://schemas.microsoft.com/office/powerpoint/2010/main" val="41112135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Spirometry Pitfalls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Effort dependent.</a:t>
            </a:r>
          </a:p>
          <a:p>
            <a:pPr marL="0" indent="0">
              <a:buNone/>
            </a:pPr>
            <a:r>
              <a:rPr lang="en-US" dirty="0" smtClean="0"/>
              <a:t>Lack of Certified PFT technicians to assure good quality.  Hospital based PFT labs are certified.</a:t>
            </a:r>
          </a:p>
          <a:p>
            <a:pPr marL="0" indent="0">
              <a:buNone/>
            </a:pPr>
            <a:r>
              <a:rPr lang="en-US" dirty="0" smtClean="0"/>
              <a:t>Malingering or poor coaching in British study may be as high as 40%.</a:t>
            </a:r>
          </a:p>
          <a:p>
            <a:pPr marL="0" indent="0">
              <a:buNone/>
            </a:pPr>
            <a:r>
              <a:rPr lang="en-US" dirty="0" smtClean="0"/>
              <a:t>State disability offices have difficulty in judging efforts by looking at tracings alone.</a:t>
            </a:r>
          </a:p>
          <a:p>
            <a:pPr marL="0" indent="0">
              <a:buNone/>
            </a:pPr>
            <a:r>
              <a:rPr lang="en-US" dirty="0" smtClean="0"/>
              <a:t>Over reliance on spirometry for decisions.</a:t>
            </a:r>
          </a:p>
          <a:p>
            <a:pPr marL="0" indent="0">
              <a:buNone/>
            </a:pPr>
            <a:endParaRPr lang="en-US" dirty="0"/>
          </a:p>
        </p:txBody>
      </p:sp>
    </p:spTree>
    <p:extLst>
      <p:ext uri="{BB962C8B-B14F-4D97-AF65-F5344CB8AC3E}">
        <p14:creationId xmlns:p14="http://schemas.microsoft.com/office/powerpoint/2010/main" val="172901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Spirometry Pitfalls</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Don’t Forget to measure ARM SPAN, finger tip to finger tip, in persons with spine disorders (for example Scoliosis/</a:t>
            </a:r>
            <a:r>
              <a:rPr lang="en-US" dirty="0" err="1" smtClean="0"/>
              <a:t>Kyphoscoliosis</a:t>
            </a:r>
            <a:r>
              <a:rPr lang="en-US" dirty="0" smtClean="0"/>
              <a:t>).</a:t>
            </a:r>
          </a:p>
          <a:p>
            <a:pPr marL="0" indent="0">
              <a:buNone/>
            </a:pPr>
            <a:endParaRPr lang="en-US" dirty="0"/>
          </a:p>
          <a:p>
            <a:pPr marL="0" indent="0">
              <a:buNone/>
            </a:pPr>
            <a:r>
              <a:rPr lang="en-US" dirty="0" smtClean="0"/>
              <a:t>Consider that in Scoliosis the height may be 64” but an arm span of 68”.  Under TABLE-II.</a:t>
            </a:r>
          </a:p>
          <a:p>
            <a:pPr marL="0" indent="0">
              <a:buNone/>
            </a:pPr>
            <a:r>
              <a:rPr lang="en-US" dirty="0" smtClean="0"/>
              <a:t>FVC &lt; 1.45 allows for 64”.</a:t>
            </a:r>
          </a:p>
          <a:p>
            <a:pPr marL="0" indent="0">
              <a:buNone/>
            </a:pPr>
            <a:r>
              <a:rPr lang="en-US" dirty="0" smtClean="0"/>
              <a:t>FVC &lt; 1.65 allows for 68”.</a:t>
            </a:r>
          </a:p>
          <a:p>
            <a:pPr marL="0" indent="0">
              <a:buNone/>
            </a:pPr>
            <a:endParaRPr lang="en-US" dirty="0" smtClean="0"/>
          </a:p>
          <a:p>
            <a:pPr marL="0" indent="0">
              <a:buNone/>
            </a:pPr>
            <a:r>
              <a:rPr lang="en-US" dirty="0" smtClean="0"/>
              <a:t>REMIND THE VENDOR AND THE CLAIMANT TO MEASURE ARM SPAN.</a:t>
            </a:r>
            <a:endParaRPr lang="en-US" dirty="0"/>
          </a:p>
        </p:txBody>
      </p:sp>
      <p:sp>
        <p:nvSpPr>
          <p:cNvPr id="4" name="TextBox 3"/>
          <p:cNvSpPr txBox="1"/>
          <p:nvPr/>
        </p:nvSpPr>
        <p:spPr>
          <a:xfrm>
            <a:off x="4648200" y="3886200"/>
            <a:ext cx="2202564" cy="369332"/>
          </a:xfrm>
          <a:prstGeom prst="rect">
            <a:avLst/>
          </a:prstGeom>
          <a:noFill/>
        </p:spPr>
        <p:txBody>
          <a:bodyPr wrap="square" rtlCol="0">
            <a:spAutoFit/>
          </a:bodyPr>
          <a:lstStyle/>
          <a:p>
            <a:r>
              <a:rPr lang="en-US" dirty="0" smtClean="0"/>
              <a:t>Claimant FVC-1.6</a:t>
            </a:r>
            <a:endParaRPr lang="en-US" dirty="0"/>
          </a:p>
        </p:txBody>
      </p:sp>
    </p:spTree>
    <p:extLst>
      <p:ext uri="{BB962C8B-B14F-4D97-AF65-F5344CB8AC3E}">
        <p14:creationId xmlns:p14="http://schemas.microsoft.com/office/powerpoint/2010/main" val="20347267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872</TotalTime>
  <Words>1508</Words>
  <Application>Microsoft Office PowerPoint</Application>
  <PresentationFormat>On-screen Show (4:3)</PresentationFormat>
  <Paragraphs>210</Paragraphs>
  <Slides>59</Slides>
  <Notes>1</Notes>
  <HiddenSlides>0</HiddenSlides>
  <MMClips>1</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NADE ANNUAL CONFERENCE 2016  Respiratory Listings:  Pitfalls and Update</vt:lpstr>
      <vt:lpstr>Case Presentation CT Video</vt:lpstr>
      <vt:lpstr>PowerPoint Presentation</vt:lpstr>
      <vt:lpstr>Pitfalls &amp; Update Areas</vt:lpstr>
      <vt:lpstr>Chronic Pulmonary Insufficiency: TABLES I,II, III A-C.</vt:lpstr>
      <vt:lpstr>PowerPoint Presentation</vt:lpstr>
      <vt:lpstr>Spirometry Pitfalls</vt:lpstr>
      <vt:lpstr>Spirometry Pitfalls</vt:lpstr>
      <vt:lpstr>Spirometry Pitfalls</vt:lpstr>
      <vt:lpstr>PowerPoint Presentation</vt:lpstr>
      <vt:lpstr>PowerPoint Presentation</vt:lpstr>
      <vt:lpstr>PowerPoint Presentation</vt:lpstr>
      <vt:lpstr>COLORADO SSA – DDS DATA</vt:lpstr>
      <vt:lpstr>PowerPoint Presentation</vt:lpstr>
      <vt:lpstr>PowerPoint Presentation</vt:lpstr>
      <vt:lpstr>Gas Exchange Evaluations</vt:lpstr>
      <vt:lpstr>PowerPoint Presentation</vt:lpstr>
      <vt:lpstr>PowerPoint Presentation</vt:lpstr>
      <vt:lpstr>DLCO Pitfall</vt:lpstr>
      <vt:lpstr>DLCO</vt:lpstr>
      <vt:lpstr>Gas Exchange Evaluations</vt:lpstr>
      <vt:lpstr>Oximetry vs ABG Pitfall</vt:lpstr>
      <vt:lpstr>Case Study</vt:lpstr>
      <vt:lpstr>PowerPoint Presentation</vt:lpstr>
      <vt:lpstr>PowerPoint Presentation</vt:lpstr>
      <vt:lpstr>Supplemental Oxygen (O2)</vt:lpstr>
      <vt:lpstr>PowerPoint Presentation</vt:lpstr>
      <vt:lpstr>COPD Update</vt:lpstr>
      <vt:lpstr>COPD Update</vt:lpstr>
      <vt:lpstr>PowerPoint Presentation</vt:lpstr>
      <vt:lpstr>PowerPoint Presentation</vt:lpstr>
      <vt:lpstr>ASTHMA:  Pitfalls</vt:lpstr>
      <vt:lpstr>Asthma Studies to review care.</vt:lpstr>
      <vt:lpstr>EOSINOPHILS (Eos) IN ASTHMA</vt:lpstr>
      <vt:lpstr>PowerPoint Presentation</vt:lpstr>
      <vt:lpstr>Eos in Asthma – continued.</vt:lpstr>
      <vt:lpstr>Eos in asthma - continued</vt:lpstr>
      <vt:lpstr>Paradoxical BD response and Vocal Cord Dysfunction (VCD) </vt:lpstr>
      <vt:lpstr>PowerPoint Presentation</vt:lpstr>
      <vt:lpstr>PowerPoint Presentation</vt:lpstr>
      <vt:lpstr>PowerPoint Presentation</vt:lpstr>
      <vt:lpstr>PowerPoint Presentation</vt:lpstr>
      <vt:lpstr>Pulmonary Hypertension (PH) Pitfalls</vt:lpstr>
      <vt:lpstr>PowerPoint Presentation</vt:lpstr>
      <vt:lpstr>Cystic Fibrosis (CF) - Update</vt:lpstr>
      <vt:lpstr>PowerPoint Presentation</vt:lpstr>
      <vt:lpstr>PowerPoint Presentation</vt:lpstr>
      <vt:lpstr>PowerPoint Presentation</vt:lpstr>
      <vt:lpstr>SUMMARY</vt:lpstr>
      <vt:lpstr>Homework</vt:lpstr>
      <vt:lpstr>PowerPoint Presentation</vt:lpstr>
      <vt:lpstr>PowerPoint Presentation</vt:lpstr>
      <vt:lpstr>Lung Cancer Update</vt:lpstr>
      <vt:lpstr>PowerPoint Presentation</vt:lpstr>
      <vt:lpstr>Update – New Meds/Techniques</vt:lpstr>
      <vt:lpstr>New Meds (continued)</vt:lpstr>
      <vt:lpstr>Non Small Cell Lung Cancer –new meds</vt:lpstr>
      <vt:lpstr>PowerPoint Presentation</vt:lpstr>
    </vt:vector>
  </TitlesOfParts>
  <Company>Social Security Administration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889123</dc:creator>
  <cp:lastModifiedBy>889123</cp:lastModifiedBy>
  <cp:revision>69</cp:revision>
  <dcterms:created xsi:type="dcterms:W3CDTF">2016-05-23T16:46:51Z</dcterms:created>
  <dcterms:modified xsi:type="dcterms:W3CDTF">2016-08-05T17:32:43Z</dcterms:modified>
</cp:coreProperties>
</file>