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8" r:id="rId3"/>
    <p:sldId id="327" r:id="rId4"/>
    <p:sldId id="257" r:id="rId5"/>
    <p:sldId id="310" r:id="rId6"/>
    <p:sldId id="339" r:id="rId7"/>
    <p:sldId id="314" r:id="rId8"/>
    <p:sldId id="329" r:id="rId9"/>
    <p:sldId id="313" r:id="rId10"/>
    <p:sldId id="280" r:id="rId11"/>
    <p:sldId id="261" r:id="rId12"/>
    <p:sldId id="311" r:id="rId13"/>
    <p:sldId id="331" r:id="rId14"/>
    <p:sldId id="332" r:id="rId15"/>
    <p:sldId id="316" r:id="rId16"/>
    <p:sldId id="328" r:id="rId17"/>
    <p:sldId id="318" r:id="rId18"/>
    <p:sldId id="320" r:id="rId19"/>
    <p:sldId id="340" r:id="rId20"/>
    <p:sldId id="317" r:id="rId21"/>
    <p:sldId id="338" r:id="rId22"/>
    <p:sldId id="333" r:id="rId23"/>
    <p:sldId id="334" r:id="rId24"/>
    <p:sldId id="335" r:id="rId25"/>
    <p:sldId id="336" r:id="rId26"/>
    <p:sldId id="26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33">
          <p15:clr>
            <a:srgbClr val="A4A3A4"/>
          </p15:clr>
        </p15:guide>
        <p15:guide id="2" orient="horz" pos="3528">
          <p15:clr>
            <a:srgbClr val="A4A3A4"/>
          </p15:clr>
        </p15:guide>
        <p15:guide id="3" orient="horz" pos="2159">
          <p15:clr>
            <a:srgbClr val="A4A3A4"/>
          </p15:clr>
        </p15:guide>
        <p15:guide id="4" orient="horz" pos="1701">
          <p15:clr>
            <a:srgbClr val="A4A3A4"/>
          </p15:clr>
        </p15:guide>
        <p15:guide id="5" pos="2372">
          <p15:clr>
            <a:srgbClr val="A4A3A4"/>
          </p15:clr>
        </p15:guide>
        <p15:guide id="6" pos="1580">
          <p15:clr>
            <a:srgbClr val="A4A3A4"/>
          </p15:clr>
        </p15:guide>
        <p15:guide id="7" pos="5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70FF"/>
    <a:srgbClr val="FF1326"/>
    <a:srgbClr val="2BFF46"/>
    <a:srgbClr val="5052FF"/>
    <a:srgbClr val="FFC66D"/>
    <a:srgbClr val="000000"/>
    <a:srgbClr val="E1E2E3"/>
    <a:srgbClr val="3D6B8C"/>
    <a:srgbClr val="668151"/>
    <a:srgbClr val="98C0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21" autoAdjust="0"/>
    <p:restoredTop sz="78809" autoAdjust="0"/>
  </p:normalViewPr>
  <p:slideViewPr>
    <p:cSldViewPr snapToGrid="0" snapToObjects="1" showGuides="1">
      <p:cViewPr varScale="1">
        <p:scale>
          <a:sx n="58" d="100"/>
          <a:sy n="58" d="100"/>
        </p:scale>
        <p:origin x="1716" y="72"/>
      </p:cViewPr>
      <p:guideLst>
        <p:guide orient="horz" pos="633"/>
        <p:guide orient="horz" pos="3528"/>
        <p:guide orient="horz" pos="2159"/>
        <p:guide orient="horz" pos="1701"/>
        <p:guide pos="2372"/>
        <p:guide pos="1580"/>
        <p:guide pos="57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huron\fileserver\PR\DLO%20Data%20&amp;%20Collateral\Colorado\Annual%20DDR%20CO.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8"/>
    </mc:Choice>
    <mc:Fallback>
      <c:style val="48"/>
    </mc:Fallback>
  </mc:AlternateContent>
  <c:chart>
    <c:title>
      <c:tx>
        <c:rich>
          <a:bodyPr/>
          <a:lstStyle/>
          <a:p>
            <a:pPr>
              <a:defRPr/>
            </a:pPr>
            <a:r>
              <a:rPr lang="en-US"/>
              <a:t>DDR / %Yes</a:t>
            </a:r>
          </a:p>
        </c:rich>
      </c:tx>
      <c:overlay val="0"/>
    </c:title>
    <c:autoTitleDeleted val="0"/>
    <c:plotArea>
      <c:layout/>
      <c:lineChart>
        <c:grouping val="standard"/>
        <c:varyColors val="0"/>
        <c:ser>
          <c:idx val="0"/>
          <c:order val="0"/>
          <c:cat>
            <c:strRef>
              <c:f>Sheet2!$P$3:$P$9</c:f>
              <c:strCache>
                <c:ptCount val="7"/>
                <c:pt idx="0">
                  <c:v>2007 Totals</c:v>
                </c:pt>
                <c:pt idx="1">
                  <c:v>2008 Totals</c:v>
                </c:pt>
                <c:pt idx="2">
                  <c:v>2009 Totals</c:v>
                </c:pt>
                <c:pt idx="3">
                  <c:v>2010 Totals</c:v>
                </c:pt>
                <c:pt idx="4">
                  <c:v>2011 Totals</c:v>
                </c:pt>
                <c:pt idx="5">
                  <c:v>2012 Totals</c:v>
                </c:pt>
                <c:pt idx="6">
                  <c:v>2013 Totals</c:v>
                </c:pt>
              </c:strCache>
            </c:strRef>
          </c:cat>
          <c:val>
            <c:numRef>
              <c:f>Sheet2!$Q$3:$Q$9</c:f>
            </c:numRef>
          </c:val>
          <c:smooth val="0"/>
          <c:extLst>
            <c:ext xmlns:c16="http://schemas.microsoft.com/office/drawing/2014/chart" uri="{C3380CC4-5D6E-409C-BE32-E72D297353CC}">
              <c16:uniqueId val="{00000000-5C63-4E11-9E5B-E5AEA6E8946D}"/>
            </c:ext>
          </c:extLst>
        </c:ser>
        <c:ser>
          <c:idx val="1"/>
          <c:order val="1"/>
          <c:cat>
            <c:strRef>
              <c:f>Sheet2!$P$3:$P$9</c:f>
              <c:strCache>
                <c:ptCount val="7"/>
                <c:pt idx="0">
                  <c:v>2007 Totals</c:v>
                </c:pt>
                <c:pt idx="1">
                  <c:v>2008 Totals</c:v>
                </c:pt>
                <c:pt idx="2">
                  <c:v>2009 Totals</c:v>
                </c:pt>
                <c:pt idx="3">
                  <c:v>2010 Totals</c:v>
                </c:pt>
                <c:pt idx="4">
                  <c:v>2011 Totals</c:v>
                </c:pt>
                <c:pt idx="5">
                  <c:v>2012 Totals</c:v>
                </c:pt>
                <c:pt idx="6">
                  <c:v>2013 Totals</c:v>
                </c:pt>
              </c:strCache>
            </c:strRef>
          </c:cat>
          <c:val>
            <c:numRef>
              <c:f>Sheet2!$R$3:$R$9</c:f>
            </c:numRef>
          </c:val>
          <c:smooth val="0"/>
          <c:extLst>
            <c:ext xmlns:c16="http://schemas.microsoft.com/office/drawing/2014/chart" uri="{C3380CC4-5D6E-409C-BE32-E72D297353CC}">
              <c16:uniqueId val="{00000001-5C63-4E11-9E5B-E5AEA6E8946D}"/>
            </c:ext>
          </c:extLst>
        </c:ser>
        <c:ser>
          <c:idx val="2"/>
          <c:order val="2"/>
          <c:marker>
            <c:symbol val="none"/>
          </c:marker>
          <c:cat>
            <c:strRef>
              <c:f>Sheet2!$P$3:$P$9</c:f>
              <c:strCache>
                <c:ptCount val="7"/>
                <c:pt idx="0">
                  <c:v>2007 Totals</c:v>
                </c:pt>
                <c:pt idx="1">
                  <c:v>2008 Totals</c:v>
                </c:pt>
                <c:pt idx="2">
                  <c:v>2009 Totals</c:v>
                </c:pt>
                <c:pt idx="3">
                  <c:v>2010 Totals</c:v>
                </c:pt>
                <c:pt idx="4">
                  <c:v>2011 Totals</c:v>
                </c:pt>
                <c:pt idx="5">
                  <c:v>2012 Totals</c:v>
                </c:pt>
                <c:pt idx="6">
                  <c:v>2013 Totals</c:v>
                </c:pt>
              </c:strCache>
            </c:strRef>
          </c:cat>
          <c:val>
            <c:numRef>
              <c:f>Sheet2!$S$3:$S$9</c:f>
              <c:numCache>
                <c:formatCode>0.00%</c:formatCode>
                <c:ptCount val="7"/>
                <c:pt idx="0">
                  <c:v>0.60350000000000004</c:v>
                </c:pt>
                <c:pt idx="1">
                  <c:v>0.62539999999999996</c:v>
                </c:pt>
                <c:pt idx="2">
                  <c:v>0.64500000000000002</c:v>
                </c:pt>
                <c:pt idx="3">
                  <c:v>0.65600000000000003</c:v>
                </c:pt>
                <c:pt idx="4">
                  <c:v>0.67059266008989504</c:v>
                </c:pt>
                <c:pt idx="5">
                  <c:v>0.665342877936975</c:v>
                </c:pt>
                <c:pt idx="6">
                  <c:v>0.67130000000000001</c:v>
                </c:pt>
              </c:numCache>
            </c:numRef>
          </c:val>
          <c:smooth val="0"/>
          <c:extLst>
            <c:ext xmlns:c16="http://schemas.microsoft.com/office/drawing/2014/chart" uri="{C3380CC4-5D6E-409C-BE32-E72D297353CC}">
              <c16:uniqueId val="{00000002-5C63-4E11-9E5B-E5AEA6E8946D}"/>
            </c:ext>
          </c:extLst>
        </c:ser>
        <c:dLbls>
          <c:showLegendKey val="0"/>
          <c:showVal val="0"/>
          <c:showCatName val="0"/>
          <c:showSerName val="0"/>
          <c:showPercent val="0"/>
          <c:showBubbleSize val="0"/>
        </c:dLbls>
        <c:smooth val="0"/>
        <c:axId val="82853888"/>
        <c:axId val="82855424"/>
      </c:lineChart>
      <c:catAx>
        <c:axId val="82853888"/>
        <c:scaling>
          <c:orientation val="minMax"/>
        </c:scaling>
        <c:delete val="0"/>
        <c:axPos val="b"/>
        <c:numFmt formatCode="General" sourceLinked="0"/>
        <c:majorTickMark val="none"/>
        <c:minorTickMark val="none"/>
        <c:tickLblPos val="nextTo"/>
        <c:crossAx val="82855424"/>
        <c:crosses val="autoZero"/>
        <c:auto val="1"/>
        <c:lblAlgn val="ctr"/>
        <c:lblOffset val="100"/>
        <c:noMultiLvlLbl val="0"/>
      </c:catAx>
      <c:valAx>
        <c:axId val="82855424"/>
        <c:scaling>
          <c:orientation val="minMax"/>
        </c:scaling>
        <c:delete val="0"/>
        <c:axPos val="l"/>
        <c:majorGridlines/>
        <c:numFmt formatCode="0.00%" sourceLinked="1"/>
        <c:majorTickMark val="none"/>
        <c:minorTickMark val="none"/>
        <c:tickLblPos val="nextTo"/>
        <c:crossAx val="828538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Sheet1!$B$1</c:f>
              <c:strCache>
                <c:ptCount val="1"/>
                <c:pt idx="0">
                  <c:v>2012</c:v>
                </c:pt>
              </c:strCache>
            </c:strRef>
          </c:tx>
          <c:invertIfNegative val="0"/>
          <c:cat>
            <c:strRef>
              <c:f>Sheet1!$A$2:$A$4</c:f>
              <c:strCache>
                <c:ptCount val="3"/>
                <c:pt idx="0">
                  <c:v>People on List</c:v>
                </c:pt>
                <c:pt idx="1">
                  <c:v>Organs transplanted</c:v>
                </c:pt>
                <c:pt idx="2">
                  <c:v>Organ Donors</c:v>
                </c:pt>
              </c:strCache>
            </c:strRef>
          </c:cat>
          <c:val>
            <c:numRef>
              <c:f>Sheet1!$B$2:$B$4</c:f>
              <c:numCache>
                <c:formatCode>#,##0</c:formatCode>
                <c:ptCount val="3"/>
                <c:pt idx="0">
                  <c:v>114000</c:v>
                </c:pt>
                <c:pt idx="1">
                  <c:v>24557</c:v>
                </c:pt>
                <c:pt idx="2">
                  <c:v>8143</c:v>
                </c:pt>
              </c:numCache>
            </c:numRef>
          </c:val>
          <c:extLst>
            <c:ext xmlns:c16="http://schemas.microsoft.com/office/drawing/2014/chart" uri="{C3380CC4-5D6E-409C-BE32-E72D297353CC}">
              <c16:uniqueId val="{00000000-6A30-44D9-8DF1-6A375DC9A141}"/>
            </c:ext>
          </c:extLst>
        </c:ser>
        <c:ser>
          <c:idx val="1"/>
          <c:order val="1"/>
          <c:tx>
            <c:strRef>
              <c:f>Sheet1!$C$1</c:f>
              <c:strCache>
                <c:ptCount val="1"/>
                <c:pt idx="0">
                  <c:v>2013</c:v>
                </c:pt>
              </c:strCache>
            </c:strRef>
          </c:tx>
          <c:invertIfNegative val="0"/>
          <c:cat>
            <c:strRef>
              <c:f>Sheet1!$A$2:$A$4</c:f>
              <c:strCache>
                <c:ptCount val="3"/>
                <c:pt idx="0">
                  <c:v>People on List</c:v>
                </c:pt>
                <c:pt idx="1">
                  <c:v>Organs transplanted</c:v>
                </c:pt>
                <c:pt idx="2">
                  <c:v>Organ Donors</c:v>
                </c:pt>
              </c:strCache>
            </c:strRef>
          </c:cat>
          <c:val>
            <c:numRef>
              <c:f>Sheet1!$C$2:$C$4</c:f>
              <c:numCache>
                <c:formatCode>#,##0</c:formatCode>
                <c:ptCount val="3"/>
                <c:pt idx="0">
                  <c:v>120000</c:v>
                </c:pt>
                <c:pt idx="1">
                  <c:v>24132</c:v>
                </c:pt>
                <c:pt idx="2">
                  <c:v>8268</c:v>
                </c:pt>
              </c:numCache>
            </c:numRef>
          </c:val>
          <c:extLst>
            <c:ext xmlns:c16="http://schemas.microsoft.com/office/drawing/2014/chart" uri="{C3380CC4-5D6E-409C-BE32-E72D297353CC}">
              <c16:uniqueId val="{00000001-6A30-44D9-8DF1-6A375DC9A141}"/>
            </c:ext>
          </c:extLst>
        </c:ser>
        <c:ser>
          <c:idx val="2"/>
          <c:order val="2"/>
          <c:tx>
            <c:strRef>
              <c:f>Sheet1!$D$1</c:f>
              <c:strCache>
                <c:ptCount val="1"/>
                <c:pt idx="0">
                  <c:v>2014</c:v>
                </c:pt>
              </c:strCache>
            </c:strRef>
          </c:tx>
          <c:invertIfNegative val="0"/>
          <c:cat>
            <c:strRef>
              <c:f>Sheet1!$A$2:$A$4</c:f>
              <c:strCache>
                <c:ptCount val="3"/>
                <c:pt idx="0">
                  <c:v>People on List</c:v>
                </c:pt>
                <c:pt idx="1">
                  <c:v>Organs transplanted</c:v>
                </c:pt>
                <c:pt idx="2">
                  <c:v>Organ Donors</c:v>
                </c:pt>
              </c:strCache>
            </c:strRef>
          </c:cat>
          <c:val>
            <c:numRef>
              <c:f>Sheet1!$D$2:$D$4</c:f>
              <c:numCache>
                <c:formatCode>#,##0</c:formatCode>
                <c:ptCount val="3"/>
                <c:pt idx="0">
                  <c:v>123000</c:v>
                </c:pt>
                <c:pt idx="1">
                  <c:v>23715</c:v>
                </c:pt>
                <c:pt idx="2">
                  <c:v>8596</c:v>
                </c:pt>
              </c:numCache>
            </c:numRef>
          </c:val>
          <c:extLst>
            <c:ext xmlns:c16="http://schemas.microsoft.com/office/drawing/2014/chart" uri="{C3380CC4-5D6E-409C-BE32-E72D297353CC}">
              <c16:uniqueId val="{00000002-6A30-44D9-8DF1-6A375DC9A141}"/>
            </c:ext>
          </c:extLst>
        </c:ser>
        <c:dLbls>
          <c:showLegendKey val="0"/>
          <c:showVal val="0"/>
          <c:showCatName val="0"/>
          <c:showSerName val="0"/>
          <c:showPercent val="0"/>
          <c:showBubbleSize val="0"/>
        </c:dLbls>
        <c:gapWidth val="150"/>
        <c:axId val="38902016"/>
        <c:axId val="38920192"/>
      </c:barChart>
      <c:catAx>
        <c:axId val="38902016"/>
        <c:scaling>
          <c:orientation val="minMax"/>
        </c:scaling>
        <c:delete val="0"/>
        <c:axPos val="b"/>
        <c:numFmt formatCode="General" sourceLinked="0"/>
        <c:majorTickMark val="none"/>
        <c:minorTickMark val="none"/>
        <c:tickLblPos val="nextTo"/>
        <c:crossAx val="38920192"/>
        <c:crosses val="autoZero"/>
        <c:auto val="1"/>
        <c:lblAlgn val="ctr"/>
        <c:lblOffset val="100"/>
        <c:noMultiLvlLbl val="0"/>
      </c:catAx>
      <c:valAx>
        <c:axId val="38920192"/>
        <c:scaling>
          <c:orientation val="minMax"/>
        </c:scaling>
        <c:delete val="0"/>
        <c:axPos val="l"/>
        <c:majorGridlines/>
        <c:numFmt formatCode="#,##0" sourceLinked="0"/>
        <c:majorTickMark val="none"/>
        <c:minorTickMark val="none"/>
        <c:tickLblPos val="nextTo"/>
        <c:crossAx val="38902016"/>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71F54F-7476-4A75-B27A-FDA5EF5E1724}" type="datetimeFigureOut">
              <a:rPr lang="en-US" smtClean="0"/>
              <a:t>8/17/2016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9B0FE5-8F2B-4BB0-B5FA-A772786F96AB}" type="slidenum">
              <a:rPr lang="en-US" smtClean="0"/>
              <a:t>‹#›</a:t>
            </a:fld>
            <a:endParaRPr lang="en-US"/>
          </a:p>
        </p:txBody>
      </p:sp>
    </p:spTree>
    <p:extLst>
      <p:ext uri="{BB962C8B-B14F-4D97-AF65-F5344CB8AC3E}">
        <p14:creationId xmlns:p14="http://schemas.microsoft.com/office/powerpoint/2010/main" val="3468780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AIDET – Engage</a:t>
            </a:r>
            <a:r>
              <a:rPr lang="en-US" baseline="0" dirty="0" smtClean="0"/>
              <a:t> people to listen to you – SMILE, MOVE, LOOK AT THE AUDIENCE, TALK SLOWER, ENNUNCIATE, USE PROPER ENGLISH</a:t>
            </a:r>
            <a:endParaRPr lang="en-US" dirty="0" smtClean="0"/>
          </a:p>
          <a:p>
            <a:pPr marL="628650" lvl="1" indent="-171450">
              <a:buFont typeface="Arial"/>
              <a:buChar char="•"/>
            </a:pPr>
            <a:r>
              <a:rPr lang="en-US" b="1" dirty="0" smtClean="0"/>
              <a:t>ACKNOWLEDGE</a:t>
            </a:r>
            <a:r>
              <a:rPr lang="en-US" b="1" baseline="0" dirty="0" smtClean="0"/>
              <a:t> </a:t>
            </a:r>
            <a:r>
              <a:rPr lang="en-US" baseline="0" dirty="0" smtClean="0"/>
              <a:t>the audience for being there </a:t>
            </a:r>
          </a:p>
          <a:p>
            <a:pPr marL="628650" lvl="1" indent="-171450">
              <a:buFont typeface="Arial"/>
              <a:buChar char="•"/>
            </a:pPr>
            <a:r>
              <a:rPr lang="en-US" b="1" i="0" baseline="0" dirty="0" smtClean="0"/>
              <a:t>INTRODUCE</a:t>
            </a:r>
            <a:r>
              <a:rPr lang="en-US" i="1" baseline="0" dirty="0" smtClean="0"/>
              <a:t> </a:t>
            </a:r>
            <a:r>
              <a:rPr lang="en-US" baseline="0" dirty="0" smtClean="0"/>
              <a:t>yourself</a:t>
            </a:r>
          </a:p>
          <a:p>
            <a:pPr marL="628650" lvl="1" indent="-171450">
              <a:buFont typeface="Arial"/>
              <a:buChar char="•"/>
            </a:pPr>
            <a:r>
              <a:rPr lang="en-US" b="1" baseline="0" dirty="0" smtClean="0"/>
              <a:t>DURATION </a:t>
            </a:r>
            <a:r>
              <a:rPr lang="en-US" baseline="0" dirty="0" smtClean="0"/>
              <a:t>of speech plus a question and answer time </a:t>
            </a:r>
          </a:p>
          <a:p>
            <a:pPr marL="628650" lvl="1" indent="-171450">
              <a:buFont typeface="Arial"/>
              <a:buChar char="•"/>
            </a:pPr>
            <a:r>
              <a:rPr lang="en-US" b="0" baseline="0" dirty="0" smtClean="0"/>
              <a:t>Explanation</a:t>
            </a:r>
            <a:r>
              <a:rPr lang="en-US" baseline="0" dirty="0" smtClean="0"/>
              <a:t> and </a:t>
            </a:r>
            <a:r>
              <a:rPr lang="en-US" b="0" baseline="0" dirty="0" smtClean="0"/>
              <a:t>thanks</a:t>
            </a:r>
            <a:r>
              <a:rPr lang="en-US" baseline="0" dirty="0" smtClean="0"/>
              <a:t> will be during later slides.</a:t>
            </a:r>
          </a:p>
          <a:p>
            <a:pPr marL="171450" lvl="0" indent="-171450">
              <a:buFont typeface="Arial"/>
              <a:buChar char="•"/>
            </a:pPr>
            <a:r>
              <a:rPr lang="en-US" i="1" baseline="0" dirty="0" smtClean="0"/>
              <a:t>Blue slides are call to action slides</a:t>
            </a:r>
            <a:endParaRPr lang="en-US" i="1" dirty="0"/>
          </a:p>
        </p:txBody>
      </p:sp>
      <p:sp>
        <p:nvSpPr>
          <p:cNvPr id="4" name="Slide Number Placeholder 3"/>
          <p:cNvSpPr>
            <a:spLocks noGrp="1"/>
          </p:cNvSpPr>
          <p:nvPr>
            <p:ph type="sldNum" sz="quarter" idx="10"/>
          </p:nvPr>
        </p:nvSpPr>
        <p:spPr/>
        <p:txBody>
          <a:bodyPr/>
          <a:lstStyle/>
          <a:p>
            <a:fld id="{889B0FE5-8F2B-4BB0-B5FA-A772786F96AB}" type="slidenum">
              <a:rPr lang="en-US" smtClean="0"/>
              <a:t>1</a:t>
            </a:fld>
            <a:endParaRPr lang="en-US"/>
          </a:p>
        </p:txBody>
      </p:sp>
    </p:spTree>
    <p:extLst>
      <p:ext uri="{BB962C8B-B14F-4D97-AF65-F5344CB8AC3E}">
        <p14:creationId xmlns:p14="http://schemas.microsoft.com/office/powerpoint/2010/main" val="1627016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baseline="0" dirty="0" smtClean="0"/>
              <a:t>CLICK</a:t>
            </a:r>
            <a:r>
              <a:rPr lang="en-US" baseline="0" dirty="0" smtClean="0"/>
              <a:t> </a:t>
            </a:r>
            <a:r>
              <a:rPr lang="en-US" dirty="0" smtClean="0"/>
              <a:t>Colorado second highest</a:t>
            </a:r>
            <a:r>
              <a:rPr lang="en-US" baseline="0" dirty="0" smtClean="0"/>
              <a:t> rate for DDR in the country. </a:t>
            </a:r>
          </a:p>
          <a:p>
            <a:pPr marL="171450" indent="-171450">
              <a:buFont typeface="Arial"/>
              <a:buChar char="•"/>
            </a:pPr>
            <a:r>
              <a:rPr lang="en-US" b="1" baseline="0" dirty="0" smtClean="0"/>
              <a:t>CLICK</a:t>
            </a:r>
            <a:r>
              <a:rPr lang="en-US" baseline="0" dirty="0" smtClean="0"/>
              <a:t> Wyoming is in the top ten. </a:t>
            </a:r>
          </a:p>
          <a:p>
            <a:pPr marL="171450" indent="-171450">
              <a:buFont typeface="Arial"/>
              <a:buChar char="•"/>
            </a:pPr>
            <a:r>
              <a:rPr lang="en-US" baseline="0" dirty="0" smtClean="0"/>
              <a:t>Many factors go into making Colorado successful in DDRs </a:t>
            </a:r>
          </a:p>
          <a:p>
            <a:pPr marL="628650" lvl="1" indent="-171450">
              <a:buFont typeface="Arial"/>
              <a:buChar char="•"/>
            </a:pPr>
            <a:r>
              <a:rPr lang="en-US" baseline="0" dirty="0" smtClean="0"/>
              <a:t> outreach with our community </a:t>
            </a:r>
          </a:p>
          <a:p>
            <a:pPr marL="628650" lvl="1" indent="-171450">
              <a:buFont typeface="Arial"/>
              <a:buChar char="•"/>
            </a:pPr>
            <a:r>
              <a:rPr lang="en-US" baseline="0" dirty="0" smtClean="0"/>
              <a:t>relationship with DLOs </a:t>
            </a:r>
          </a:p>
          <a:p>
            <a:pPr marL="628650" lvl="1" indent="-171450">
              <a:buFont typeface="Arial"/>
              <a:buChar char="•"/>
            </a:pPr>
            <a:r>
              <a:rPr lang="en-US" baseline="0" dirty="0" smtClean="0"/>
              <a:t>Transplantation Science program for middle and high schools</a:t>
            </a:r>
          </a:p>
          <a:p>
            <a:pPr marL="628650" lvl="1" indent="-171450">
              <a:buFont typeface="Arial"/>
              <a:buChar char="•"/>
            </a:pPr>
            <a:r>
              <a:rPr lang="en-US" baseline="0" dirty="0" smtClean="0"/>
              <a:t>Social media outreach</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10</a:t>
            </a:fld>
            <a:endParaRPr lang="en-US"/>
          </a:p>
        </p:txBody>
      </p:sp>
    </p:spTree>
    <p:extLst>
      <p:ext uri="{BB962C8B-B14F-4D97-AF65-F5344CB8AC3E}">
        <p14:creationId xmlns:p14="http://schemas.microsoft.com/office/powerpoint/2010/main" val="3719711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Colorado</a:t>
            </a:r>
            <a:r>
              <a:rPr lang="en-US" sz="1200" baseline="0" dirty="0" smtClean="0"/>
              <a:t> is consistently in the top for DDRs, and is currently number 2! Wyoming is usually in the top 10.</a:t>
            </a:r>
            <a:endParaRPr lang="en-US" sz="12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CLICK</a:t>
            </a:r>
            <a:r>
              <a:rPr lang="en-US" baseline="0" dirty="0" smtClean="0"/>
              <a:t> </a:t>
            </a:r>
            <a:r>
              <a:rPr lang="en-US" sz="1200" dirty="0" smtClean="0"/>
              <a:t>Showed consistent growth until 2011, but hit a plateau, despite nearly 90%</a:t>
            </a:r>
            <a:r>
              <a:rPr lang="en-US" sz="1200" baseline="0" dirty="0" smtClean="0"/>
              <a:t> of people believing in organ, eye and tissue donation</a:t>
            </a:r>
            <a:r>
              <a:rPr lang="en-US" sz="1200"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smtClean="0"/>
              <a:t>This slide sets up the next</a:t>
            </a:r>
            <a:r>
              <a:rPr lang="en-US" sz="1200" i="1" baseline="0" dirty="0" smtClean="0"/>
              <a:t> slide, don’t elaborate</a:t>
            </a:r>
            <a:endParaRPr lang="en-US" sz="1200" i="1" dirty="0" smtClean="0"/>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889B0FE5-8F2B-4BB0-B5FA-A772786F96AB}" type="slidenum">
              <a:rPr lang="en-US" smtClean="0"/>
              <a:t>11</a:t>
            </a:fld>
            <a:endParaRPr lang="en-US"/>
          </a:p>
        </p:txBody>
      </p:sp>
    </p:spTree>
    <p:extLst>
      <p:ext uri="{BB962C8B-B14F-4D97-AF65-F5344CB8AC3E}">
        <p14:creationId xmlns:p14="http://schemas.microsoft.com/office/powerpoint/2010/main" val="2417295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baseline="0" dirty="0" smtClean="0"/>
              <a:t>Despite our generosity, there is still a need – there is a huge gap between potential organs transplanted</a:t>
            </a:r>
          </a:p>
          <a:p>
            <a:pPr marL="171450" lvl="0" indent="-171450">
              <a:buFont typeface="Arial"/>
              <a:buChar char="•"/>
            </a:pPr>
            <a:r>
              <a:rPr lang="en-US" baseline="0" dirty="0" smtClean="0"/>
              <a:t>There are several reasons for this gap:</a:t>
            </a:r>
          </a:p>
          <a:p>
            <a:pPr marL="628650" lvl="1" indent="-171450">
              <a:buFont typeface="Arial"/>
              <a:buChar char="•"/>
            </a:pPr>
            <a:r>
              <a:rPr lang="en-US" baseline="0" dirty="0" smtClean="0"/>
              <a:t>Currently, only 1% of people that pass are able to be donors</a:t>
            </a:r>
          </a:p>
          <a:p>
            <a:pPr marL="628650" lvl="1" indent="-171450">
              <a:buFont typeface="Arial"/>
              <a:buChar char="•"/>
            </a:pPr>
            <a:r>
              <a:rPr lang="en-US" baseline="0" dirty="0" smtClean="0"/>
              <a:t>Logistics of donation play a role, but are improving at matching donors and recipients to minimize issues</a:t>
            </a:r>
          </a:p>
          <a:p>
            <a:pPr marL="1085850" lvl="2" indent="-171450">
              <a:buFont typeface="Arial"/>
              <a:buChar char="•"/>
            </a:pPr>
            <a:r>
              <a:rPr lang="en-US" baseline="0" dirty="0" smtClean="0"/>
              <a:t>The most important factor is time – having peoples wishes known to the family improves the chance their gift will save a life</a:t>
            </a:r>
          </a:p>
          <a:p>
            <a:pPr marL="1085850" lvl="2" indent="-171450">
              <a:buFont typeface="Arial"/>
              <a:buChar char="•"/>
            </a:pPr>
            <a:r>
              <a:rPr lang="en-US" baseline="0" dirty="0" smtClean="0"/>
              <a:t>One piece of new technology is organ pumps, that help keep an organ viable for a longer period of time </a:t>
            </a:r>
          </a:p>
          <a:p>
            <a:pPr marL="628650" lvl="1" indent="-171450">
              <a:buFont typeface="Arial"/>
              <a:buChar char="•"/>
            </a:pPr>
            <a:r>
              <a:rPr lang="en-US" baseline="0" dirty="0" smtClean="0"/>
              <a:t>This produces a national gap of nearly 100,000 people waiting for an organ transplant</a:t>
            </a:r>
          </a:p>
          <a:p>
            <a:pPr marL="171450" lvl="0" indent="-171450">
              <a:buFont typeface="Arial"/>
              <a:buChar char="•"/>
            </a:pPr>
            <a:endParaRPr lang="en-US" baseline="0" dirty="0" smtClean="0"/>
          </a:p>
          <a:p>
            <a:pPr marL="171450" lvl="0" indent="-171450">
              <a:buFont typeface="Arial"/>
              <a:buChar char="•"/>
            </a:pPr>
            <a:endParaRPr lang="en-US" baseline="0" dirty="0" smtClean="0"/>
          </a:p>
          <a:p>
            <a:pPr marL="628650"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12</a:t>
            </a:fld>
            <a:endParaRPr lang="en-US"/>
          </a:p>
        </p:txBody>
      </p:sp>
    </p:spTree>
    <p:extLst>
      <p:ext uri="{BB962C8B-B14F-4D97-AF65-F5344CB8AC3E}">
        <p14:creationId xmlns:p14="http://schemas.microsoft.com/office/powerpoint/2010/main" val="2852355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Organ</a:t>
            </a:r>
            <a:r>
              <a:rPr lang="en-US" baseline="0" dirty="0" smtClean="0"/>
              <a:t> failure is a public health crises</a:t>
            </a:r>
            <a:endParaRPr lang="en-US" dirty="0" smtClean="0"/>
          </a:p>
          <a:p>
            <a:pPr marL="171450" indent="-171450">
              <a:buFont typeface="Arial"/>
              <a:buChar char="•"/>
            </a:pPr>
            <a:r>
              <a:rPr lang="en-US" dirty="0" smtClean="0"/>
              <a:t>Every</a:t>
            </a:r>
            <a:r>
              <a:rPr lang="en-US" baseline="0" dirty="0" smtClean="0"/>
              <a:t> 10 minutes a new person is added to the waiting list</a:t>
            </a:r>
          </a:p>
          <a:p>
            <a:pPr marL="628650" lvl="1" indent="-171450">
              <a:buFont typeface="Arial"/>
              <a:buChar char="•"/>
            </a:pPr>
            <a:r>
              <a:rPr lang="en-US" baseline="0" dirty="0" smtClean="0"/>
              <a:t>Due to increase medical advancements, patients are living longer, but not always better</a:t>
            </a:r>
          </a:p>
          <a:p>
            <a:pPr marL="628650" lvl="1" indent="-171450">
              <a:buFont typeface="Arial"/>
              <a:buChar char="•"/>
            </a:pPr>
            <a:r>
              <a:rPr lang="en-US" baseline="0" dirty="0" smtClean="0"/>
              <a:t>Organ and tissue transplantation is important medical procedure to restore health to patients</a:t>
            </a:r>
          </a:p>
          <a:p>
            <a:pPr marL="171450" lvl="0" indent="-171450">
              <a:buFont typeface="Arial"/>
              <a:buChar char="•"/>
            </a:pPr>
            <a:r>
              <a:rPr lang="en-US" baseline="0" dirty="0" smtClean="0"/>
              <a:t>22 people die each day waiting for a transplant</a:t>
            </a:r>
          </a:p>
          <a:p>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13</a:t>
            </a:fld>
            <a:endParaRPr lang="en-US"/>
          </a:p>
        </p:txBody>
      </p:sp>
    </p:spTree>
    <p:extLst>
      <p:ext uri="{BB962C8B-B14F-4D97-AF65-F5344CB8AC3E}">
        <p14:creationId xmlns:p14="http://schemas.microsoft.com/office/powerpoint/2010/main" val="2436704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Organ</a:t>
            </a:r>
            <a:r>
              <a:rPr lang="en-US" baseline="0" dirty="0" smtClean="0"/>
              <a:t> donation is a national health issue, and affects Coloradoans and Wyomingites, too </a:t>
            </a:r>
          </a:p>
          <a:p>
            <a:pPr marL="171450" indent="-171450">
              <a:buFont typeface="Arial"/>
              <a:buChar char="•"/>
            </a:pPr>
            <a:r>
              <a:rPr lang="en-US" baseline="0" dirty="0" smtClean="0"/>
              <a:t>Colorado and Wyoming would make the third largest state land-wise – behind Texas and Alaska – DA’s service area is large!</a:t>
            </a:r>
          </a:p>
          <a:p>
            <a:pPr marL="171450" indent="-171450">
              <a:buFont typeface="Arial"/>
              <a:buChar char="•"/>
            </a:pPr>
            <a:r>
              <a:rPr lang="en-US" baseline="0" dirty="0" smtClean="0"/>
              <a:t>The more than 2500 people waiting is the population of Leadville, the highest city in the United States, or would be the 30</a:t>
            </a:r>
            <a:r>
              <a:rPr lang="en-US" baseline="30000" dirty="0" smtClean="0"/>
              <a:t>th</a:t>
            </a:r>
            <a:r>
              <a:rPr lang="en-US" baseline="0" dirty="0" smtClean="0"/>
              <a:t> largest city in Wyoming</a:t>
            </a:r>
          </a:p>
          <a:p>
            <a:pPr marL="171450" indent="-171450">
              <a:buFont typeface="Arial"/>
              <a:buChar char="•"/>
            </a:pPr>
            <a:r>
              <a:rPr lang="en-US" baseline="0" dirty="0" smtClean="0"/>
              <a:t>The majority of people wait more than two years for a life saving transplant in Colorado and Wyoming</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14</a:t>
            </a:fld>
            <a:endParaRPr lang="en-US"/>
          </a:p>
        </p:txBody>
      </p:sp>
    </p:spTree>
    <p:extLst>
      <p:ext uri="{BB962C8B-B14F-4D97-AF65-F5344CB8AC3E}">
        <p14:creationId xmlns:p14="http://schemas.microsoft.com/office/powerpoint/2010/main" val="52020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50" indent="-171450">
              <a:buFont typeface="Arial" panose="020B0604020202020204" pitchFamily="34" charset="0"/>
              <a:buChar char="•"/>
            </a:pPr>
            <a:r>
              <a:rPr lang="en-US" b="1" dirty="0" smtClean="0"/>
              <a:t>Diagnosis</a:t>
            </a:r>
          </a:p>
          <a:p>
            <a:pPr marL="628650" lvl="1" indent="-171450">
              <a:buFont typeface="Arial" panose="020B0604020202020204" pitchFamily="34" charset="0"/>
              <a:buChar char="•"/>
            </a:pPr>
            <a:r>
              <a:rPr lang="en-US" dirty="0" smtClean="0"/>
              <a:t>Brain Death: Complete and irreversible cessation of all functions of the brain, including the brain stem. Not the same as coma</a:t>
            </a:r>
            <a:r>
              <a:rPr lang="en-US" baseline="0" dirty="0" smtClean="0"/>
              <a:t> or vegetative state. </a:t>
            </a:r>
          </a:p>
          <a:p>
            <a:pPr marL="628650" lvl="1" indent="-171450">
              <a:buFont typeface="Arial" panose="020B0604020202020204" pitchFamily="34" charset="0"/>
              <a:buChar char="•"/>
            </a:pPr>
            <a:r>
              <a:rPr lang="en-US" dirty="0" smtClean="0"/>
              <a:t>Donation After Circulatory</a:t>
            </a:r>
            <a:r>
              <a:rPr lang="en-US" baseline="0" dirty="0" smtClean="0"/>
              <a:t> Death: </a:t>
            </a:r>
            <a:r>
              <a:rPr lang="en-US" dirty="0" smtClean="0"/>
              <a:t>Surgical recovery of organs after the pronouncement of death based on the cessation of cardiopulmonary function</a:t>
            </a:r>
          </a:p>
          <a:p>
            <a:pPr marL="171450" lvl="0" indent="-171450">
              <a:buFont typeface="Arial" panose="020B0604020202020204" pitchFamily="34" charset="0"/>
              <a:buChar char="•"/>
            </a:pPr>
            <a:r>
              <a:rPr lang="en-US" i="1" u="sng" dirty="0" smtClean="0"/>
              <a:t>IF</a:t>
            </a:r>
            <a:r>
              <a:rPr lang="en-US" i="1" u="sng" baseline="0" dirty="0" smtClean="0"/>
              <a:t> time allows (5 minutes) , advance to the next slide and play video </a:t>
            </a:r>
          </a:p>
          <a:p>
            <a:pPr marL="171450" lvl="0" indent="-171450">
              <a:buFont typeface="Arial" panose="020B0604020202020204" pitchFamily="34" charset="0"/>
              <a:buChar char="•"/>
            </a:pPr>
            <a:r>
              <a:rPr lang="en-US" b="1" i="0" u="none" baseline="0" dirty="0" err="1" smtClean="0"/>
              <a:t>Referal</a:t>
            </a:r>
            <a:r>
              <a:rPr lang="en-US" i="0" u="none" baseline="0" dirty="0" smtClean="0"/>
              <a:t> – call from hospital to Donor Alliance with diagnosis</a:t>
            </a:r>
          </a:p>
          <a:p>
            <a:pPr marL="171450" lvl="0" indent="-171450">
              <a:buFont typeface="Arial" panose="020B0604020202020204" pitchFamily="34" charset="0"/>
              <a:buChar char="•"/>
            </a:pPr>
            <a:r>
              <a:rPr lang="en-US" b="1" i="0" u="none" baseline="0" dirty="0" smtClean="0"/>
              <a:t>Family Discussion </a:t>
            </a:r>
            <a:r>
              <a:rPr lang="en-US" i="0" u="none" baseline="0" dirty="0" smtClean="0"/>
              <a:t>– Family Support Coordinator or Tissue Donor Coordinator contacts family about donation</a:t>
            </a:r>
          </a:p>
          <a:p>
            <a:pPr marL="171450" lvl="0" indent="-171450">
              <a:buFont typeface="Arial" panose="020B0604020202020204" pitchFamily="34" charset="0"/>
              <a:buChar char="•"/>
            </a:pPr>
            <a:r>
              <a:rPr lang="en-US" b="1" i="0" u="none" baseline="0" dirty="0" smtClean="0"/>
              <a:t>Medical Evaluation </a:t>
            </a:r>
            <a:r>
              <a:rPr lang="en-US" i="0" u="none" baseline="0" dirty="0" smtClean="0"/>
              <a:t>– patient history, medical records reviewed and labs will be taken</a:t>
            </a:r>
          </a:p>
          <a:p>
            <a:pPr marL="171450" lvl="0" indent="-171450">
              <a:buFont typeface="Arial" panose="020B0604020202020204" pitchFamily="34" charset="0"/>
              <a:buChar char="•"/>
            </a:pPr>
            <a:r>
              <a:rPr lang="en-US" b="1" i="0" u="none" baseline="0" dirty="0" smtClean="0"/>
              <a:t>Matching</a:t>
            </a:r>
            <a:r>
              <a:rPr lang="en-US" i="0" u="none" baseline="0" dirty="0" smtClean="0"/>
              <a:t> – blood typing, patient size and age and other factors are sent to UNOS for donor/recipient matching</a:t>
            </a:r>
          </a:p>
          <a:p>
            <a:pPr marL="171450" lvl="0" indent="-171450">
              <a:buFont typeface="Arial" panose="020B0604020202020204" pitchFamily="34" charset="0"/>
              <a:buChar char="•"/>
            </a:pPr>
            <a:r>
              <a:rPr lang="en-US" b="1" i="0" u="none" baseline="0" dirty="0" smtClean="0"/>
              <a:t>Surgical Recovery </a:t>
            </a:r>
            <a:r>
              <a:rPr lang="en-US" i="0" u="none" baseline="0" dirty="0" smtClean="0"/>
              <a:t>– donor transported to DA recovery center or performed in hospital OR </a:t>
            </a:r>
          </a:p>
          <a:p>
            <a:pPr marL="171450" lvl="0" indent="-171450">
              <a:buFont typeface="Arial" panose="020B0604020202020204" pitchFamily="34" charset="0"/>
              <a:buChar char="•"/>
            </a:pPr>
            <a:r>
              <a:rPr lang="en-US" b="1" i="0" u="none" baseline="0" dirty="0" smtClean="0"/>
              <a:t>Preservation/Transportation </a:t>
            </a:r>
            <a:r>
              <a:rPr lang="en-US" i="0" u="none" baseline="0" dirty="0" smtClean="0"/>
              <a:t>– organs are packed to help preserve their function – organ pumps are being used, currently kidneys and soon lungs</a:t>
            </a:r>
          </a:p>
          <a:p>
            <a:pPr marL="171450" lvl="0" indent="-171450">
              <a:buFont typeface="Arial" panose="020B0604020202020204" pitchFamily="34" charset="0"/>
              <a:buChar char="•"/>
            </a:pPr>
            <a:r>
              <a:rPr lang="en-US" b="1" i="0" u="none" baseline="0" dirty="0" smtClean="0"/>
              <a:t>Transplantation</a:t>
            </a:r>
            <a:r>
              <a:rPr lang="en-US" i="0" u="none" baseline="0" dirty="0" smtClean="0"/>
              <a:t> – the recovered organs are delivered to a transplantation hospital and implanted. Up to 8 patients can be saved by one donor.</a:t>
            </a:r>
            <a:endParaRPr lang="en-US" i="0" u="none" dirty="0" smtClean="0"/>
          </a:p>
          <a:p>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15</a:t>
            </a:fld>
            <a:endParaRPr lang="en-US"/>
          </a:p>
        </p:txBody>
      </p:sp>
    </p:spTree>
    <p:extLst>
      <p:ext uri="{BB962C8B-B14F-4D97-AF65-F5344CB8AC3E}">
        <p14:creationId xmlns:p14="http://schemas.microsoft.com/office/powerpoint/2010/main" val="387321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Animated</a:t>
            </a:r>
            <a:r>
              <a:rPr lang="en-US" baseline="0" dirty="0" smtClean="0"/>
              <a:t> v</a:t>
            </a:r>
            <a:r>
              <a:rPr lang="en-US" dirty="0" smtClean="0"/>
              <a:t>ideo about donation process. Plays 4:57. </a:t>
            </a:r>
          </a:p>
          <a:p>
            <a:pPr marL="171450" indent="-171450">
              <a:buFont typeface="Arial"/>
              <a:buChar char="•"/>
            </a:pPr>
            <a:r>
              <a:rPr lang="en-US" dirty="0" smtClean="0"/>
              <a:t>Click</a:t>
            </a:r>
            <a:r>
              <a:rPr lang="en-US" baseline="0" dirty="0" smtClean="0"/>
              <a:t> anywhere within the video frame to start/stop. </a:t>
            </a:r>
            <a:r>
              <a:rPr lang="en-US" b="1" u="sng" baseline="0" dirty="0" smtClean="0"/>
              <a:t>Clicking outside the video frame will advance the slide.</a:t>
            </a:r>
          </a:p>
          <a:p>
            <a:pPr marL="171450" indent="-171450">
              <a:buFont typeface="Arial"/>
              <a:buChar char="•"/>
            </a:pPr>
            <a:r>
              <a:rPr lang="en-US" baseline="0" dirty="0" smtClean="0"/>
              <a:t>HIDE THIS SLIDE IF TIME/TECHNICAL FACTORS ARE AN ISSUE. NEEDS SPEAKERS FOR AUDIO!</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16</a:t>
            </a:fld>
            <a:endParaRPr lang="en-US"/>
          </a:p>
        </p:txBody>
      </p:sp>
    </p:spTree>
    <p:extLst>
      <p:ext uri="{BB962C8B-B14F-4D97-AF65-F5344CB8AC3E}">
        <p14:creationId xmlns:p14="http://schemas.microsoft.com/office/powerpoint/2010/main" val="3736414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There are many factors</a:t>
            </a:r>
            <a:r>
              <a:rPr lang="en-US" baseline="0" dirty="0" smtClean="0"/>
              <a:t> that are used to place organs</a:t>
            </a:r>
          </a:p>
          <a:p>
            <a:pPr marL="628650" lvl="1" indent="-171450">
              <a:buFont typeface="Arial"/>
              <a:buChar char="•"/>
            </a:pPr>
            <a:r>
              <a:rPr lang="en-US" baseline="0" dirty="0" smtClean="0"/>
              <a:t>Blood typing is something most people have heard of – A, AB, B, O and positive or negative </a:t>
            </a:r>
            <a:r>
              <a:rPr lang="en-US" baseline="0" dirty="0" err="1" smtClean="0"/>
              <a:t>rH</a:t>
            </a:r>
            <a:r>
              <a:rPr lang="en-US" baseline="0" dirty="0" smtClean="0"/>
              <a:t> factor</a:t>
            </a:r>
          </a:p>
          <a:p>
            <a:pPr marL="628650" lvl="1" indent="-171450">
              <a:buFont typeface="Arial"/>
              <a:buChar char="•"/>
            </a:pPr>
            <a:r>
              <a:rPr lang="en-US" baseline="0" dirty="0" smtClean="0"/>
              <a:t>Height – organs have size, too</a:t>
            </a:r>
          </a:p>
          <a:p>
            <a:pPr marL="628650" lvl="1" indent="-171450">
              <a:buFont typeface="Arial"/>
              <a:buChar char="•"/>
            </a:pPr>
            <a:r>
              <a:rPr lang="en-US" baseline="0" dirty="0" smtClean="0"/>
              <a:t>Distance – organs must be  transplanted within a certain time frame (heart 4 hours,  lungs 6 hours, liver 8 – 12 hours, pancreas 12 – 18 hours, kidneys 24 – 36 hours)</a:t>
            </a:r>
          </a:p>
          <a:p>
            <a:pPr marL="628650" lvl="1" indent="-171450">
              <a:buFont typeface="Arial"/>
              <a:buChar char="•"/>
            </a:pPr>
            <a:r>
              <a:rPr lang="en-US" baseline="0" dirty="0" smtClean="0"/>
              <a:t>Severity of Illness – patients that are most ill are most in need and move to the top of the list</a:t>
            </a:r>
          </a:p>
          <a:p>
            <a:pPr marL="628650" lvl="1" indent="-171450">
              <a:buFont typeface="Arial"/>
              <a:buChar char="•"/>
            </a:pPr>
            <a:r>
              <a:rPr lang="en-US" dirty="0" smtClean="0"/>
              <a:t>Waiting</a:t>
            </a:r>
            <a:r>
              <a:rPr lang="en-US" baseline="0" dirty="0" smtClean="0"/>
              <a:t> time – can be long for many organs; but the longer on the list, the more a patient will move up despite medical urgency</a:t>
            </a:r>
          </a:p>
          <a:p>
            <a:pPr marL="628650" lvl="1" indent="-171450">
              <a:buFont typeface="Arial"/>
              <a:buChar char="•"/>
            </a:pPr>
            <a:r>
              <a:rPr lang="en-US" baseline="0" dirty="0" smtClean="0"/>
              <a:t>Tissue typing – like blood typing, there are many antigens and antibodies at play in the human body, which can cause rejection if there are great variances</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18</a:t>
            </a:fld>
            <a:endParaRPr lang="en-US"/>
          </a:p>
        </p:txBody>
      </p:sp>
    </p:spTree>
    <p:extLst>
      <p:ext uri="{BB962C8B-B14F-4D97-AF65-F5344CB8AC3E}">
        <p14:creationId xmlns:p14="http://schemas.microsoft.com/office/powerpoint/2010/main" val="2717948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Donors are taken to surgical</a:t>
            </a:r>
            <a:r>
              <a:rPr lang="en-US" baseline="0" dirty="0" smtClean="0"/>
              <a:t> suites in Donor Alliance’s recovery center or at a hospital, depending on wishes of family and other needs. Can be done at funeral homes or other places.</a:t>
            </a:r>
          </a:p>
          <a:p>
            <a:pPr marL="171450" indent="-171450">
              <a:buFontTx/>
              <a:buChar char="-"/>
            </a:pPr>
            <a:r>
              <a:rPr lang="en-US" b="1" baseline="0" dirty="0" smtClean="0"/>
              <a:t>CLICK </a:t>
            </a:r>
            <a:r>
              <a:rPr lang="en-US" b="0" baseline="0" dirty="0" smtClean="0"/>
              <a:t>Organs and tissues are transported to ensure time constraints of donation</a:t>
            </a:r>
          </a:p>
          <a:p>
            <a:pPr marL="171450" indent="-171450">
              <a:buFontTx/>
              <a:buChar char="-"/>
            </a:pPr>
            <a:r>
              <a:rPr lang="en-US" b="1" baseline="0" dirty="0" smtClean="0"/>
              <a:t>CLICK</a:t>
            </a:r>
            <a:r>
              <a:rPr lang="en-US" b="0" baseline="0" dirty="0" smtClean="0"/>
              <a:t> A waiting patient will get the life saving organ they need, or tissue will be further made ready and then transplanted</a:t>
            </a:r>
            <a:endParaRPr lang="en-US" b="1" dirty="0"/>
          </a:p>
        </p:txBody>
      </p:sp>
      <p:sp>
        <p:nvSpPr>
          <p:cNvPr id="4" name="Slide Number Placeholder 3"/>
          <p:cNvSpPr>
            <a:spLocks noGrp="1"/>
          </p:cNvSpPr>
          <p:nvPr>
            <p:ph type="sldNum" sz="quarter" idx="10"/>
          </p:nvPr>
        </p:nvSpPr>
        <p:spPr/>
        <p:txBody>
          <a:bodyPr/>
          <a:lstStyle/>
          <a:p>
            <a:fld id="{889B0FE5-8F2B-4BB0-B5FA-A772786F96AB}" type="slidenum">
              <a:rPr lang="en-US" smtClean="0"/>
              <a:t>19</a:t>
            </a:fld>
            <a:endParaRPr lang="en-US"/>
          </a:p>
        </p:txBody>
      </p:sp>
    </p:spTree>
    <p:extLst>
      <p:ext uri="{BB962C8B-B14F-4D97-AF65-F5344CB8AC3E}">
        <p14:creationId xmlns:p14="http://schemas.microsoft.com/office/powerpoint/2010/main" val="1137659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Heart</a:t>
            </a:r>
            <a:r>
              <a:rPr lang="en-US" baseline="0" dirty="0" smtClean="0"/>
              <a:t> – transplant within 4 hours. Circulates blood to lungs and body. Reasons for transplant – heart failure, congenital defects, cardiomyopathies</a:t>
            </a:r>
          </a:p>
          <a:p>
            <a:pPr marL="171450" indent="-171450">
              <a:buFont typeface="Arial"/>
              <a:buChar char="•"/>
            </a:pPr>
            <a:r>
              <a:rPr lang="en-US" baseline="0" dirty="0" smtClean="0"/>
              <a:t>Lungs – transplant within 6 hours; can be one or en-bloc. Allows gas exchange. Reasons for transplant – cystic fibrosis, chronic obstructive pulmonary disease (COPD)</a:t>
            </a:r>
          </a:p>
          <a:p>
            <a:pPr marL="171450" indent="-171450">
              <a:buFont typeface="Arial"/>
              <a:buChar char="•"/>
            </a:pPr>
            <a:r>
              <a:rPr lang="en-US" baseline="0" dirty="0" smtClean="0"/>
              <a:t>Liver -  transplant within 12 hours; can be partial liver (living donor) or split liver. Reasons for transplant – hepatitis, cirrhosis, biliary atresia, </a:t>
            </a:r>
            <a:r>
              <a:rPr lang="en-US" baseline="0" dirty="0" err="1" smtClean="0"/>
              <a:t>sclerosing</a:t>
            </a:r>
            <a:r>
              <a:rPr lang="en-US" baseline="0" dirty="0" smtClean="0"/>
              <a:t> cholangitis </a:t>
            </a:r>
          </a:p>
          <a:p>
            <a:pPr marL="171450" indent="-171450">
              <a:buFont typeface="Arial"/>
              <a:buChar char="•"/>
            </a:pPr>
            <a:r>
              <a:rPr lang="en-US" baseline="0" dirty="0" smtClean="0"/>
              <a:t>Kidneys – transplant within 72 hours; recipient usually only needs one, can be living donor. Reasons for transplant – diabetes, tumors, hereditary disease (polycystic kidneys)</a:t>
            </a:r>
          </a:p>
          <a:p>
            <a:pPr marL="171450" indent="-171450">
              <a:buFont typeface="Arial"/>
              <a:buChar char="•"/>
            </a:pPr>
            <a:r>
              <a:rPr lang="en-US" baseline="0" dirty="0" smtClean="0"/>
              <a:t>Intestine – Reasons for transplant -  liver dysfunction, repeated episodes of dehydration, life threatening feeding needs</a:t>
            </a:r>
          </a:p>
          <a:p>
            <a:pPr marL="171450" indent="-171450">
              <a:buFont typeface="Arial"/>
              <a:buChar char="•"/>
            </a:pPr>
            <a:r>
              <a:rPr lang="en-US" baseline="0" dirty="0" smtClean="0"/>
              <a:t>Pancreas – transplant within 18 hours. Produces hormones and insulin and glucagon. Reason for transplant – type 1 diabetes</a:t>
            </a:r>
          </a:p>
          <a:p>
            <a:pPr marL="171450" indent="-171450">
              <a:buFont typeface="Arial"/>
              <a:buChar char="•"/>
            </a:pPr>
            <a:r>
              <a:rPr lang="en-US" baseline="0" dirty="0" smtClean="0"/>
              <a:t>Cornea – protects the eye and responsible for 75% of focusing. Reason for transplant – damage, infection, Fuchs dystrophy</a:t>
            </a:r>
          </a:p>
          <a:p>
            <a:pPr marL="171450" indent="-171450">
              <a:buFont typeface="Arial"/>
              <a:buChar char="•"/>
            </a:pPr>
            <a:r>
              <a:rPr lang="en-US" baseline="0" dirty="0" smtClean="0"/>
              <a:t>Tendons – connects bone to bone. Reason for transplant– injury, severe pain or loss of function of joint</a:t>
            </a:r>
          </a:p>
          <a:p>
            <a:pPr marL="171450" indent="-171450">
              <a:buFont typeface="Arial"/>
              <a:buChar char="•"/>
            </a:pPr>
            <a:r>
              <a:rPr lang="en-US" baseline="0" dirty="0" smtClean="0"/>
              <a:t>Veins – carry blood back to heart. In transplant, are used to carry blood away from heart, like an artery. Reason for transplant – coronary artery disease</a:t>
            </a:r>
          </a:p>
          <a:p>
            <a:pPr marL="171450" indent="-171450">
              <a:buFont typeface="Arial"/>
              <a:buChar char="•"/>
            </a:pPr>
            <a:r>
              <a:rPr lang="en-US" baseline="0" dirty="0" smtClean="0"/>
              <a:t>Skin – a protective layer. Reason for transplant – burns, skin lesions, decubitus ulcers (bed sores)</a:t>
            </a:r>
          </a:p>
          <a:p>
            <a:pPr marL="171450" indent="-171450">
              <a:buFont typeface="Arial"/>
              <a:buChar char="•"/>
            </a:pPr>
            <a:r>
              <a:rPr lang="en-US" baseline="0" dirty="0" smtClean="0"/>
              <a:t>Bones – assist with movement; protection. Reason for transplant – fractures, scoliosis, degenerative bone disease</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20</a:t>
            </a:fld>
            <a:endParaRPr lang="en-US"/>
          </a:p>
        </p:txBody>
      </p:sp>
    </p:spTree>
    <p:extLst>
      <p:ext uri="{BB962C8B-B14F-4D97-AF65-F5344CB8AC3E}">
        <p14:creationId xmlns:p14="http://schemas.microsoft.com/office/powerpoint/2010/main" val="3802332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smtClean="0"/>
              <a:t>Just paraphrase</a:t>
            </a:r>
            <a:r>
              <a:rPr lang="en-US" b="1" baseline="0" dirty="0" smtClean="0"/>
              <a:t> </a:t>
            </a:r>
            <a:r>
              <a:rPr lang="en-US" baseline="0" dirty="0" smtClean="0"/>
              <a:t>the agenda – save details for later</a:t>
            </a:r>
          </a:p>
          <a:p>
            <a:pPr marL="171450" indent="-171450">
              <a:buFont typeface="Arial"/>
              <a:buChar char="•"/>
            </a:pPr>
            <a:r>
              <a:rPr lang="en-US" b="1" baseline="0" dirty="0" smtClean="0"/>
              <a:t>CLICK</a:t>
            </a:r>
            <a:r>
              <a:rPr lang="en-US" baseline="0" dirty="0" smtClean="0"/>
              <a:t> TO uncover each of the 6 AGENDA POINTS</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2</a:t>
            </a:fld>
            <a:endParaRPr lang="en-US"/>
          </a:p>
        </p:txBody>
      </p:sp>
    </p:spTree>
    <p:extLst>
      <p:ext uri="{BB962C8B-B14F-4D97-AF65-F5344CB8AC3E}">
        <p14:creationId xmlns:p14="http://schemas.microsoft.com/office/powerpoint/2010/main" val="397009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1</a:t>
            </a:r>
            <a:r>
              <a:rPr lang="en-US" baseline="0" dirty="0" smtClean="0"/>
              <a:t> -</a:t>
            </a:r>
            <a:r>
              <a:rPr lang="en-US" dirty="0" smtClean="0"/>
              <a:t> Anybody,</a:t>
            </a:r>
            <a:r>
              <a:rPr lang="en-US" baseline="0" dirty="0" smtClean="0"/>
              <a:t> any age, any medical condition can join the registry. Medical evaluations are done at time of passing. Oldest organ donor – 91(liver); tissue donor – 105 (skin).</a:t>
            </a:r>
            <a:endParaRPr lang="en-US" dirty="0" smtClean="0"/>
          </a:p>
          <a:p>
            <a:pPr marL="171450" indent="-171450">
              <a:buFont typeface="Arial"/>
              <a:buChar char="•"/>
            </a:pPr>
            <a:r>
              <a:rPr lang="en-US" dirty="0" smtClean="0"/>
              <a:t>2 -</a:t>
            </a:r>
            <a:r>
              <a:rPr lang="en-US" baseline="0" dirty="0" smtClean="0"/>
              <a:t> </a:t>
            </a:r>
            <a:r>
              <a:rPr lang="en-US" dirty="0" smtClean="0"/>
              <a:t>Medical</a:t>
            </a:r>
            <a:r>
              <a:rPr lang="en-US" baseline="0" dirty="0" smtClean="0"/>
              <a:t> care is our primary concern – saving lives is the mission of Donor Alliance</a:t>
            </a:r>
            <a:endParaRPr lang="en-US" dirty="0" smtClean="0"/>
          </a:p>
          <a:p>
            <a:pPr marL="171450" indent="-171450">
              <a:buFont typeface="Arial"/>
              <a:buChar char="•"/>
            </a:pPr>
            <a:r>
              <a:rPr lang="en-US" dirty="0" smtClean="0"/>
              <a:t>3</a:t>
            </a:r>
            <a:r>
              <a:rPr lang="en-US" baseline="0" dirty="0" smtClean="0"/>
              <a:t> -</a:t>
            </a:r>
            <a:r>
              <a:rPr lang="en-US" dirty="0" smtClean="0"/>
              <a:t> One donor can save 8 lives and heal 100</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4 -</a:t>
            </a:r>
            <a:r>
              <a:rPr lang="en-US" baseline="0" dirty="0" smtClean="0"/>
              <a:t> </a:t>
            </a:r>
            <a:r>
              <a:rPr lang="en-US" dirty="0" smtClean="0"/>
              <a:t>Donation is</a:t>
            </a:r>
            <a:r>
              <a:rPr lang="en-US" baseline="0" dirty="0" smtClean="0"/>
              <a:t> an altruistic act – and there is no cost for donation</a:t>
            </a:r>
            <a:endParaRPr lang="en-US" dirty="0" smtClean="0"/>
          </a:p>
          <a:p>
            <a:pPr marL="171450" indent="-171450">
              <a:buFont typeface="Arial"/>
              <a:buChar char="•"/>
            </a:pPr>
            <a:r>
              <a:rPr lang="en-US" dirty="0" smtClean="0"/>
              <a:t>5 - An</a:t>
            </a:r>
            <a:r>
              <a:rPr lang="en-US" baseline="0" dirty="0" smtClean="0"/>
              <a:t> open casket funeral is possible – all staff are highly trained surgeons, RN’s, surgical techs and other medical professionals</a:t>
            </a:r>
            <a:endParaRPr lang="en-US" dirty="0" smtClean="0"/>
          </a:p>
          <a:p>
            <a:pPr marL="171450" indent="-171450">
              <a:buFont typeface="Arial"/>
              <a:buChar char="•"/>
            </a:pPr>
            <a:r>
              <a:rPr lang="en-US" dirty="0" smtClean="0"/>
              <a:t>6 –</a:t>
            </a:r>
            <a:r>
              <a:rPr lang="en-US" baseline="0" dirty="0" smtClean="0"/>
              <a:t> 90% of Americans believe organ, eye and tissue donation </a:t>
            </a:r>
            <a:endParaRPr lang="en-US" dirty="0" smtClean="0"/>
          </a:p>
          <a:p>
            <a:pPr marL="171450" indent="-171450">
              <a:buFont typeface="Arial"/>
              <a:buChar char="•"/>
            </a:pPr>
            <a:r>
              <a:rPr lang="en-US" dirty="0" smtClean="0"/>
              <a:t>7 -</a:t>
            </a:r>
            <a:r>
              <a:rPr lang="en-US" baseline="0" dirty="0" smtClean="0"/>
              <a:t> </a:t>
            </a:r>
            <a:r>
              <a:rPr lang="en-US" dirty="0" smtClean="0"/>
              <a:t>Donor’s and their families receive</a:t>
            </a:r>
            <a:r>
              <a:rPr lang="en-US" baseline="0" dirty="0" smtClean="0"/>
              <a:t> the same compassion and high quality care as in the best hospitals</a:t>
            </a:r>
            <a:endParaRPr lang="en-US" dirty="0" smtClean="0"/>
          </a:p>
          <a:p>
            <a:pPr marL="171450" indent="-171450">
              <a:buFont typeface="Arial"/>
              <a:buChar char="•"/>
            </a:pPr>
            <a:r>
              <a:rPr lang="en-US" dirty="0" smtClean="0"/>
              <a:t>8 -</a:t>
            </a:r>
            <a:r>
              <a:rPr lang="en-US" baseline="0" dirty="0" smtClean="0"/>
              <a:t> </a:t>
            </a:r>
            <a:r>
              <a:rPr lang="en-US" dirty="0" smtClean="0"/>
              <a:t>All </a:t>
            </a:r>
            <a:r>
              <a:rPr lang="en-US" baseline="0" dirty="0" smtClean="0"/>
              <a:t>major religions support organ, eye and tissue donation</a:t>
            </a:r>
            <a:endParaRPr lang="en-US" dirty="0" smtClean="0"/>
          </a:p>
          <a:p>
            <a:pPr marL="171450" indent="-171450">
              <a:buFont typeface="Arial"/>
              <a:buChar char="•"/>
            </a:pPr>
            <a:endParaRPr lang="en-US" dirty="0" smtClean="0"/>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21</a:t>
            </a:fld>
            <a:endParaRPr lang="en-US"/>
          </a:p>
        </p:txBody>
      </p:sp>
    </p:spTree>
    <p:extLst>
      <p:ext uri="{BB962C8B-B14F-4D97-AF65-F5344CB8AC3E}">
        <p14:creationId xmlns:p14="http://schemas.microsoft.com/office/powerpoint/2010/main" val="1173470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There are many websites that have organ, eye and tissue donation information</a:t>
            </a:r>
          </a:p>
          <a:p>
            <a:pPr marL="628650" lvl="1" indent="-171450">
              <a:buFont typeface="Arial"/>
              <a:buChar char="•"/>
            </a:pPr>
            <a:r>
              <a:rPr lang="en-US" dirty="0" smtClean="0"/>
              <a:t>These</a:t>
            </a:r>
            <a:r>
              <a:rPr lang="en-US" baseline="0" dirty="0" smtClean="0"/>
              <a:t> websites have best practice and current, science based information</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22</a:t>
            </a:fld>
            <a:endParaRPr lang="en-US"/>
          </a:p>
        </p:txBody>
      </p:sp>
    </p:spTree>
    <p:extLst>
      <p:ext uri="{BB962C8B-B14F-4D97-AF65-F5344CB8AC3E}">
        <p14:creationId xmlns:p14="http://schemas.microsoft.com/office/powerpoint/2010/main" val="3566462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0" dirty="0" smtClean="0"/>
              <a:t>Pose the question:</a:t>
            </a:r>
            <a:r>
              <a:rPr lang="en-US" b="0" baseline="0" dirty="0" smtClean="0"/>
              <a:t> ‘How can you help?’</a:t>
            </a:r>
          </a:p>
          <a:p>
            <a:pPr marL="171450" indent="-171450">
              <a:buFont typeface="Arial"/>
              <a:buChar char="•"/>
            </a:pPr>
            <a:r>
              <a:rPr lang="en-US" b="1" baseline="0" dirty="0" smtClean="0"/>
              <a:t>Click</a:t>
            </a:r>
            <a:r>
              <a:rPr lang="en-US" baseline="0" dirty="0" smtClean="0"/>
              <a:t> reveals say ‘YES’ at DMV</a:t>
            </a:r>
          </a:p>
          <a:p>
            <a:pPr marL="628650" lvl="1" indent="-171450">
              <a:buFont typeface="Arial"/>
              <a:buChar char="•"/>
            </a:pPr>
            <a:r>
              <a:rPr lang="en-US" baseline="0" dirty="0" smtClean="0"/>
              <a:t>This is the single best action a person can do – constitutes first person consent for donation</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23</a:t>
            </a:fld>
            <a:endParaRPr lang="en-US"/>
          </a:p>
        </p:txBody>
      </p:sp>
    </p:spTree>
    <p:extLst>
      <p:ext uri="{BB962C8B-B14F-4D97-AF65-F5344CB8AC3E}">
        <p14:creationId xmlns:p14="http://schemas.microsoft.com/office/powerpoint/2010/main" val="3936166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You</a:t>
            </a:r>
            <a:r>
              <a:rPr lang="en-US" baseline="0" dirty="0" smtClean="0"/>
              <a:t> can find us on the Internet</a:t>
            </a:r>
          </a:p>
          <a:p>
            <a:pPr marL="628650" lvl="1" indent="-171450">
              <a:buFont typeface="Arial"/>
              <a:buChar char="•"/>
            </a:pPr>
            <a:r>
              <a:rPr lang="en-US" b="1" baseline="0" dirty="0" smtClean="0"/>
              <a:t>CLICK</a:t>
            </a:r>
            <a:r>
              <a:rPr lang="en-US" baseline="0" dirty="0" smtClean="0"/>
              <a:t> </a:t>
            </a:r>
            <a:r>
              <a:rPr lang="en-US" baseline="0" dirty="0" err="1" smtClean="0"/>
              <a:t>Donoralliance.org</a:t>
            </a:r>
            <a:r>
              <a:rPr lang="en-US" baseline="0" dirty="0" smtClean="0"/>
              <a:t>, </a:t>
            </a:r>
            <a:r>
              <a:rPr lang="en-US" baseline="0" dirty="0" err="1" smtClean="0"/>
              <a:t>donatelifecolorado.org</a:t>
            </a:r>
            <a:r>
              <a:rPr lang="en-US" baseline="0" dirty="0" smtClean="0"/>
              <a:t> and </a:t>
            </a:r>
            <a:r>
              <a:rPr lang="en-US" baseline="0" dirty="0" err="1" smtClean="0"/>
              <a:t>donatelifewyoming.org</a:t>
            </a:r>
            <a:endParaRPr lang="en-US" baseline="0" dirty="0" smtClean="0"/>
          </a:p>
          <a:p>
            <a:pPr marL="628650" lvl="1" indent="-171450">
              <a:buFont typeface="Arial"/>
              <a:buChar char="•"/>
            </a:pPr>
            <a:r>
              <a:rPr lang="en-US" b="1" baseline="0" dirty="0" smtClean="0"/>
              <a:t>CLICK</a:t>
            </a:r>
            <a:r>
              <a:rPr lang="en-US" baseline="0" dirty="0" smtClean="0"/>
              <a:t> Facebook and Twitter</a:t>
            </a:r>
          </a:p>
          <a:p>
            <a:pPr marL="628650" lvl="1" indent="-171450">
              <a:buFont typeface="Arial"/>
              <a:buChar char="•"/>
            </a:pPr>
            <a:r>
              <a:rPr lang="en-US" b="1" baseline="0" dirty="0" smtClean="0"/>
              <a:t>CLICK</a:t>
            </a:r>
            <a:r>
              <a:rPr lang="en-US" baseline="0" dirty="0" smtClean="0"/>
              <a:t> Most importantly – you can register to be a donor at </a:t>
            </a:r>
            <a:r>
              <a:rPr lang="en-US" baseline="0" dirty="0" err="1" smtClean="0"/>
              <a:t>donoralliance.org</a:t>
            </a:r>
            <a:r>
              <a:rPr lang="en-US" baseline="0" dirty="0" smtClean="0"/>
              <a:t> or Donate Life Colorado or Wyoming .org sites</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24</a:t>
            </a:fld>
            <a:endParaRPr lang="en-US"/>
          </a:p>
        </p:txBody>
      </p:sp>
    </p:spTree>
    <p:extLst>
      <p:ext uri="{BB962C8B-B14F-4D97-AF65-F5344CB8AC3E}">
        <p14:creationId xmlns:p14="http://schemas.microsoft.com/office/powerpoint/2010/main" val="4224530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Let</a:t>
            </a:r>
            <a:r>
              <a:rPr lang="en-US" baseline="0" dirty="0" smtClean="0"/>
              <a:t> your family know your decision</a:t>
            </a:r>
          </a:p>
          <a:p>
            <a:pPr marL="628650" lvl="1" indent="-171450">
              <a:buFont typeface="Arial"/>
              <a:buChar char="•"/>
            </a:pPr>
            <a:r>
              <a:rPr lang="en-US" baseline="0" dirty="0" smtClean="0"/>
              <a:t>This eases your loved ones’ decisions during a difficult time</a:t>
            </a:r>
          </a:p>
          <a:p>
            <a:pPr marL="628650" lvl="1" indent="-171450">
              <a:buFont typeface="Arial"/>
              <a:buChar char="•"/>
            </a:pPr>
            <a:r>
              <a:rPr lang="en-US" baseline="0" dirty="0" smtClean="0"/>
              <a:t>Increases the chance of finding a match for all your life saving gifts</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25</a:t>
            </a:fld>
            <a:endParaRPr lang="en-US"/>
          </a:p>
        </p:txBody>
      </p:sp>
    </p:spTree>
    <p:extLst>
      <p:ext uri="{BB962C8B-B14F-4D97-AF65-F5344CB8AC3E}">
        <p14:creationId xmlns:p14="http://schemas.microsoft.com/office/powerpoint/2010/main" val="3754611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Ask for questions if the event is conducive to a Q and A session</a:t>
            </a:r>
          </a:p>
          <a:p>
            <a:pPr marL="171450" indent="-171450">
              <a:buFont typeface="Arial"/>
              <a:buChar char="•"/>
            </a:pPr>
            <a:r>
              <a:rPr lang="en-US" dirty="0" smtClean="0"/>
              <a:t>Thank the audience</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26</a:t>
            </a:fld>
            <a:endParaRPr lang="en-US"/>
          </a:p>
        </p:txBody>
      </p:sp>
    </p:spTree>
    <p:extLst>
      <p:ext uri="{BB962C8B-B14F-4D97-AF65-F5344CB8AC3E}">
        <p14:creationId xmlns:p14="http://schemas.microsoft.com/office/powerpoint/2010/main" val="38161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Donor Alliance</a:t>
            </a:r>
            <a:r>
              <a:rPr lang="en-US" baseline="0" dirty="0" smtClean="0"/>
              <a:t> </a:t>
            </a:r>
            <a:r>
              <a:rPr lang="en-US" b="1" baseline="0" dirty="0" smtClean="0"/>
              <a:t>is 1 of the 58 </a:t>
            </a:r>
            <a:r>
              <a:rPr lang="en-US" baseline="0" dirty="0" smtClean="0"/>
              <a:t>OPO’s in the U.S. covering Colorado and most of Wyoming </a:t>
            </a:r>
          </a:p>
          <a:p>
            <a:pPr marL="171450" indent="-171450">
              <a:buFont typeface="Arial"/>
              <a:buChar char="•"/>
            </a:pPr>
            <a:r>
              <a:rPr lang="en-US" baseline="0" dirty="0" smtClean="0"/>
              <a:t>Donor Alliance is also an accredited tissue bank by AATB</a:t>
            </a:r>
          </a:p>
          <a:p>
            <a:pPr marL="171450" indent="-171450">
              <a:buFont typeface="Arial"/>
              <a:buChar char="•"/>
            </a:pPr>
            <a:r>
              <a:rPr lang="en-US" baseline="0" dirty="0" smtClean="0"/>
              <a:t>Donor Alliance formed in 1997 from the merger of an OPO and a tissue bank already serving Colorado and Wyoming</a:t>
            </a:r>
          </a:p>
          <a:p>
            <a:pPr marL="171450" indent="-171450">
              <a:buFont typeface="Arial"/>
              <a:buChar char="•"/>
            </a:pPr>
            <a:r>
              <a:rPr lang="en-US" baseline="0" dirty="0" smtClean="0"/>
              <a:t>Donor Alliance currently serves more the 5.5 million residents in the two states and beyond</a:t>
            </a:r>
          </a:p>
          <a:p>
            <a:pPr marL="171450" indent="-171450">
              <a:buFont typeface="Arial"/>
              <a:buChar char="•"/>
            </a:pPr>
            <a:r>
              <a:rPr lang="en-US" b="1" baseline="0" dirty="0" smtClean="0"/>
              <a:t>CLICK </a:t>
            </a:r>
            <a:r>
              <a:rPr lang="en-US" baseline="0" dirty="0" smtClean="0"/>
              <a:t>Facilitate recovery</a:t>
            </a:r>
          </a:p>
          <a:p>
            <a:pPr marL="171450" indent="-171450">
              <a:buFont typeface="Arial"/>
              <a:buChar char="•"/>
            </a:pPr>
            <a:r>
              <a:rPr lang="en-US" b="1" baseline="0" dirty="0" smtClean="0"/>
              <a:t>CLICK “</a:t>
            </a:r>
            <a:r>
              <a:rPr lang="en-US" baseline="0" dirty="0" smtClean="0"/>
              <a:t>We are the organ cooler people”</a:t>
            </a:r>
          </a:p>
          <a:p>
            <a:pPr marL="171450" indent="-171450">
              <a:buFont typeface="Arial"/>
              <a:buChar char="•"/>
            </a:pPr>
            <a:r>
              <a:rPr lang="en-US" b="1" baseline="0" dirty="0" smtClean="0"/>
              <a:t>CLICK </a:t>
            </a:r>
            <a:r>
              <a:rPr lang="en-US" baseline="0" dirty="0" smtClean="0"/>
              <a:t>Educate our service area about the benefits of organ, eye and tissue donation</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3</a:t>
            </a:fld>
            <a:endParaRPr lang="en-US"/>
          </a:p>
        </p:txBody>
      </p:sp>
    </p:spTree>
    <p:extLst>
      <p:ext uri="{BB962C8B-B14F-4D97-AF65-F5344CB8AC3E}">
        <p14:creationId xmlns:p14="http://schemas.microsoft.com/office/powerpoint/2010/main" val="242364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t>
            </a:r>
            <a:r>
              <a:rPr lang="en-US" i="1" dirty="0" smtClean="0"/>
              <a:t>These should be</a:t>
            </a:r>
            <a:r>
              <a:rPr lang="en-US" i="1" baseline="0" dirty="0" smtClean="0"/>
              <a:t> facilitation description</a:t>
            </a:r>
            <a:r>
              <a:rPr lang="en-US" i="1" dirty="0" smtClean="0"/>
              <a:t>. The process of</a:t>
            </a:r>
            <a:r>
              <a:rPr lang="en-US" i="1" baseline="0" dirty="0" smtClean="0"/>
              <a:t> donation will be described in detail later</a:t>
            </a:r>
            <a:r>
              <a:rPr lang="en-US" baseline="0" dirty="0" smtClean="0"/>
              <a:t>.) </a:t>
            </a:r>
            <a:r>
              <a:rPr lang="en-US" b="1" baseline="0" dirty="0" smtClean="0"/>
              <a:t>Pose the question</a:t>
            </a:r>
            <a:r>
              <a:rPr lang="en-US" baseline="0" dirty="0" smtClean="0"/>
              <a:t>, “How does a donor get paired with recipients?”</a:t>
            </a:r>
          </a:p>
          <a:p>
            <a:pPr marL="628650" lvl="1" indent="-171450">
              <a:buFont typeface="Arial"/>
              <a:buChar char="•"/>
            </a:pPr>
            <a:r>
              <a:rPr lang="en-US" b="1" baseline="0" dirty="0" smtClean="0"/>
              <a:t>CLICK</a:t>
            </a:r>
            <a:r>
              <a:rPr lang="en-US" baseline="0" dirty="0" smtClean="0"/>
              <a:t> Donor Evaluation – TISSUE RECOVRY COORDINATORS or FAMILY SUPPORT COORDINATOR</a:t>
            </a:r>
          </a:p>
          <a:p>
            <a:pPr marL="628650" lvl="1" indent="-171450">
              <a:buFont typeface="Arial"/>
              <a:buChar char="•"/>
            </a:pPr>
            <a:r>
              <a:rPr lang="en-US" b="1" baseline="0" dirty="0" smtClean="0"/>
              <a:t>CLICK</a:t>
            </a:r>
            <a:r>
              <a:rPr lang="en-US" baseline="0" dirty="0" smtClean="0"/>
              <a:t> Medical Maintenance – ORGAN RECOVERY COORDINATOR </a:t>
            </a:r>
          </a:p>
          <a:p>
            <a:pPr marL="628650" lvl="1" indent="-171450">
              <a:buFont typeface="Arial"/>
              <a:buChar char="•"/>
            </a:pPr>
            <a:r>
              <a:rPr lang="en-US" b="1" baseline="0" dirty="0" smtClean="0"/>
              <a:t>CLICK</a:t>
            </a:r>
            <a:r>
              <a:rPr lang="en-US" baseline="0" dirty="0" smtClean="0"/>
              <a:t> List Matching – UNOS</a:t>
            </a:r>
          </a:p>
          <a:p>
            <a:pPr marL="628650" lvl="1" indent="-171450">
              <a:buFont typeface="Arial"/>
              <a:buChar char="•"/>
            </a:pPr>
            <a:r>
              <a:rPr lang="en-US" b="1" baseline="0" dirty="0" smtClean="0"/>
              <a:t>CLICK</a:t>
            </a:r>
            <a:r>
              <a:rPr lang="en-US" baseline="0" dirty="0" smtClean="0"/>
              <a:t> OR Scheduling – in hospital or Recovery Center (Brain Dead ONLY), pediatric always at Children’s and DCD always at hospital</a:t>
            </a:r>
          </a:p>
          <a:p>
            <a:pPr marL="628650" lvl="1" indent="-171450">
              <a:buFont typeface="Arial"/>
              <a:buChar char="•"/>
            </a:pPr>
            <a:r>
              <a:rPr lang="en-US" b="1" baseline="0" dirty="0" smtClean="0"/>
              <a:t>CLICK</a:t>
            </a:r>
            <a:r>
              <a:rPr lang="en-US" baseline="0" dirty="0" smtClean="0"/>
              <a:t> Transportation – planes or ambulance – we go out or donor comes to Recovery Center</a:t>
            </a:r>
          </a:p>
          <a:p>
            <a:pPr marL="628650" lvl="1" indent="-171450">
              <a:buFont typeface="Arial"/>
              <a:buChar char="•"/>
            </a:pPr>
            <a:r>
              <a:rPr lang="en-US" b="1" baseline="0" dirty="0" smtClean="0"/>
              <a:t>CLICK</a:t>
            </a:r>
            <a:r>
              <a:rPr lang="en-US" baseline="0" dirty="0" smtClean="0"/>
              <a:t> Quality Control – many individuals are tasked with ensuring the process is safe, beneficial and fair to all in Donor Alliance’s service area</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4</a:t>
            </a:fld>
            <a:endParaRPr lang="en-US"/>
          </a:p>
        </p:txBody>
      </p:sp>
    </p:spTree>
    <p:extLst>
      <p:ext uri="{BB962C8B-B14F-4D97-AF65-F5344CB8AC3E}">
        <p14:creationId xmlns:p14="http://schemas.microsoft.com/office/powerpoint/2010/main" val="2276148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Donate Life Colorado or Wyoming is the brand of the donor</a:t>
            </a:r>
            <a:r>
              <a:rPr lang="en-US" baseline="0" dirty="0" smtClean="0"/>
              <a:t> registry, the Donate Life Colorado and Wyoming Organ &amp; Tissue Donor Registry. </a:t>
            </a:r>
          </a:p>
          <a:p>
            <a:pPr marL="171450" indent="-171450">
              <a:buFont typeface="Arial" panose="020B0604020202020204" pitchFamily="34" charset="0"/>
              <a:buChar char="•"/>
            </a:pPr>
            <a:r>
              <a:rPr lang="en-US" baseline="0" dirty="0" smtClean="0"/>
              <a:t>Donor Alliance manages the donor registry, per statute</a:t>
            </a:r>
          </a:p>
          <a:p>
            <a:pPr marL="171450" indent="-171450">
              <a:buFont typeface="Arial" panose="020B0604020202020204" pitchFamily="34" charset="0"/>
              <a:buChar char="•"/>
            </a:pPr>
            <a:r>
              <a:rPr lang="en-US" baseline="0" dirty="0" smtClean="0"/>
              <a:t>This largely encapsulates the portion of DA’s duties to educate and inspire the public to register as organ, eye and tissue donors. </a:t>
            </a:r>
          </a:p>
          <a:p>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5</a:t>
            </a:fld>
            <a:endParaRPr lang="en-US"/>
          </a:p>
        </p:txBody>
      </p:sp>
    </p:spTree>
    <p:extLst>
      <p:ext uri="{BB962C8B-B14F-4D97-AF65-F5344CB8AC3E}">
        <p14:creationId xmlns:p14="http://schemas.microsoft.com/office/powerpoint/2010/main" val="191464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This</a:t>
            </a:r>
            <a:r>
              <a:rPr lang="en-US" baseline="0" dirty="0" smtClean="0"/>
              <a:t> is a question for the audience if manageable, or a moment to lead the audience to think about donation as a public health crises. This should tie into the next slide of DA mission – </a:t>
            </a:r>
            <a:r>
              <a:rPr lang="en-US" i="1" baseline="0" dirty="0" smtClean="0"/>
              <a:t>saving lives through organ &amp; tissue donation</a:t>
            </a:r>
          </a:p>
          <a:p>
            <a:pPr marL="628650" lvl="1" indent="-171450">
              <a:buFont typeface="Arial"/>
              <a:buChar char="•"/>
            </a:pPr>
            <a:r>
              <a:rPr lang="en-US" i="0" baseline="0" dirty="0" smtClean="0"/>
              <a:t>Good probing thought, “Think about a time when you were really sick or hurt. Now, imagine never getting better, being in a constant state of illness unless you get a transplant.”</a:t>
            </a:r>
            <a:endParaRPr lang="en-US" i="0" dirty="0" smtClean="0"/>
          </a:p>
          <a:p>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6</a:t>
            </a:fld>
            <a:endParaRPr lang="en-US"/>
          </a:p>
        </p:txBody>
      </p:sp>
    </p:spTree>
    <p:extLst>
      <p:ext uri="{BB962C8B-B14F-4D97-AF65-F5344CB8AC3E}">
        <p14:creationId xmlns:p14="http://schemas.microsoft.com/office/powerpoint/2010/main" val="2632766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Read our mission statement</a:t>
            </a:r>
          </a:p>
          <a:p>
            <a:pPr marL="171450" indent="-171450">
              <a:buFont typeface="Arial"/>
              <a:buChar char="•"/>
            </a:pPr>
            <a:r>
              <a:rPr lang="en-US" dirty="0" smtClean="0"/>
              <a:t>Don’t expand</a:t>
            </a:r>
            <a:r>
              <a:rPr lang="en-US" baseline="0" dirty="0" smtClean="0"/>
              <a:t> on the concept – simple and concise is best</a:t>
            </a:r>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7</a:t>
            </a:fld>
            <a:endParaRPr lang="en-US"/>
          </a:p>
        </p:txBody>
      </p:sp>
    </p:spTree>
    <p:extLst>
      <p:ext uri="{BB962C8B-B14F-4D97-AF65-F5344CB8AC3E}">
        <p14:creationId xmlns:p14="http://schemas.microsoft.com/office/powerpoint/2010/main" val="3115282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There</a:t>
            </a:r>
            <a:r>
              <a:rPr lang="en-US" baseline="0" dirty="0" smtClean="0"/>
              <a:t> are 4 transplant centers – all located in Denver serving a diverse population</a:t>
            </a:r>
          </a:p>
          <a:p>
            <a:pPr marL="628650" lvl="1" indent="-171450">
              <a:buFontTx/>
              <a:buChar char="-"/>
            </a:pPr>
            <a:r>
              <a:rPr lang="en-US" baseline="0" dirty="0" smtClean="0"/>
              <a:t>Have done tens of thousands of organ transplants  – heart, kidney, pancreas, lung, and liver</a:t>
            </a:r>
          </a:p>
          <a:p>
            <a:pPr marL="171450" indent="-171450">
              <a:buFontTx/>
              <a:buChar char="-"/>
            </a:pPr>
            <a:r>
              <a:rPr lang="en-US" baseline="0" dirty="0" smtClean="0"/>
              <a:t>There a two local tissue processors creating jobs and biotech innovation in DA’s service area</a:t>
            </a:r>
          </a:p>
          <a:p>
            <a:pPr marL="628650" lvl="1" indent="-171450">
              <a:buFontTx/>
              <a:buChar char="-"/>
            </a:pPr>
            <a:r>
              <a:rPr lang="en-US" baseline="0" dirty="0" err="1" smtClean="0"/>
              <a:t>AlloSource</a:t>
            </a:r>
            <a:r>
              <a:rPr lang="en-US" baseline="0" dirty="0" smtClean="0"/>
              <a:t> – located in Centennial, south of Denver; world’s largest processor of cellular bone grafts</a:t>
            </a:r>
          </a:p>
          <a:p>
            <a:pPr marL="628650" lvl="1" indent="-171450">
              <a:buFontTx/>
              <a:buChar char="-"/>
            </a:pPr>
            <a:r>
              <a:rPr lang="en-US" baseline="0" dirty="0" smtClean="0"/>
              <a:t>RMLEB – located on CU – Anschutz Medical campus; one of two eye banks pioneering new corneal transplant technique</a:t>
            </a:r>
          </a:p>
          <a:p>
            <a:pPr marL="171450" lvl="0" indent="-171450">
              <a:buFontTx/>
              <a:buChar char="-"/>
            </a:pPr>
            <a:endParaRPr lang="en-US" baseline="0" dirty="0" smtClean="0"/>
          </a:p>
          <a:p>
            <a:pPr marL="171450" lvl="0" indent="-171450">
              <a:buFontTx/>
              <a:buChar cha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8</a:t>
            </a:fld>
            <a:endParaRPr lang="en-US"/>
          </a:p>
        </p:txBody>
      </p:sp>
    </p:spTree>
    <p:extLst>
      <p:ext uri="{BB962C8B-B14F-4D97-AF65-F5344CB8AC3E}">
        <p14:creationId xmlns:p14="http://schemas.microsoft.com/office/powerpoint/2010/main" val="3120348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1" baseline="0" dirty="0" smtClean="0"/>
              <a:t>CLICK</a:t>
            </a:r>
            <a:r>
              <a:rPr lang="en-US" baseline="0" dirty="0" smtClean="0"/>
              <a:t> </a:t>
            </a:r>
            <a:r>
              <a:rPr lang="en-US" dirty="0" smtClean="0"/>
              <a:t>LAW: The Uniform Anatomical Gift Act was passed by</a:t>
            </a:r>
            <a:r>
              <a:rPr lang="en-US" baseline="0" dirty="0" smtClean="0"/>
              <a:t> the Colorado Legislature in 1998 and Wyoming in 2003, enacting the donor registry. Recognizes the right of adult individuals to choose how they wish to have their bodies utilized without subsequent consultation with their family members.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1" baseline="0" dirty="0" smtClean="0"/>
              <a:t>CLICK</a:t>
            </a:r>
            <a:r>
              <a:rPr lang="en-US" baseline="0" dirty="0" smtClean="0"/>
              <a:t> </a:t>
            </a:r>
            <a:r>
              <a:rPr lang="en-US" dirty="0" smtClean="0"/>
              <a:t>MATURE:</a:t>
            </a:r>
            <a:r>
              <a:rPr lang="en-US" baseline="0" dirty="0" smtClean="0"/>
              <a:t> </a:t>
            </a:r>
            <a:r>
              <a:rPr lang="en-US" altLang="en-US" sz="1200" dirty="0" smtClean="0"/>
              <a:t>A registry that has been through at least one renewal cycle so every person has had a chance to obtain a license at least once [5 – 10 year]</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1" baseline="0" dirty="0" smtClean="0"/>
              <a:t>CLICK</a:t>
            </a:r>
            <a:r>
              <a:rPr lang="en-US" baseline="0" dirty="0" smtClean="0"/>
              <a:t> </a:t>
            </a:r>
            <a:r>
              <a:rPr lang="en-US" dirty="0" smtClean="0"/>
              <a:t>CONFIDENTIAL: State law prohibits registry information from being sold or shared with any company or government agency. Your registry status is only accessed at the time of death by those agencies directly involved in the organ, eye and tissue donation process as outlined by state law.</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1" baseline="0" dirty="0" smtClean="0"/>
              <a:t>CLICK</a:t>
            </a:r>
            <a:r>
              <a:rPr lang="en-US" baseline="0" dirty="0" smtClean="0"/>
              <a:t> </a:t>
            </a:r>
            <a:r>
              <a:rPr lang="en-US" dirty="0" smtClean="0"/>
              <a:t>CENTRALIZED:</a:t>
            </a:r>
            <a:r>
              <a:rPr lang="en-US" baseline="0" dirty="0" smtClean="0"/>
              <a:t> one, electronic database that encapsulates both DMV and online registrants</a:t>
            </a:r>
            <a:endParaRPr lang="en-US" dirty="0" smtClean="0"/>
          </a:p>
          <a:p>
            <a:pPr marL="171450" indent="-171450">
              <a:buFont typeface="Arial"/>
              <a:buChar char="•"/>
            </a:pPr>
            <a:r>
              <a:rPr lang="en-US" b="1" baseline="0" dirty="0" smtClean="0"/>
              <a:t>CLICK</a:t>
            </a:r>
            <a:r>
              <a:rPr lang="en-US" baseline="0" dirty="0" smtClean="0"/>
              <a:t> </a:t>
            </a:r>
            <a:r>
              <a:rPr lang="en-US" dirty="0" smtClean="0"/>
              <a:t>1</a:t>
            </a:r>
            <a:r>
              <a:rPr lang="en-US" baseline="30000" dirty="0" smtClean="0"/>
              <a:t>st</a:t>
            </a:r>
            <a:r>
              <a:rPr lang="en-US" dirty="0" smtClean="0"/>
              <a:t> PERSON</a:t>
            </a:r>
            <a:r>
              <a:rPr lang="en-US" baseline="0" dirty="0" smtClean="0"/>
              <a:t> CONSENT: makes individual’s intent to be a posthumous organ donor legally binding, much like a living will or advance directive. Donor decision is paramount and should be respected. </a:t>
            </a:r>
          </a:p>
          <a:p>
            <a:pPr marL="171450" indent="-171450">
              <a:buFont typeface="Arial"/>
              <a:buChar char="•"/>
            </a:pPr>
            <a:r>
              <a:rPr lang="en-US" b="1" baseline="0" dirty="0" smtClean="0"/>
              <a:t>CLICK</a:t>
            </a:r>
            <a:r>
              <a:rPr lang="en-US" baseline="0" dirty="0" smtClean="0"/>
              <a:t> OPT-IN: explicit consent, people must take a concrete action to declare they want to be a donor.  (versus opt-out or presumed consent)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89B0FE5-8F2B-4BB0-B5FA-A772786F96AB}" type="slidenum">
              <a:rPr lang="en-US" smtClean="0"/>
              <a:t>9</a:t>
            </a:fld>
            <a:endParaRPr lang="en-US"/>
          </a:p>
        </p:txBody>
      </p:sp>
    </p:spTree>
    <p:extLst>
      <p:ext uri="{BB962C8B-B14F-4D97-AF65-F5344CB8AC3E}">
        <p14:creationId xmlns:p14="http://schemas.microsoft.com/office/powerpoint/2010/main" val="3373290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08374" y="1066067"/>
            <a:ext cx="4949825" cy="2432098"/>
          </a:xfrm>
        </p:spPr>
        <p:txBody>
          <a:bodyPr lIns="0" tIns="0" rIns="0" bIns="0" anchor="t" anchorCtr="0">
            <a:normAutofit/>
          </a:bodyPr>
          <a:lstStyle>
            <a:lvl1pPr algn="l">
              <a:lnSpc>
                <a:spcPts val="6000"/>
              </a:lnSpc>
              <a:defRPr sz="6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508374" y="3698697"/>
            <a:ext cx="4949825" cy="638731"/>
          </a:xfrm>
        </p:spPr>
        <p:txBody>
          <a:bodyPr lIns="0" tIns="0" rIns="0" bIns="0" anchor="t" anchorCtr="0">
            <a:normAutofit/>
          </a:bodyPr>
          <a:lstStyle>
            <a:lvl1pPr marL="0" indent="0" algn="l">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9930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8771F3-A447-4948-8406-6556CC77BC42}" type="datetimeFigureOut">
              <a:rPr lang="en-US" smtClean="0"/>
              <a:t>8/17/2016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FEB20-2E08-C346-9714-20814F3F9231}" type="slidenum">
              <a:rPr lang="en-US" smtClean="0"/>
              <a:t>‹#›</a:t>
            </a:fld>
            <a:endParaRPr lang="en-US"/>
          </a:p>
        </p:txBody>
      </p:sp>
    </p:spTree>
    <p:extLst>
      <p:ext uri="{BB962C8B-B14F-4D97-AF65-F5344CB8AC3E}">
        <p14:creationId xmlns:p14="http://schemas.microsoft.com/office/powerpoint/2010/main" val="341610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8771F3-A447-4948-8406-6556CC77BC42}" type="datetimeFigureOut">
              <a:rPr lang="en-US" smtClean="0"/>
              <a:t>8/17/2016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FEB20-2E08-C346-9714-20814F3F9231}" type="slidenum">
              <a:rPr lang="en-US" smtClean="0"/>
              <a:t>‹#›</a:t>
            </a:fld>
            <a:endParaRPr lang="en-US"/>
          </a:p>
        </p:txBody>
      </p:sp>
    </p:spTree>
    <p:extLst>
      <p:ext uri="{BB962C8B-B14F-4D97-AF65-F5344CB8AC3E}">
        <p14:creationId xmlns:p14="http://schemas.microsoft.com/office/powerpoint/2010/main" val="3935036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8771F3-A447-4948-8406-6556CC77BC42}" type="datetimeFigureOut">
              <a:rPr lang="en-US" smtClean="0"/>
              <a:t>8/17/2016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FEB20-2E08-C346-9714-20814F3F9231}" type="slidenum">
              <a:rPr lang="en-US" smtClean="0"/>
              <a:t>‹#›</a:t>
            </a:fld>
            <a:endParaRPr lang="en-US"/>
          </a:p>
        </p:txBody>
      </p:sp>
    </p:spTree>
    <p:extLst>
      <p:ext uri="{BB962C8B-B14F-4D97-AF65-F5344CB8AC3E}">
        <p14:creationId xmlns:p14="http://schemas.microsoft.com/office/powerpoint/2010/main" val="265942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8771F3-A447-4948-8406-6556CC77BC42}" type="datetimeFigureOut">
              <a:rPr lang="en-US" smtClean="0"/>
              <a:t>8/17/2016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FEB20-2E08-C346-9714-20814F3F9231}" type="slidenum">
              <a:rPr lang="en-US" smtClean="0"/>
              <a:t>‹#›</a:t>
            </a:fld>
            <a:endParaRPr lang="en-US"/>
          </a:p>
        </p:txBody>
      </p:sp>
    </p:spTree>
    <p:extLst>
      <p:ext uri="{BB962C8B-B14F-4D97-AF65-F5344CB8AC3E}">
        <p14:creationId xmlns:p14="http://schemas.microsoft.com/office/powerpoint/2010/main" val="2685264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16953"/>
            <a:ext cx="9143999" cy="2026196"/>
          </a:xfrm>
          <a:solidFill>
            <a:schemeClr val="tx2"/>
          </a:solidFill>
        </p:spPr>
        <p:txBody>
          <a:bodyPr lIns="457200" tIns="228600" rIns="457200" bIns="228600" anchor="ctr" anchorCtr="0">
            <a:spAutoFit/>
          </a:bodyPr>
          <a:lstStyle>
            <a:lvl1pPr algn="ctr">
              <a:lnSpc>
                <a:spcPts val="6000"/>
              </a:lnSpc>
              <a:defRPr sz="6000" b="1" cap="none">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8347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8771F3-A447-4948-8406-6556CC77BC42}" type="datetimeFigureOut">
              <a:rPr lang="en-US" smtClean="0"/>
              <a:t>8/17/2016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FEB20-2E08-C346-9714-20814F3F9231}" type="slidenum">
              <a:rPr lang="en-US" smtClean="0"/>
              <a:t>‹#›</a:t>
            </a:fld>
            <a:endParaRPr lang="en-US"/>
          </a:p>
        </p:txBody>
      </p:sp>
    </p:spTree>
    <p:extLst>
      <p:ext uri="{BB962C8B-B14F-4D97-AF65-F5344CB8AC3E}">
        <p14:creationId xmlns:p14="http://schemas.microsoft.com/office/powerpoint/2010/main" val="164651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8771F3-A447-4948-8406-6556CC77BC42}" type="datetimeFigureOut">
              <a:rPr lang="en-US" smtClean="0"/>
              <a:t>8/17/2016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FEB20-2E08-C346-9714-20814F3F9231}" type="slidenum">
              <a:rPr lang="en-US" smtClean="0"/>
              <a:t>‹#›</a:t>
            </a:fld>
            <a:endParaRPr lang="en-US"/>
          </a:p>
        </p:txBody>
      </p:sp>
    </p:spTree>
    <p:extLst>
      <p:ext uri="{BB962C8B-B14F-4D97-AF65-F5344CB8AC3E}">
        <p14:creationId xmlns:p14="http://schemas.microsoft.com/office/powerpoint/2010/main" val="1751560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8771F3-A447-4948-8406-6556CC77BC42}" type="datetimeFigureOut">
              <a:rPr lang="en-US" smtClean="0"/>
              <a:t>8/17/2016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FEB20-2E08-C346-9714-20814F3F9231}" type="slidenum">
              <a:rPr lang="en-US" smtClean="0"/>
              <a:t>‹#›</a:t>
            </a:fld>
            <a:endParaRPr lang="en-US"/>
          </a:p>
        </p:txBody>
      </p:sp>
    </p:spTree>
    <p:extLst>
      <p:ext uri="{BB962C8B-B14F-4D97-AF65-F5344CB8AC3E}">
        <p14:creationId xmlns:p14="http://schemas.microsoft.com/office/powerpoint/2010/main" val="132915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72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itle">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a:xfrm>
            <a:off x="0" y="5370433"/>
            <a:ext cx="9144000" cy="148756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5370433"/>
            <a:ext cx="8229600" cy="1487568"/>
          </a:xfrm>
          <a:ln>
            <a:noFill/>
          </a:ln>
        </p:spPr>
        <p:txBody>
          <a:bodyPr>
            <a:normAutofit/>
          </a:bodyPr>
          <a:lstStyle>
            <a:lvl1pPr>
              <a:defRPr sz="4000">
                <a:solidFill>
                  <a:srgbClr val="FFFFFF"/>
                </a:solidFill>
              </a:defRPr>
            </a:lvl1pPr>
          </a:lstStyle>
          <a:p>
            <a:r>
              <a:rPr lang="en-US" dirty="0" smtClean="0"/>
              <a:t>CLICK TO EDIT MASTER TITLE STYLE</a:t>
            </a:r>
            <a:endParaRPr lang="en-US" dirty="0"/>
          </a:p>
        </p:txBody>
      </p:sp>
      <p:sp>
        <p:nvSpPr>
          <p:cNvPr id="16" name="Text Placeholder 15"/>
          <p:cNvSpPr>
            <a:spLocks noGrp="1"/>
          </p:cNvSpPr>
          <p:nvPr>
            <p:ph type="body" sz="quarter" idx="10"/>
          </p:nvPr>
        </p:nvSpPr>
        <p:spPr>
          <a:xfrm>
            <a:off x="3502025" y="1004887"/>
            <a:ext cx="5015579" cy="370418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289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8771F3-A447-4948-8406-6556CC77BC42}" type="datetimeFigureOut">
              <a:rPr lang="en-US" smtClean="0"/>
              <a:t>8/17/2016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FEB20-2E08-C346-9714-20814F3F9231}" type="slidenum">
              <a:rPr lang="en-US" smtClean="0"/>
              <a:t>‹#›</a:t>
            </a:fld>
            <a:endParaRPr lang="en-US"/>
          </a:p>
        </p:txBody>
      </p:sp>
    </p:spTree>
    <p:extLst>
      <p:ext uri="{BB962C8B-B14F-4D97-AF65-F5344CB8AC3E}">
        <p14:creationId xmlns:p14="http://schemas.microsoft.com/office/powerpoint/2010/main" val="3484219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8362"/>
            <a:ext cx="8229600" cy="777085"/>
          </a:xfrm>
          <a:prstGeom prst="rect">
            <a:avLst/>
          </a:prstGeom>
        </p:spPr>
        <p:txBody>
          <a:bodyPr vert="horz" lIns="91440" tIns="0" rIns="9144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382158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298699" y="6629400"/>
            <a:ext cx="1138767" cy="228600"/>
          </a:xfrm>
          <a:prstGeom prst="rect">
            <a:avLst/>
          </a:prstGeom>
        </p:spPr>
        <p:txBody>
          <a:bodyPr vert="horz" lIns="91440" tIns="45720" rIns="91440" bIns="45720" rtlCol="0" anchor="ctr"/>
          <a:lstStyle>
            <a:lvl1pPr algn="l">
              <a:defRPr sz="1000">
                <a:solidFill>
                  <a:schemeClr val="tx1">
                    <a:tint val="75000"/>
                  </a:schemeClr>
                </a:solidFill>
              </a:defRPr>
            </a:lvl1pPr>
          </a:lstStyle>
          <a:p>
            <a:fld id="{D98771F3-A447-4948-8406-6556CC77BC42}" type="datetimeFigureOut">
              <a:rPr lang="en-US" smtClean="0"/>
              <a:pPr/>
              <a:t>8/17/2016</a:t>
            </a:fld>
            <a:endParaRPr lang="en-US" dirty="0"/>
          </a:p>
        </p:txBody>
      </p:sp>
      <p:sp>
        <p:nvSpPr>
          <p:cNvPr id="5" name="Footer Placeholder 4"/>
          <p:cNvSpPr>
            <a:spLocks noGrp="1"/>
          </p:cNvSpPr>
          <p:nvPr>
            <p:ph type="ftr" sz="quarter" idx="3"/>
          </p:nvPr>
        </p:nvSpPr>
        <p:spPr>
          <a:xfrm>
            <a:off x="3776132" y="6629400"/>
            <a:ext cx="1600201" cy="21907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698067" y="6629400"/>
            <a:ext cx="1473200" cy="234950"/>
          </a:xfrm>
          <a:prstGeom prst="rect">
            <a:avLst/>
          </a:prstGeom>
        </p:spPr>
        <p:txBody>
          <a:bodyPr vert="horz" lIns="91440" tIns="45720" rIns="91440" bIns="45720" rtlCol="0" anchor="ctr"/>
          <a:lstStyle>
            <a:lvl1pPr algn="r">
              <a:defRPr sz="1000">
                <a:solidFill>
                  <a:schemeClr val="tx1">
                    <a:tint val="75000"/>
                  </a:schemeClr>
                </a:solidFill>
              </a:defRPr>
            </a:lvl1pPr>
          </a:lstStyle>
          <a:p>
            <a:fld id="{5A8FEB20-2E08-C346-9714-20814F3F9231}" type="slidenum">
              <a:rPr lang="en-US" smtClean="0"/>
              <a:pPr/>
              <a:t>‹#›</a:t>
            </a:fld>
            <a:endParaRPr lang="en-US" dirty="0"/>
          </a:p>
        </p:txBody>
      </p:sp>
    </p:spTree>
    <p:extLst>
      <p:ext uri="{BB962C8B-B14F-4D97-AF65-F5344CB8AC3E}">
        <p14:creationId xmlns:p14="http://schemas.microsoft.com/office/powerpoint/2010/main" val="2327019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iming>
    <p:tnLst>
      <p:par>
        <p:cTn id="1" dur="indefinite" restart="never" nodeType="tmRoot"/>
      </p:par>
    </p:tnLst>
  </p:timing>
  <p:txStyles>
    <p:titleStyle>
      <a:lvl1pPr algn="ctr" defTabSz="457200" rtl="0" eaLnBrk="1" latinLnBrk="0" hangingPunct="1">
        <a:spcBef>
          <a:spcPct val="0"/>
        </a:spcBef>
        <a:buNone/>
        <a:defRPr sz="48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localhost/Users/tae/Desktop/Donation%20Overview/Donation%20and%20Transplantation-%20How%20does%20it%20work-.mp4" TargetMode="External"/><Relationship Id="rId1" Type="http://schemas.microsoft.com/office/2007/relationships/media" Target="file://localhost/Users/tae/Desktop/Donation%20Overview/Donation%20and%20Transplantation-%20How%20does%20it%20work-.mp4" TargetMode="External"/><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0.tiff"/><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9205" y="1527936"/>
            <a:ext cx="4949825" cy="2432098"/>
          </a:xfrm>
        </p:spPr>
        <p:txBody>
          <a:bodyPr>
            <a:normAutofit/>
          </a:bodyPr>
          <a:lstStyle/>
          <a:p>
            <a:r>
              <a:rPr lang="en-US" dirty="0" smtClean="0"/>
              <a:t>Donating Life</a:t>
            </a:r>
            <a:br>
              <a:rPr lang="en-US" dirty="0" smtClean="0"/>
            </a:br>
            <a:r>
              <a:rPr lang="en-US" sz="4000" dirty="0" smtClean="0"/>
              <a:t>Colorado &amp; Wyoming</a:t>
            </a:r>
            <a:endParaRPr lang="en-US" sz="4000" dirty="0"/>
          </a:p>
        </p:txBody>
      </p:sp>
      <p:sp>
        <p:nvSpPr>
          <p:cNvPr id="3" name="Subtitle 2"/>
          <p:cNvSpPr>
            <a:spLocks noGrp="1"/>
          </p:cNvSpPr>
          <p:nvPr>
            <p:ph type="subTitle" idx="1"/>
          </p:nvPr>
        </p:nvSpPr>
        <p:spPr>
          <a:xfrm>
            <a:off x="3508374" y="4597467"/>
            <a:ext cx="5436334" cy="638731"/>
          </a:xfrm>
        </p:spPr>
        <p:txBody>
          <a:bodyPr>
            <a:normAutofit/>
          </a:bodyPr>
          <a:lstStyle/>
          <a:p>
            <a:r>
              <a:rPr lang="en-US" dirty="0" smtClean="0">
                <a:solidFill>
                  <a:schemeClr val="bg2"/>
                </a:solidFill>
              </a:rPr>
              <a:t>Tae Sta</a:t>
            </a:r>
            <a:r>
              <a:rPr lang="en-US" dirty="0" smtClean="0"/>
              <a:t>mper, Public Education Coordinator</a:t>
            </a:r>
            <a:endParaRPr lang="en-US" dirty="0" smtClean="0">
              <a:solidFill>
                <a:schemeClr val="bg2"/>
              </a:solidFill>
            </a:endParaRPr>
          </a:p>
        </p:txBody>
      </p:sp>
      <p:pic>
        <p:nvPicPr>
          <p:cNvPr id="4" name="Picture 3" descr="myhe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328" y="987834"/>
            <a:ext cx="2555460" cy="2555460"/>
          </a:xfrm>
          <a:prstGeom prst="rect">
            <a:avLst/>
          </a:prstGeom>
        </p:spPr>
      </p:pic>
    </p:spTree>
    <p:extLst>
      <p:ext uri="{BB962C8B-B14F-4D97-AF65-F5344CB8AC3E}">
        <p14:creationId xmlns:p14="http://schemas.microsoft.com/office/powerpoint/2010/main" val="716318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3076" y="3864933"/>
            <a:ext cx="8663354" cy="1569660"/>
          </a:xfrm>
          <a:prstGeom prst="rect">
            <a:avLst/>
          </a:prstGeom>
          <a:noFill/>
        </p:spPr>
        <p:txBody>
          <a:bodyPr wrap="square" rtlCol="0">
            <a:spAutoFit/>
          </a:bodyPr>
          <a:lstStyle/>
          <a:p>
            <a:pPr algn="ctr"/>
            <a:r>
              <a:rPr lang="en-US" sz="3200" dirty="0" smtClean="0"/>
              <a:t>Donor Designation Rate (DDR) is the percent of people who say “Yes” to organ &amp; tissue donation and get the            on their driver’s license. </a:t>
            </a:r>
            <a:endParaRPr lang="en-US" sz="32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642" y="4922814"/>
            <a:ext cx="894451" cy="779718"/>
          </a:xfrm>
          <a:prstGeom prst="rect">
            <a:avLst/>
          </a:prstGeom>
        </p:spPr>
      </p:pic>
      <p:sp>
        <p:nvSpPr>
          <p:cNvPr id="4" name="Title 3"/>
          <p:cNvSpPr>
            <a:spLocks noGrp="1"/>
          </p:cNvSpPr>
          <p:nvPr>
            <p:ph type="title"/>
          </p:nvPr>
        </p:nvSpPr>
        <p:spPr/>
        <p:txBody>
          <a:bodyPr/>
          <a:lstStyle/>
          <a:p>
            <a:r>
              <a:rPr lang="en-US" dirty="0" smtClean="0"/>
              <a:t>Donor Designation Rate</a:t>
            </a:r>
            <a:endParaRPr lang="en-US" dirty="0"/>
          </a:p>
        </p:txBody>
      </p:sp>
      <p:sp>
        <p:nvSpPr>
          <p:cNvPr id="7" name="Oval 6"/>
          <p:cNvSpPr>
            <a:spLocks/>
          </p:cNvSpPr>
          <p:nvPr/>
        </p:nvSpPr>
        <p:spPr>
          <a:xfrm>
            <a:off x="448927" y="955447"/>
            <a:ext cx="4009672" cy="2625076"/>
          </a:xfrm>
          <a:prstGeom prst="ellipse">
            <a:avLst/>
          </a:prstGeom>
          <a:solidFill>
            <a:schemeClr val="tx2">
              <a:alpha val="75000"/>
            </a:schemeClr>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smtClean="0"/>
              <a:t>Nearly </a:t>
            </a:r>
          </a:p>
          <a:p>
            <a:pPr algn="ctr"/>
            <a:r>
              <a:rPr lang="en-US" sz="6600" b="1" dirty="0" smtClean="0"/>
              <a:t>68%</a:t>
            </a:r>
          </a:p>
          <a:p>
            <a:pPr algn="ctr"/>
            <a:r>
              <a:rPr lang="en-US" sz="2000" dirty="0" smtClean="0"/>
              <a:t>Of Coloradans say ‘Yes’ and register as donors</a:t>
            </a:r>
          </a:p>
        </p:txBody>
      </p:sp>
      <p:sp>
        <p:nvSpPr>
          <p:cNvPr id="6" name="Oval 5"/>
          <p:cNvSpPr>
            <a:spLocks/>
          </p:cNvSpPr>
          <p:nvPr/>
        </p:nvSpPr>
        <p:spPr>
          <a:xfrm>
            <a:off x="4946758" y="1045779"/>
            <a:ext cx="4009672" cy="2625076"/>
          </a:xfrm>
          <a:prstGeom prst="ellipse">
            <a:avLst/>
          </a:prstGeom>
          <a:solidFill>
            <a:schemeClr val="tx2">
              <a:alpha val="75000"/>
            </a:schemeClr>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smtClean="0"/>
              <a:t>Nearly </a:t>
            </a:r>
          </a:p>
          <a:p>
            <a:pPr algn="ctr"/>
            <a:r>
              <a:rPr lang="en-US" sz="6600" b="1" dirty="0" smtClean="0"/>
              <a:t>60%</a:t>
            </a:r>
          </a:p>
          <a:p>
            <a:pPr algn="ctr"/>
            <a:r>
              <a:rPr lang="en-US" sz="2000" dirty="0" smtClean="0"/>
              <a:t>Of Wyomingites say ‘Yes’ and register as donors</a:t>
            </a:r>
          </a:p>
        </p:txBody>
      </p:sp>
    </p:spTree>
    <p:extLst>
      <p:ext uri="{BB962C8B-B14F-4D97-AF65-F5344CB8AC3E}">
        <p14:creationId xmlns:p14="http://schemas.microsoft.com/office/powerpoint/2010/main" val="49232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Generosity of Coloradans</a:t>
            </a:r>
            <a:br>
              <a:rPr lang="en-US" dirty="0" smtClean="0"/>
            </a:br>
            <a:r>
              <a:rPr lang="en-US" dirty="0" smtClean="0"/>
              <a:t>and Wyomingites </a:t>
            </a:r>
            <a:endParaRPr lang="en-US" dirty="0"/>
          </a:p>
        </p:txBody>
      </p:sp>
      <p:graphicFrame>
        <p:nvGraphicFramePr>
          <p:cNvPr id="14" name="Chart 13">
            <a:hlinkClick r:id="rId3" action="ppaction://hlinksldjump"/>
          </p:cNvPr>
          <p:cNvGraphicFramePr>
            <a:graphicFrameLocks/>
          </p:cNvGraphicFramePr>
          <p:nvPr>
            <p:extLst>
              <p:ext uri="{D42A27DB-BD31-4B8C-83A1-F6EECF244321}">
                <p14:modId xmlns:p14="http://schemas.microsoft.com/office/powerpoint/2010/main" val="3827470961"/>
              </p:ext>
            </p:extLst>
          </p:nvPr>
        </p:nvGraphicFramePr>
        <p:xfrm>
          <a:off x="4546289" y="1863561"/>
          <a:ext cx="4140511" cy="2335448"/>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oup 6"/>
          <p:cNvGrpSpPr/>
          <p:nvPr/>
        </p:nvGrpSpPr>
        <p:grpSpPr>
          <a:xfrm>
            <a:off x="2524459" y="1784681"/>
            <a:ext cx="3684924" cy="2407920"/>
            <a:chOff x="2328333" y="1784681"/>
            <a:chExt cx="3684924" cy="2407920"/>
          </a:xfrm>
        </p:grpSpPr>
        <p:pic>
          <p:nvPicPr>
            <p:cNvPr id="5" name="Picture 4" descr="Hea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3475" y="1784681"/>
              <a:ext cx="2834640" cy="2407920"/>
            </a:xfrm>
            <a:prstGeom prst="rect">
              <a:avLst/>
            </a:prstGeom>
          </p:spPr>
        </p:pic>
        <p:sp>
          <p:nvSpPr>
            <p:cNvPr id="6" name="TextBox 5"/>
            <p:cNvSpPr txBox="1"/>
            <p:nvPr/>
          </p:nvSpPr>
          <p:spPr>
            <a:xfrm>
              <a:off x="2328333" y="2189591"/>
              <a:ext cx="3684924" cy="1200328"/>
            </a:xfrm>
            <a:prstGeom prst="rect">
              <a:avLst/>
            </a:prstGeom>
            <a:noFill/>
          </p:spPr>
          <p:txBody>
            <a:bodyPr wrap="square" rtlCol="0">
              <a:spAutoFit/>
            </a:bodyPr>
            <a:lstStyle/>
            <a:p>
              <a:pPr algn="ctr"/>
              <a:r>
                <a:rPr lang="en-US" sz="2400" b="1" dirty="0" smtClean="0">
                  <a:solidFill>
                    <a:schemeClr val="bg1"/>
                  </a:solidFill>
                </a:rPr>
                <a:t>CO HAS THE</a:t>
              </a:r>
            </a:p>
            <a:p>
              <a:pPr algn="ctr"/>
              <a:r>
                <a:rPr lang="en-US" sz="2400" b="1" dirty="0" smtClean="0">
                  <a:solidFill>
                    <a:schemeClr val="bg1"/>
                  </a:solidFill>
                </a:rPr>
                <a:t>2</a:t>
              </a:r>
              <a:r>
                <a:rPr lang="en-US" sz="2400" b="1" baseline="30000" dirty="0" smtClean="0">
                  <a:solidFill>
                    <a:schemeClr val="bg1"/>
                  </a:solidFill>
                </a:rPr>
                <a:t>nd</a:t>
              </a:r>
              <a:r>
                <a:rPr lang="en-US" sz="2400" b="1" dirty="0" smtClean="0">
                  <a:solidFill>
                    <a:schemeClr val="bg1"/>
                  </a:solidFill>
                </a:rPr>
                <a:t> HIGHEST</a:t>
              </a:r>
            </a:p>
            <a:p>
              <a:pPr algn="ctr"/>
              <a:r>
                <a:rPr lang="en-US" sz="2400" b="1" dirty="0" smtClean="0">
                  <a:solidFill>
                    <a:schemeClr val="bg1"/>
                  </a:solidFill>
                </a:rPr>
                <a:t>DDR!</a:t>
              </a:r>
              <a:endParaRPr lang="en-US" sz="2400" b="1" dirty="0">
                <a:solidFill>
                  <a:schemeClr val="bg1"/>
                </a:solidFill>
              </a:endParaRPr>
            </a:p>
          </p:txBody>
        </p:sp>
      </p:grpSp>
      <p:pic>
        <p:nvPicPr>
          <p:cNvPr id="8" name="Picture 7" descr="COWYHear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703" y="3947701"/>
            <a:ext cx="2296019" cy="2306456"/>
          </a:xfrm>
          <a:prstGeom prst="rect">
            <a:avLst/>
          </a:prstGeom>
        </p:spPr>
      </p:pic>
      <p:sp>
        <p:nvSpPr>
          <p:cNvPr id="11" name="TextBox 10"/>
          <p:cNvSpPr txBox="1"/>
          <p:nvPr/>
        </p:nvSpPr>
        <p:spPr>
          <a:xfrm>
            <a:off x="3002997" y="5041699"/>
            <a:ext cx="877501" cy="646331"/>
          </a:xfrm>
          <a:prstGeom prst="rect">
            <a:avLst/>
          </a:prstGeom>
          <a:noFill/>
        </p:spPr>
        <p:txBody>
          <a:bodyPr wrap="none" rtlCol="0">
            <a:spAutoFit/>
          </a:bodyPr>
          <a:lstStyle/>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Can </a:t>
            </a:r>
          </a:p>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Save 8!</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Picture 2" descr="Peop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9088" y="4656489"/>
            <a:ext cx="6077712" cy="1066800"/>
          </a:xfrm>
          <a:prstGeom prst="rect">
            <a:avLst/>
          </a:prstGeom>
        </p:spPr>
      </p:pic>
    </p:spTree>
    <p:extLst>
      <p:ext uri="{BB962C8B-B14F-4D97-AF65-F5344CB8AC3E}">
        <p14:creationId xmlns:p14="http://schemas.microsoft.com/office/powerpoint/2010/main" val="113040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1.85185E-6 L -0.26389 0.00301 " pathEditMode="relative" rAng="0" ptsTypes="AA">
                                      <p:cBhvr>
                                        <p:cTn id="6" dur="1000" fill="hold"/>
                                        <p:tgtEl>
                                          <p:spTgt spid="7"/>
                                        </p:tgtEl>
                                        <p:attrNameLst>
                                          <p:attrName>ppt_x</p:attrName>
                                          <p:attrName>ppt_y</p:attrName>
                                        </p:attrNameLst>
                                      </p:cBhvr>
                                      <p:rCtr x="-13194" y="139"/>
                                    </p:animMotion>
                                  </p:childTnLst>
                                </p:cTn>
                              </p:par>
                              <p:par>
                                <p:cTn id="7" presetID="9"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dissolv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0450908"/>
              </p:ext>
            </p:extLst>
          </p:nvPr>
        </p:nvGraphicFramePr>
        <p:xfrm>
          <a:off x="457200" y="955448"/>
          <a:ext cx="8229600" cy="4465866"/>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p:cNvCxnSpPr/>
          <p:nvPr/>
        </p:nvCxnSpPr>
        <p:spPr>
          <a:xfrm>
            <a:off x="4638440" y="1489591"/>
            <a:ext cx="0" cy="194430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9820942">
            <a:off x="4809206" y="1535897"/>
            <a:ext cx="2419120" cy="1077218"/>
          </a:xfrm>
          <a:prstGeom prst="rect">
            <a:avLst/>
          </a:prstGeom>
          <a:noFill/>
        </p:spPr>
        <p:txBody>
          <a:bodyPr wrap="square" rtlCol="0">
            <a:spAutoFit/>
          </a:bodyPr>
          <a:lstStyle/>
          <a:p>
            <a:r>
              <a:rPr lang="en-US" sz="3200" b="1" dirty="0" smtClean="0">
                <a:solidFill>
                  <a:srgbClr val="FF0000"/>
                </a:solidFill>
              </a:rPr>
              <a:t>Nearly 100,000!</a:t>
            </a:r>
            <a:endParaRPr lang="en-US" sz="3200" b="1" baseline="30000" dirty="0">
              <a:solidFill>
                <a:srgbClr val="FF0000"/>
              </a:solidFill>
            </a:endParaRPr>
          </a:p>
        </p:txBody>
      </p:sp>
    </p:spTree>
    <p:extLst>
      <p:ext uri="{BB962C8B-B14F-4D97-AF65-F5344CB8AC3E}">
        <p14:creationId xmlns:p14="http://schemas.microsoft.com/office/powerpoint/2010/main" val="2596935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796" y="-7451"/>
            <a:ext cx="9144000" cy="777875"/>
          </a:xfrm>
          <a:prstGeom prst="rect">
            <a:avLst/>
          </a:prstGeom>
        </p:spPr>
        <p:txBody>
          <a:bodyPr vert="horz" lIns="91440" tIns="0" rIns="91440" bIns="0" rtlCol="0" anchor="ctr">
            <a:normAutofit/>
          </a:bodyPr>
          <a:lstStyle>
            <a:lvl1pPr algn="ctr" defTabSz="457200" rtl="0" eaLnBrk="1" latinLnBrk="0" hangingPunct="1">
              <a:spcBef>
                <a:spcPct val="0"/>
              </a:spcBef>
              <a:buNone/>
              <a:defRPr sz="4800" b="1" kern="1200">
                <a:solidFill>
                  <a:schemeClr val="accent1"/>
                </a:solidFill>
                <a:latin typeface="+mj-lt"/>
                <a:ea typeface="+mj-ea"/>
                <a:cs typeface="+mj-cs"/>
              </a:defRPr>
            </a:lvl1pPr>
          </a:lstStyle>
          <a:p>
            <a:r>
              <a:rPr lang="en-US" dirty="0" smtClean="0">
                <a:solidFill>
                  <a:schemeClr val="bg1"/>
                </a:solidFill>
              </a:rPr>
              <a:t>The National Need</a:t>
            </a:r>
            <a:endParaRPr lang="en-US" dirty="0">
              <a:solidFill>
                <a:schemeClr val="bg1"/>
              </a:solidFill>
            </a:endParaRPr>
          </a:p>
        </p:txBody>
      </p:sp>
      <p:sp>
        <p:nvSpPr>
          <p:cNvPr id="6" name="TextBox 5"/>
          <p:cNvSpPr txBox="1"/>
          <p:nvPr/>
        </p:nvSpPr>
        <p:spPr>
          <a:xfrm>
            <a:off x="470747" y="4168344"/>
            <a:ext cx="7657850" cy="830997"/>
          </a:xfrm>
          <a:prstGeom prst="rect">
            <a:avLst/>
          </a:prstGeom>
          <a:noFill/>
        </p:spPr>
        <p:txBody>
          <a:bodyPr wrap="square" rtlCol="0">
            <a:spAutoFit/>
          </a:bodyPr>
          <a:lstStyle/>
          <a:p>
            <a:pPr algn="ctr"/>
            <a:r>
              <a:rPr lang="en-US" sz="2400" dirty="0" smtClean="0">
                <a:solidFill>
                  <a:srgbClr val="FFFFFF"/>
                </a:solidFill>
              </a:rPr>
              <a:t>It would take </a:t>
            </a:r>
            <a:r>
              <a:rPr lang="en-US" sz="2400" b="1" dirty="0" smtClean="0">
                <a:solidFill>
                  <a:srgbClr val="FFFFFF"/>
                </a:solidFill>
              </a:rPr>
              <a:t>1 ½ stadiums</a:t>
            </a:r>
            <a:r>
              <a:rPr lang="en-US" sz="2400" dirty="0" smtClean="0">
                <a:solidFill>
                  <a:srgbClr val="FFFFFF"/>
                </a:solidFill>
              </a:rPr>
              <a:t> the size of </a:t>
            </a:r>
          </a:p>
          <a:p>
            <a:pPr algn="ctr"/>
            <a:r>
              <a:rPr lang="en-US" sz="2400" dirty="0" smtClean="0">
                <a:solidFill>
                  <a:srgbClr val="FFFFFF"/>
                </a:solidFill>
              </a:rPr>
              <a:t>Sports Authority Field at Mile High to seat them all.</a:t>
            </a:r>
            <a:endParaRPr lang="en-US" sz="2400" dirty="0">
              <a:solidFill>
                <a:srgbClr val="FFFFFF"/>
              </a:solidFill>
            </a:endParaRPr>
          </a:p>
        </p:txBody>
      </p:sp>
      <p:sp>
        <p:nvSpPr>
          <p:cNvPr id="7" name="Oval 6"/>
          <p:cNvSpPr>
            <a:spLocks/>
          </p:cNvSpPr>
          <p:nvPr/>
        </p:nvSpPr>
        <p:spPr>
          <a:xfrm>
            <a:off x="303135" y="979257"/>
            <a:ext cx="4020681" cy="3160227"/>
          </a:xfrm>
          <a:prstGeom prst="ellipse">
            <a:avLst/>
          </a:prstGeom>
          <a:solidFill>
            <a:schemeClr val="tx2">
              <a:alpha val="75000"/>
            </a:schemeClr>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smtClean="0"/>
              <a:t>In the U.S… </a:t>
            </a:r>
          </a:p>
          <a:p>
            <a:pPr algn="ctr"/>
            <a:r>
              <a:rPr lang="en-US" sz="2000" dirty="0" smtClean="0"/>
              <a:t>more than</a:t>
            </a:r>
          </a:p>
          <a:p>
            <a:pPr algn="ctr"/>
            <a:r>
              <a:rPr lang="en-US" sz="6600" b="1" dirty="0" smtClean="0"/>
              <a:t>120,000</a:t>
            </a:r>
          </a:p>
          <a:p>
            <a:pPr algn="ctr"/>
            <a:r>
              <a:rPr lang="en-US" sz="2000" dirty="0" smtClean="0"/>
              <a:t>are waiting for a lifesaving transplant</a:t>
            </a:r>
          </a:p>
        </p:txBody>
      </p:sp>
      <p:pic>
        <p:nvPicPr>
          <p:cNvPr id="8" name="Picture 7" descr="Bronc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796" y="1183070"/>
            <a:ext cx="4398837" cy="2747581"/>
          </a:xfrm>
          <a:prstGeom prst="rect">
            <a:avLst/>
          </a:prstGeom>
        </p:spPr>
      </p:pic>
    </p:spTree>
    <p:extLst>
      <p:ext uri="{BB962C8B-B14F-4D97-AF65-F5344CB8AC3E}">
        <p14:creationId xmlns:p14="http://schemas.microsoft.com/office/powerpoint/2010/main" val="32164694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6790"/>
            <a:ext cx="9144000" cy="777875"/>
          </a:xfrm>
          <a:prstGeom prst="rect">
            <a:avLst/>
          </a:prstGeom>
        </p:spPr>
        <p:txBody>
          <a:bodyPr vert="horz" lIns="91440" tIns="0" rIns="91440" bIns="0" rtlCol="0" anchor="ctr">
            <a:normAutofit/>
          </a:bodyPr>
          <a:lstStyle>
            <a:lvl1pPr algn="ctr" defTabSz="457200" rtl="0" eaLnBrk="1" latinLnBrk="0" hangingPunct="1">
              <a:spcBef>
                <a:spcPct val="0"/>
              </a:spcBef>
              <a:buNone/>
              <a:defRPr sz="4800" b="1" kern="1200">
                <a:solidFill>
                  <a:schemeClr val="accent1"/>
                </a:solidFill>
                <a:latin typeface="+mj-lt"/>
                <a:ea typeface="+mj-ea"/>
                <a:cs typeface="+mj-cs"/>
              </a:defRPr>
            </a:lvl1pPr>
          </a:lstStyle>
          <a:p>
            <a:r>
              <a:rPr lang="en-US" dirty="0" smtClean="0">
                <a:solidFill>
                  <a:schemeClr val="bg1"/>
                </a:solidFill>
              </a:rPr>
              <a:t>But its not my neighbors, right?</a:t>
            </a:r>
            <a:endParaRPr lang="en-US" dirty="0">
              <a:solidFill>
                <a:schemeClr val="bg1"/>
              </a:solidFill>
            </a:endParaRPr>
          </a:p>
        </p:txBody>
      </p:sp>
      <p:sp>
        <p:nvSpPr>
          <p:cNvPr id="5" name="TextBox 4"/>
          <p:cNvSpPr txBox="1"/>
          <p:nvPr/>
        </p:nvSpPr>
        <p:spPr>
          <a:xfrm>
            <a:off x="865945" y="4032532"/>
            <a:ext cx="7657850" cy="954107"/>
          </a:xfrm>
          <a:prstGeom prst="rect">
            <a:avLst/>
          </a:prstGeom>
          <a:noFill/>
        </p:spPr>
        <p:txBody>
          <a:bodyPr wrap="square" rtlCol="0">
            <a:spAutoFit/>
          </a:bodyPr>
          <a:lstStyle/>
          <a:p>
            <a:pPr algn="ctr"/>
            <a:r>
              <a:rPr lang="en-US" sz="2800" dirty="0" smtClean="0">
                <a:solidFill>
                  <a:srgbClr val="FFFFFF"/>
                </a:solidFill>
              </a:rPr>
              <a:t>400 lives are saved on average each year thanks to donors from Colorado &amp; Wyoming</a:t>
            </a:r>
            <a:endParaRPr lang="en-US" sz="2800" dirty="0">
              <a:solidFill>
                <a:srgbClr val="FFFFFF"/>
              </a:solidFill>
            </a:endParaRPr>
          </a:p>
        </p:txBody>
      </p:sp>
      <p:sp>
        <p:nvSpPr>
          <p:cNvPr id="6" name="Oval 5"/>
          <p:cNvSpPr>
            <a:spLocks/>
          </p:cNvSpPr>
          <p:nvPr/>
        </p:nvSpPr>
        <p:spPr>
          <a:xfrm>
            <a:off x="764928" y="886714"/>
            <a:ext cx="3086616" cy="3160227"/>
          </a:xfrm>
          <a:prstGeom prst="ellipse">
            <a:avLst/>
          </a:prstGeom>
          <a:solidFill>
            <a:schemeClr val="tx2">
              <a:alpha val="75000"/>
            </a:schemeClr>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smtClean="0"/>
              <a:t>In Colorado… </a:t>
            </a:r>
          </a:p>
          <a:p>
            <a:pPr algn="ctr"/>
            <a:r>
              <a:rPr lang="en-US" sz="2000" dirty="0" smtClean="0"/>
              <a:t>more than</a:t>
            </a:r>
          </a:p>
          <a:p>
            <a:pPr algn="ctr"/>
            <a:r>
              <a:rPr lang="en-US" sz="7200" b="1" dirty="0" smtClean="0"/>
              <a:t>2,500</a:t>
            </a:r>
          </a:p>
          <a:p>
            <a:pPr algn="ctr"/>
            <a:r>
              <a:rPr lang="en-US" sz="2000" dirty="0" smtClean="0"/>
              <a:t>are waiting for a lifesaving transplant</a:t>
            </a:r>
          </a:p>
        </p:txBody>
      </p:sp>
      <p:pic>
        <p:nvPicPr>
          <p:cNvPr id="7" name="Picture 2" descr="P:\PR\Photos\2013\National Donate Life Month\Hard Rock event 4-19 - Rich Clarkson &amp; Assoc\DonorAlliance_01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051" y="1367056"/>
            <a:ext cx="3347910" cy="222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2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Donation Process Overview</a:t>
            </a:r>
            <a:endParaRPr lang="en-US" dirty="0"/>
          </a:p>
        </p:txBody>
      </p:sp>
      <p:pic>
        <p:nvPicPr>
          <p:cNvPr id="2050" name="Picture 2" descr="P:\PR\Graphics Projects\Donation Process Graphic\Donation Process-low 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222" y="1227590"/>
            <a:ext cx="4633075" cy="447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36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atin typeface="Calibri" charset="0"/>
              </a:rPr>
              <a:t>The Donation Process</a:t>
            </a:r>
          </a:p>
        </p:txBody>
      </p:sp>
      <p:pic>
        <p:nvPicPr>
          <p:cNvPr id="4" name="Donation and Transplantation- How does it work-.mp4" descr="/Volumes/MINI/DLO PPT/Donation and Transplantation- How does it work-.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 y="1208088"/>
            <a:ext cx="74676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882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Donor Alliance’s Role in Donation Process </a:t>
            </a:r>
            <a:endParaRPr lang="en-US" dirty="0"/>
          </a:p>
        </p:txBody>
      </p:sp>
      <p:sp>
        <p:nvSpPr>
          <p:cNvPr id="4" name="TextBox 3"/>
          <p:cNvSpPr txBox="1"/>
          <p:nvPr/>
        </p:nvSpPr>
        <p:spPr>
          <a:xfrm>
            <a:off x="943218" y="1270071"/>
            <a:ext cx="2821980" cy="707886"/>
          </a:xfrm>
          <a:prstGeom prst="rect">
            <a:avLst/>
          </a:prstGeom>
          <a:noFill/>
        </p:spPr>
        <p:txBody>
          <a:bodyPr wrap="square" rtlCol="0">
            <a:spAutoFit/>
          </a:bodyPr>
          <a:lstStyle/>
          <a:p>
            <a:r>
              <a:rPr lang="en-US" sz="2000" dirty="0" smtClean="0">
                <a:solidFill>
                  <a:schemeClr val="tx2">
                    <a:lumMod val="75000"/>
                    <a:lumOff val="25000"/>
                  </a:schemeClr>
                </a:solidFill>
              </a:rPr>
              <a:t>Patient care from the hospital is priority #1</a:t>
            </a:r>
            <a:endParaRPr lang="en-US" sz="2000" dirty="0">
              <a:solidFill>
                <a:schemeClr val="tx2">
                  <a:lumMod val="75000"/>
                  <a:lumOff val="25000"/>
                </a:schemeClr>
              </a:solidFill>
            </a:endParaRPr>
          </a:p>
        </p:txBody>
      </p:sp>
      <p:sp>
        <p:nvSpPr>
          <p:cNvPr id="5" name="TextBox 4"/>
          <p:cNvSpPr txBox="1"/>
          <p:nvPr/>
        </p:nvSpPr>
        <p:spPr>
          <a:xfrm>
            <a:off x="1810779" y="2490634"/>
            <a:ext cx="4813046" cy="707886"/>
          </a:xfrm>
          <a:prstGeom prst="rect">
            <a:avLst/>
          </a:prstGeom>
          <a:noFill/>
        </p:spPr>
        <p:txBody>
          <a:bodyPr wrap="square" rtlCol="0">
            <a:spAutoFit/>
          </a:bodyPr>
          <a:lstStyle/>
          <a:p>
            <a:r>
              <a:rPr lang="en-US" sz="2000" dirty="0" smtClean="0">
                <a:solidFill>
                  <a:srgbClr val="027CC4"/>
                </a:solidFill>
              </a:rPr>
              <a:t>At patient passing or with certain clinical triggers, the OPO is contacted</a:t>
            </a:r>
            <a:endParaRPr lang="en-US" sz="2000" dirty="0">
              <a:solidFill>
                <a:srgbClr val="027CC4"/>
              </a:solidFill>
            </a:endParaRPr>
          </a:p>
        </p:txBody>
      </p:sp>
      <p:sp>
        <p:nvSpPr>
          <p:cNvPr id="8" name="TextBox 7"/>
          <p:cNvSpPr txBox="1"/>
          <p:nvPr/>
        </p:nvSpPr>
        <p:spPr>
          <a:xfrm>
            <a:off x="2461386" y="3575016"/>
            <a:ext cx="5477331" cy="1015663"/>
          </a:xfrm>
          <a:prstGeom prst="rect">
            <a:avLst/>
          </a:prstGeom>
          <a:noFill/>
        </p:spPr>
        <p:txBody>
          <a:bodyPr wrap="none" rtlCol="0">
            <a:spAutoFit/>
          </a:bodyPr>
          <a:lstStyle/>
          <a:p>
            <a:r>
              <a:rPr lang="en-US" sz="2000" dirty="0" smtClean="0">
                <a:solidFill>
                  <a:srgbClr val="027CC4"/>
                </a:solidFill>
              </a:rPr>
              <a:t>Two types of death are eligible for organ donation:</a:t>
            </a:r>
          </a:p>
          <a:p>
            <a:pPr marL="742950" lvl="1" indent="-285750">
              <a:buFont typeface="Arial"/>
              <a:buChar char="•"/>
            </a:pPr>
            <a:r>
              <a:rPr lang="en-US" sz="2000" dirty="0" smtClean="0">
                <a:solidFill>
                  <a:srgbClr val="027CC4"/>
                </a:solidFill>
              </a:rPr>
              <a:t>Brain Death</a:t>
            </a:r>
          </a:p>
          <a:p>
            <a:pPr marL="742950" lvl="1" indent="-285750">
              <a:buFont typeface="Arial"/>
              <a:buChar char="•"/>
            </a:pPr>
            <a:r>
              <a:rPr lang="en-US" sz="2000" dirty="0" smtClean="0">
                <a:solidFill>
                  <a:srgbClr val="027CC4"/>
                </a:solidFill>
              </a:rPr>
              <a:t>Cardiac (DCD)</a:t>
            </a:r>
            <a:endParaRPr lang="en-US" sz="2000" dirty="0">
              <a:solidFill>
                <a:srgbClr val="027CC4"/>
              </a:solidFill>
            </a:endParaRPr>
          </a:p>
        </p:txBody>
      </p:sp>
      <p:sp>
        <p:nvSpPr>
          <p:cNvPr id="9" name="TextBox 8"/>
          <p:cNvSpPr txBox="1"/>
          <p:nvPr/>
        </p:nvSpPr>
        <p:spPr>
          <a:xfrm>
            <a:off x="3292300" y="4920037"/>
            <a:ext cx="5339949" cy="707886"/>
          </a:xfrm>
          <a:prstGeom prst="rect">
            <a:avLst/>
          </a:prstGeom>
          <a:noFill/>
        </p:spPr>
        <p:txBody>
          <a:bodyPr wrap="none" rtlCol="0">
            <a:spAutoFit/>
          </a:bodyPr>
          <a:lstStyle/>
          <a:p>
            <a:r>
              <a:rPr lang="en-US" sz="2000" dirty="0" smtClean="0">
                <a:solidFill>
                  <a:srgbClr val="027CC4"/>
                </a:solidFill>
              </a:rPr>
              <a:t>Registry is checked for consent or family</a:t>
            </a:r>
          </a:p>
          <a:p>
            <a:r>
              <a:rPr lang="en-US" sz="2000" dirty="0" smtClean="0">
                <a:solidFill>
                  <a:srgbClr val="027CC4"/>
                </a:solidFill>
              </a:rPr>
              <a:t>is approached for organ, eye and tissue donation.</a:t>
            </a:r>
            <a:endParaRPr lang="en-US" sz="2000" dirty="0">
              <a:solidFill>
                <a:srgbClr val="027CC4"/>
              </a:solidFill>
            </a:endParaRPr>
          </a:p>
        </p:txBody>
      </p:sp>
      <p:pic>
        <p:nvPicPr>
          <p:cNvPr id="10" name="Picture 9"/>
          <p:cNvPicPr>
            <a:picLocks noChangeAspect="1"/>
          </p:cNvPicPr>
          <p:nvPr/>
        </p:nvPicPr>
        <p:blipFill>
          <a:blip r:embed="rId2"/>
          <a:stretch>
            <a:fillRect/>
          </a:stretch>
        </p:blipFill>
        <p:spPr>
          <a:xfrm>
            <a:off x="3310536" y="1416584"/>
            <a:ext cx="2094716" cy="1118066"/>
          </a:xfrm>
          <a:prstGeom prst="rect">
            <a:avLst/>
          </a:prstGeom>
        </p:spPr>
      </p:pic>
      <p:sp>
        <p:nvSpPr>
          <p:cNvPr id="12" name="Oval 11"/>
          <p:cNvSpPr/>
          <p:nvPr/>
        </p:nvSpPr>
        <p:spPr>
          <a:xfrm>
            <a:off x="189953" y="1270071"/>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1</a:t>
            </a:r>
          </a:p>
        </p:txBody>
      </p:sp>
      <p:sp>
        <p:nvSpPr>
          <p:cNvPr id="13" name="Oval 12"/>
          <p:cNvSpPr/>
          <p:nvPr/>
        </p:nvSpPr>
        <p:spPr>
          <a:xfrm>
            <a:off x="943218" y="2480181"/>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2</a:t>
            </a:r>
          </a:p>
        </p:txBody>
      </p:sp>
      <p:sp>
        <p:nvSpPr>
          <p:cNvPr id="14" name="Oval 13"/>
          <p:cNvSpPr/>
          <p:nvPr/>
        </p:nvSpPr>
        <p:spPr>
          <a:xfrm>
            <a:off x="1696483" y="3690291"/>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3</a:t>
            </a:r>
          </a:p>
        </p:txBody>
      </p:sp>
      <p:sp>
        <p:nvSpPr>
          <p:cNvPr id="15" name="Oval 14"/>
          <p:cNvSpPr/>
          <p:nvPr/>
        </p:nvSpPr>
        <p:spPr>
          <a:xfrm>
            <a:off x="2449748" y="4900400"/>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4</a:t>
            </a:r>
          </a:p>
        </p:txBody>
      </p:sp>
      <p:sp>
        <p:nvSpPr>
          <p:cNvPr id="18" name="TextBox 17"/>
          <p:cNvSpPr txBox="1"/>
          <p:nvPr/>
        </p:nvSpPr>
        <p:spPr>
          <a:xfrm>
            <a:off x="570230" y="4946600"/>
            <a:ext cx="1544413" cy="70788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UNOS</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 name="Picture 19"/>
          <p:cNvPicPr>
            <a:picLocks noChangeAspect="1"/>
          </p:cNvPicPr>
          <p:nvPr/>
        </p:nvPicPr>
        <p:blipFill>
          <a:blip r:embed="rId3"/>
          <a:stretch>
            <a:fillRect/>
          </a:stretch>
        </p:blipFill>
        <p:spPr>
          <a:xfrm>
            <a:off x="189953" y="3690291"/>
            <a:ext cx="1381328" cy="1079278"/>
          </a:xfrm>
          <a:prstGeom prst="rect">
            <a:avLst/>
          </a:prstGeom>
        </p:spPr>
      </p:pic>
      <p:pic>
        <p:nvPicPr>
          <p:cNvPr id="21" name="Picture 20"/>
          <p:cNvPicPr>
            <a:picLocks noChangeAspect="1"/>
          </p:cNvPicPr>
          <p:nvPr/>
        </p:nvPicPr>
        <p:blipFill>
          <a:blip r:embed="rId4">
            <a:duotone>
              <a:schemeClr val="accent2">
                <a:shade val="45000"/>
                <a:satMod val="135000"/>
              </a:schemeClr>
              <a:prstClr val="white"/>
            </a:duotone>
          </a:blip>
          <a:stretch>
            <a:fillRect/>
          </a:stretch>
        </p:blipFill>
        <p:spPr>
          <a:xfrm rot="5400000">
            <a:off x="7050558" y="3872012"/>
            <a:ext cx="1143088" cy="1143088"/>
          </a:xfrm>
          <a:prstGeom prst="rect">
            <a:avLst/>
          </a:prstGeom>
        </p:spPr>
      </p:pic>
    </p:spTree>
    <p:extLst>
      <p:ext uri="{BB962C8B-B14F-4D97-AF65-F5344CB8AC3E}">
        <p14:creationId xmlns:p14="http://schemas.microsoft.com/office/powerpoint/2010/main" val="13567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3" grpId="0" animBg="1"/>
      <p:bldP spid="14" grpId="0" animBg="1"/>
      <p:bldP spid="15"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basic-path.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11624" y="2195189"/>
            <a:ext cx="2191212" cy="2191212"/>
          </a:xfrm>
          <a:prstGeom prst="rect">
            <a:avLst/>
          </a:prstGeom>
        </p:spPr>
      </p:pic>
      <p:sp>
        <p:nvSpPr>
          <p:cNvPr id="6" name="TextBox 5"/>
          <p:cNvSpPr txBox="1"/>
          <p:nvPr/>
        </p:nvSpPr>
        <p:spPr>
          <a:xfrm>
            <a:off x="3688087" y="1379830"/>
            <a:ext cx="1873647" cy="83099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800" b="1" cap="all" dirty="0" smtClean="0">
                <a:ln w="0"/>
                <a:solidFill>
                  <a:schemeClr val="accent2"/>
                </a:solidFill>
                <a:effectLst>
                  <a:reflection blurRad="12700" stA="50000" endPos="50000" dist="5000" dir="5400000" sy="-100000" rotWithShape="0"/>
                </a:effectLst>
              </a:rPr>
              <a:t>UNOS</a:t>
            </a:r>
            <a:endParaRPr lang="en-US" sz="4800" b="1" cap="all" dirty="0">
              <a:ln w="0"/>
              <a:solidFill>
                <a:schemeClr val="accent2"/>
              </a:solidFill>
              <a:effectLst>
                <a:reflection blurRad="12700" stA="50000" endPos="50000" dist="5000" dir="5400000" sy="-100000" rotWithShape="0"/>
              </a:effectLst>
            </a:endParaRPr>
          </a:p>
        </p:txBody>
      </p:sp>
      <p:pic>
        <p:nvPicPr>
          <p:cNvPr id="7" name="Picture 6" descr="Blooddro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42" y="1229297"/>
            <a:ext cx="1087428" cy="1140659"/>
          </a:xfrm>
          <a:prstGeom prst="rect">
            <a:avLst/>
          </a:prstGeom>
        </p:spPr>
      </p:pic>
      <p:sp>
        <p:nvSpPr>
          <p:cNvPr id="3" name="TextBox 2"/>
          <p:cNvSpPr txBox="1"/>
          <p:nvPr/>
        </p:nvSpPr>
        <p:spPr>
          <a:xfrm>
            <a:off x="1143763" y="1526189"/>
            <a:ext cx="2403222" cy="584776"/>
          </a:xfrm>
          <a:prstGeom prst="rect">
            <a:avLst/>
          </a:prstGeom>
          <a:noFill/>
        </p:spPr>
        <p:txBody>
          <a:bodyPr wrap="none" rtlCol="0">
            <a:spAutoFit/>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Blood Typing</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 name="Picture 9" descr="calend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156" y="2856883"/>
            <a:ext cx="762000" cy="923544"/>
          </a:xfrm>
          <a:prstGeom prst="rect">
            <a:avLst/>
          </a:prstGeom>
        </p:spPr>
      </p:pic>
      <p:pic>
        <p:nvPicPr>
          <p:cNvPr id="11" name="Picture 10" descr="illnes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6391" y="4411997"/>
            <a:ext cx="1041289" cy="1041289"/>
          </a:xfrm>
          <a:prstGeom prst="rect">
            <a:avLst/>
          </a:prstGeom>
        </p:spPr>
      </p:pic>
      <p:pic>
        <p:nvPicPr>
          <p:cNvPr id="12" name="Picture 11" descr="distance.png"/>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10166" y="4355041"/>
            <a:ext cx="1021907" cy="1021907"/>
          </a:xfrm>
          <a:prstGeom prst="rect">
            <a:avLst/>
          </a:prstGeom>
        </p:spPr>
      </p:pic>
      <p:sp>
        <p:nvSpPr>
          <p:cNvPr id="13" name="TextBox 12"/>
          <p:cNvSpPr txBox="1"/>
          <p:nvPr/>
        </p:nvSpPr>
        <p:spPr>
          <a:xfrm>
            <a:off x="1693182" y="3186996"/>
            <a:ext cx="1313180" cy="584776"/>
          </a:xfrm>
          <a:prstGeom prst="rect">
            <a:avLst/>
          </a:prstGeom>
          <a:noFill/>
        </p:spPr>
        <p:txBody>
          <a:bodyPr wrap="none" rtlCol="0">
            <a:spAutoFit/>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Height</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TextBox 14"/>
          <p:cNvSpPr txBox="1"/>
          <p:nvPr/>
        </p:nvSpPr>
        <p:spPr>
          <a:xfrm>
            <a:off x="5430985" y="4376068"/>
            <a:ext cx="2018501" cy="1077218"/>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Severity of</a:t>
            </a:r>
          </a:p>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Illness</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TextBox 15"/>
          <p:cNvSpPr txBox="1"/>
          <p:nvPr/>
        </p:nvSpPr>
        <p:spPr>
          <a:xfrm>
            <a:off x="5734192" y="2762803"/>
            <a:ext cx="2188019" cy="1077218"/>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Time on</a:t>
            </a:r>
          </a:p>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Waiting List</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7" name="TextBox 16"/>
          <p:cNvSpPr txBox="1"/>
          <p:nvPr/>
        </p:nvSpPr>
        <p:spPr>
          <a:xfrm>
            <a:off x="5777423" y="1229297"/>
            <a:ext cx="1317989" cy="1077218"/>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Tissue </a:t>
            </a:r>
          </a:p>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Typing</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TextBox 17"/>
          <p:cNvSpPr txBox="1"/>
          <p:nvPr/>
        </p:nvSpPr>
        <p:spPr>
          <a:xfrm>
            <a:off x="1229189" y="4691602"/>
            <a:ext cx="3679413" cy="1077218"/>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Distance Between</a:t>
            </a:r>
          </a:p>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Donor and Recipient</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9" name="Picture 18" descr="Height-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234" y="2942290"/>
            <a:ext cx="1007484" cy="1007484"/>
          </a:xfrm>
          <a:prstGeom prst="rect">
            <a:avLst/>
          </a:prstGeom>
        </p:spPr>
      </p:pic>
      <p:pic>
        <p:nvPicPr>
          <p:cNvPr id="20" name="Picture 19" descr="patientdonor.bmp"/>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6389" y="1473621"/>
            <a:ext cx="1721092" cy="763837"/>
          </a:xfrm>
          <a:prstGeom prst="rect">
            <a:avLst/>
          </a:prstGeom>
        </p:spPr>
      </p:pic>
      <p:sp>
        <p:nvSpPr>
          <p:cNvPr id="22" name="Title 1"/>
          <p:cNvSpPr>
            <a:spLocks noGrp="1"/>
          </p:cNvSpPr>
          <p:nvPr>
            <p:ph type="title"/>
          </p:nvPr>
        </p:nvSpPr>
        <p:spPr/>
        <p:txBody>
          <a:bodyPr>
            <a:normAutofit fontScale="90000"/>
          </a:bodyPr>
          <a:lstStyle/>
          <a:p>
            <a:r>
              <a:rPr lang="en-US" dirty="0" smtClean="0"/>
              <a:t>Donor Alliance’s Role in Donation Process </a:t>
            </a:r>
            <a:endParaRPr lang="en-US" dirty="0"/>
          </a:p>
        </p:txBody>
      </p:sp>
    </p:spTree>
    <p:extLst>
      <p:ext uri="{BB962C8B-B14F-4D97-AF65-F5344CB8AC3E}">
        <p14:creationId xmlns:p14="http://schemas.microsoft.com/office/powerpoint/2010/main" val="269974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Donor Alliance’s Role in Donation Process </a:t>
            </a:r>
            <a:endParaRPr lang="en-US" dirty="0"/>
          </a:p>
        </p:txBody>
      </p:sp>
      <p:pic>
        <p:nvPicPr>
          <p:cNvPr id="5" name="Picture 4"/>
          <p:cNvPicPr>
            <a:picLocks noChangeAspect="1"/>
          </p:cNvPicPr>
          <p:nvPr/>
        </p:nvPicPr>
        <p:blipFill>
          <a:blip r:embed="rId3">
            <a:duotone>
              <a:schemeClr val="accent1">
                <a:shade val="45000"/>
                <a:satMod val="135000"/>
              </a:schemeClr>
              <a:prstClr val="white"/>
            </a:duotone>
          </a:blip>
          <a:stretch>
            <a:fillRect/>
          </a:stretch>
        </p:blipFill>
        <p:spPr>
          <a:xfrm>
            <a:off x="300424" y="1904765"/>
            <a:ext cx="2790668" cy="2790668"/>
          </a:xfrm>
          <a:prstGeom prst="rect">
            <a:avLst/>
          </a:prstGeom>
        </p:spPr>
      </p:pic>
      <p:pic>
        <p:nvPicPr>
          <p:cNvPr id="7" name="Picture 6"/>
          <p:cNvPicPr>
            <a:picLocks noChangeAspect="1"/>
          </p:cNvPicPr>
          <p:nvPr/>
        </p:nvPicPr>
        <p:blipFill>
          <a:blip r:embed="rId4">
            <a:duotone>
              <a:schemeClr val="accent2">
                <a:shade val="45000"/>
                <a:satMod val="135000"/>
              </a:schemeClr>
              <a:prstClr val="white"/>
            </a:duotone>
          </a:blip>
          <a:stretch>
            <a:fillRect/>
          </a:stretch>
        </p:blipFill>
        <p:spPr>
          <a:xfrm>
            <a:off x="6078265" y="2163827"/>
            <a:ext cx="2484009" cy="2484009"/>
          </a:xfrm>
          <a:prstGeom prst="rect">
            <a:avLst/>
          </a:prstGeom>
        </p:spPr>
      </p:pic>
      <p:pic>
        <p:nvPicPr>
          <p:cNvPr id="8" name="Picture 7"/>
          <p:cNvPicPr>
            <a:picLocks noChangeAspect="1"/>
          </p:cNvPicPr>
          <p:nvPr/>
        </p:nvPicPr>
        <p:blipFill>
          <a:blip r:embed="rId5">
            <a:duotone>
              <a:schemeClr val="accent6">
                <a:shade val="45000"/>
                <a:satMod val="135000"/>
              </a:schemeClr>
              <a:prstClr val="white"/>
            </a:duotone>
          </a:blip>
          <a:stretch>
            <a:fillRect/>
          </a:stretch>
        </p:blipFill>
        <p:spPr>
          <a:xfrm>
            <a:off x="3871617" y="1473988"/>
            <a:ext cx="1379677" cy="1379677"/>
          </a:xfrm>
          <a:prstGeom prst="rect">
            <a:avLst/>
          </a:prstGeom>
        </p:spPr>
      </p:pic>
      <p:pic>
        <p:nvPicPr>
          <p:cNvPr id="9" name="Picture 8"/>
          <p:cNvPicPr>
            <a:picLocks noChangeAspect="1"/>
          </p:cNvPicPr>
          <p:nvPr/>
        </p:nvPicPr>
        <p:blipFill>
          <a:blip r:embed="rId6">
            <a:duotone>
              <a:schemeClr val="accent6">
                <a:shade val="45000"/>
                <a:satMod val="135000"/>
              </a:schemeClr>
              <a:prstClr val="white"/>
            </a:duotone>
          </a:blip>
          <a:stretch>
            <a:fillRect/>
          </a:stretch>
        </p:blipFill>
        <p:spPr>
          <a:xfrm>
            <a:off x="3871617" y="3236645"/>
            <a:ext cx="1411191" cy="1411191"/>
          </a:xfrm>
          <a:prstGeom prst="rect">
            <a:avLst/>
          </a:prstGeom>
        </p:spPr>
      </p:pic>
      <p:sp>
        <p:nvSpPr>
          <p:cNvPr id="10" name="TextBox 9"/>
          <p:cNvSpPr txBox="1"/>
          <p:nvPr/>
        </p:nvSpPr>
        <p:spPr>
          <a:xfrm>
            <a:off x="300424" y="4783768"/>
            <a:ext cx="2987116" cy="1077218"/>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Recovery Center</a:t>
            </a:r>
          </a:p>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Or Hospital</a:t>
            </a:r>
          </a:p>
        </p:txBody>
      </p:sp>
      <p:sp>
        <p:nvSpPr>
          <p:cNvPr id="11" name="TextBox 10"/>
          <p:cNvSpPr txBox="1"/>
          <p:nvPr/>
        </p:nvSpPr>
        <p:spPr>
          <a:xfrm>
            <a:off x="3287540" y="2711579"/>
            <a:ext cx="2732840" cy="584776"/>
          </a:xfrm>
          <a:prstGeom prst="rect">
            <a:avLst/>
          </a:prstGeom>
          <a:noFill/>
        </p:spPr>
        <p:txBody>
          <a:bodyPr wrap="none" rtlCol="0">
            <a:spAutoFit/>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Transportation</a:t>
            </a:r>
          </a:p>
        </p:txBody>
      </p:sp>
      <p:sp>
        <p:nvSpPr>
          <p:cNvPr id="12" name="TextBox 11"/>
          <p:cNvSpPr txBox="1"/>
          <p:nvPr/>
        </p:nvSpPr>
        <p:spPr>
          <a:xfrm>
            <a:off x="5701377" y="4767390"/>
            <a:ext cx="3237785" cy="1077218"/>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Transplant Center</a:t>
            </a:r>
          </a:p>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Or Tissue Bank</a:t>
            </a:r>
          </a:p>
        </p:txBody>
      </p:sp>
    </p:spTree>
    <p:extLst>
      <p:ext uri="{BB962C8B-B14F-4D97-AF65-F5344CB8AC3E}">
        <p14:creationId xmlns:p14="http://schemas.microsoft.com/office/powerpoint/2010/main" val="1603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10" name="TextBox 9"/>
          <p:cNvSpPr txBox="1"/>
          <p:nvPr/>
        </p:nvSpPr>
        <p:spPr>
          <a:xfrm>
            <a:off x="1374696" y="1777607"/>
            <a:ext cx="2969554" cy="369332"/>
          </a:xfrm>
          <a:prstGeom prst="rect">
            <a:avLst/>
          </a:prstGeom>
          <a:noFill/>
        </p:spPr>
        <p:txBody>
          <a:bodyPr wrap="square" lIns="0" tIns="0" bIns="0" rtlCol="0" anchor="ctr" anchorCtr="0">
            <a:spAutoFit/>
          </a:bodyPr>
          <a:lstStyle/>
          <a:p>
            <a:r>
              <a:rPr lang="en-US" sz="2400" dirty="0" smtClean="0">
                <a:solidFill>
                  <a:srgbClr val="475055"/>
                </a:solidFill>
              </a:rPr>
              <a:t>Who is Donor Alliance? </a:t>
            </a:r>
            <a:endParaRPr lang="en-US" sz="2400" dirty="0">
              <a:solidFill>
                <a:srgbClr val="475055"/>
              </a:solidFill>
            </a:endParaRPr>
          </a:p>
        </p:txBody>
      </p:sp>
      <p:sp>
        <p:nvSpPr>
          <p:cNvPr id="7" name="Oval 6"/>
          <p:cNvSpPr/>
          <p:nvPr/>
        </p:nvSpPr>
        <p:spPr>
          <a:xfrm>
            <a:off x="480172" y="2881944"/>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smtClean="0">
                <a:solidFill>
                  <a:srgbClr val="FFFFFF"/>
                </a:solidFill>
              </a:rPr>
              <a:t>2</a:t>
            </a:r>
            <a:endParaRPr lang="en-US" sz="3600" dirty="0">
              <a:solidFill>
                <a:srgbClr val="FFFFFF"/>
              </a:solidFill>
            </a:endParaRPr>
          </a:p>
        </p:txBody>
      </p:sp>
      <p:sp>
        <p:nvSpPr>
          <p:cNvPr id="13" name="Oval 12"/>
          <p:cNvSpPr/>
          <p:nvPr/>
        </p:nvSpPr>
        <p:spPr>
          <a:xfrm>
            <a:off x="4577202" y="1645621"/>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smtClean="0">
                <a:solidFill>
                  <a:srgbClr val="FFFFFF"/>
                </a:solidFill>
              </a:rPr>
              <a:t>4</a:t>
            </a:r>
            <a:endParaRPr lang="en-US" sz="3600" dirty="0">
              <a:solidFill>
                <a:srgbClr val="FFFFFF"/>
              </a:solidFill>
            </a:endParaRPr>
          </a:p>
        </p:txBody>
      </p:sp>
      <p:sp>
        <p:nvSpPr>
          <p:cNvPr id="3" name="Rectangle 2"/>
          <p:cNvSpPr/>
          <p:nvPr/>
        </p:nvSpPr>
        <p:spPr>
          <a:xfrm>
            <a:off x="1256411" y="2878843"/>
            <a:ext cx="3148571" cy="1107996"/>
          </a:xfrm>
          <a:prstGeom prst="rect">
            <a:avLst/>
          </a:prstGeom>
        </p:spPr>
        <p:txBody>
          <a:bodyPr wrap="square">
            <a:spAutoFit/>
          </a:bodyPr>
          <a:lstStyle/>
          <a:p>
            <a:pPr lvl="0"/>
            <a:r>
              <a:rPr lang="en-US" sz="2400" dirty="0" smtClean="0"/>
              <a:t>Why Organ &amp; Tissue Donation? </a:t>
            </a:r>
            <a:endParaRPr lang="en-US" sz="2400" b="1" dirty="0"/>
          </a:p>
          <a:p>
            <a:endParaRPr lang="en-US" dirty="0"/>
          </a:p>
        </p:txBody>
      </p:sp>
      <p:sp>
        <p:nvSpPr>
          <p:cNvPr id="17" name="Oval 16"/>
          <p:cNvSpPr/>
          <p:nvPr/>
        </p:nvSpPr>
        <p:spPr>
          <a:xfrm>
            <a:off x="457200" y="4059446"/>
            <a:ext cx="799211"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smtClean="0">
                <a:solidFill>
                  <a:srgbClr val="FFFFFF"/>
                </a:solidFill>
              </a:rPr>
              <a:t>3</a:t>
            </a:r>
            <a:endParaRPr lang="en-US" sz="3600" dirty="0">
              <a:solidFill>
                <a:srgbClr val="FFFFFF"/>
              </a:solidFill>
            </a:endParaRPr>
          </a:p>
        </p:txBody>
      </p:sp>
      <p:sp>
        <p:nvSpPr>
          <p:cNvPr id="4" name="Rectangle 3"/>
          <p:cNvSpPr/>
          <p:nvPr/>
        </p:nvSpPr>
        <p:spPr>
          <a:xfrm>
            <a:off x="1374696" y="4042218"/>
            <a:ext cx="1878174" cy="1200328"/>
          </a:xfrm>
          <a:prstGeom prst="rect">
            <a:avLst/>
          </a:prstGeom>
        </p:spPr>
        <p:txBody>
          <a:bodyPr wrap="square">
            <a:spAutoFit/>
          </a:bodyPr>
          <a:lstStyle/>
          <a:p>
            <a:pPr lvl="0"/>
            <a:r>
              <a:rPr lang="en-US" sz="2400" dirty="0" smtClean="0"/>
              <a:t>The Donation Process and Need</a:t>
            </a:r>
            <a:endParaRPr lang="en-US" sz="2400" b="1" dirty="0"/>
          </a:p>
        </p:txBody>
      </p:sp>
      <p:sp>
        <p:nvSpPr>
          <p:cNvPr id="18" name="Oval 17"/>
          <p:cNvSpPr/>
          <p:nvPr/>
        </p:nvSpPr>
        <p:spPr>
          <a:xfrm>
            <a:off x="480172" y="1634630"/>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1</a:t>
            </a:r>
          </a:p>
        </p:txBody>
      </p:sp>
      <p:sp>
        <p:nvSpPr>
          <p:cNvPr id="11" name="Oval 10"/>
          <p:cNvSpPr/>
          <p:nvPr/>
        </p:nvSpPr>
        <p:spPr>
          <a:xfrm>
            <a:off x="4577203" y="4059446"/>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6</a:t>
            </a:r>
          </a:p>
        </p:txBody>
      </p:sp>
      <p:sp>
        <p:nvSpPr>
          <p:cNvPr id="12" name="Oval 11"/>
          <p:cNvSpPr/>
          <p:nvPr/>
        </p:nvSpPr>
        <p:spPr>
          <a:xfrm>
            <a:off x="4577203" y="3025327"/>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5</a:t>
            </a:r>
          </a:p>
        </p:txBody>
      </p:sp>
      <p:sp>
        <p:nvSpPr>
          <p:cNvPr id="14" name="Rectangle 13"/>
          <p:cNvSpPr/>
          <p:nvPr/>
        </p:nvSpPr>
        <p:spPr>
          <a:xfrm>
            <a:off x="5538229" y="1777607"/>
            <a:ext cx="3148571" cy="461665"/>
          </a:xfrm>
          <a:prstGeom prst="rect">
            <a:avLst/>
          </a:prstGeom>
        </p:spPr>
        <p:txBody>
          <a:bodyPr wrap="square">
            <a:spAutoFit/>
          </a:bodyPr>
          <a:lstStyle/>
          <a:p>
            <a:pPr lvl="0"/>
            <a:r>
              <a:rPr lang="en-US" sz="2400" dirty="0" smtClean="0"/>
              <a:t>Facts About Donation</a:t>
            </a:r>
            <a:endParaRPr lang="en-US" sz="2400" b="1" dirty="0"/>
          </a:p>
        </p:txBody>
      </p:sp>
      <p:sp>
        <p:nvSpPr>
          <p:cNvPr id="15" name="Rectangle 14"/>
          <p:cNvSpPr/>
          <p:nvPr/>
        </p:nvSpPr>
        <p:spPr>
          <a:xfrm>
            <a:off x="5538229" y="3159721"/>
            <a:ext cx="2379619" cy="461665"/>
          </a:xfrm>
          <a:prstGeom prst="rect">
            <a:avLst/>
          </a:prstGeom>
        </p:spPr>
        <p:txBody>
          <a:bodyPr wrap="square">
            <a:spAutoFit/>
          </a:bodyPr>
          <a:lstStyle/>
          <a:p>
            <a:pPr lvl="0"/>
            <a:r>
              <a:rPr lang="en-US" sz="2400" dirty="0" smtClean="0"/>
              <a:t>Learn More </a:t>
            </a:r>
            <a:endParaRPr lang="en-US" sz="2400" b="1" dirty="0"/>
          </a:p>
        </p:txBody>
      </p:sp>
      <p:sp>
        <p:nvSpPr>
          <p:cNvPr id="16" name="Rectangle 15"/>
          <p:cNvSpPr/>
          <p:nvPr/>
        </p:nvSpPr>
        <p:spPr>
          <a:xfrm>
            <a:off x="5538229" y="4241122"/>
            <a:ext cx="3171544" cy="461665"/>
          </a:xfrm>
          <a:prstGeom prst="rect">
            <a:avLst/>
          </a:prstGeom>
        </p:spPr>
        <p:txBody>
          <a:bodyPr wrap="square">
            <a:spAutoFit/>
          </a:bodyPr>
          <a:lstStyle/>
          <a:p>
            <a:pPr lvl="0"/>
            <a:r>
              <a:rPr lang="en-US" sz="2400" dirty="0" smtClean="0"/>
              <a:t>How You Can Help</a:t>
            </a:r>
            <a:endParaRPr lang="en-US" sz="2400" b="1" dirty="0"/>
          </a:p>
        </p:txBody>
      </p:sp>
    </p:spTree>
    <p:extLst>
      <p:ext uri="{BB962C8B-B14F-4D97-AF65-F5344CB8AC3E}">
        <p14:creationId xmlns:p14="http://schemas.microsoft.com/office/powerpoint/2010/main" val="28510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3" grpId="0"/>
      <p:bldP spid="17" grpId="0" animBg="1"/>
      <p:bldP spid="4" grpId="0"/>
      <p:bldP spid="11" grpId="0" animBg="1"/>
      <p:bldP spid="12" grpId="0" animBg="1"/>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be Transplanted? </a:t>
            </a:r>
            <a:endParaRPr lang="en-US" dirty="0"/>
          </a:p>
        </p:txBody>
      </p:sp>
      <p:pic>
        <p:nvPicPr>
          <p:cNvPr id="4098" name="Picture 2" descr="P:\PR\Infographics\Facts Infographic Jan 13\FB posts\DA_FB-post-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129" y="955447"/>
            <a:ext cx="4736199" cy="473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226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duotone>
              <a:schemeClr val="accent4">
                <a:shade val="45000"/>
                <a:satMod val="135000"/>
              </a:schemeClr>
              <a:prstClr val="white"/>
            </a:duotone>
            <a:alphaModFix amt="76000"/>
          </a:blip>
          <a:stretch>
            <a:fillRect/>
          </a:stretch>
        </p:blipFill>
        <p:spPr>
          <a:xfrm>
            <a:off x="7058469" y="1801628"/>
            <a:ext cx="2163921" cy="1731137"/>
          </a:xfrm>
          <a:prstGeom prst="rect">
            <a:avLst/>
          </a:prstGeom>
        </p:spPr>
      </p:pic>
      <p:pic>
        <p:nvPicPr>
          <p:cNvPr id="30" name="Picture 29" descr="People.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34325" y="3453965"/>
            <a:ext cx="3050728" cy="551795"/>
          </a:xfrm>
          <a:prstGeom prst="rect">
            <a:avLst/>
          </a:prstGeom>
        </p:spPr>
      </p:pic>
      <p:pic>
        <p:nvPicPr>
          <p:cNvPr id="32" name="Picture 31" descr="Peop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0867" y="3557383"/>
            <a:ext cx="3050728" cy="551795"/>
          </a:xfrm>
          <a:prstGeom prst="rect">
            <a:avLst/>
          </a:prstGeom>
        </p:spPr>
      </p:pic>
      <p:sp>
        <p:nvSpPr>
          <p:cNvPr id="2" name="Title 1"/>
          <p:cNvSpPr>
            <a:spLocks noGrp="1"/>
          </p:cNvSpPr>
          <p:nvPr>
            <p:ph type="title"/>
          </p:nvPr>
        </p:nvSpPr>
        <p:spPr/>
        <p:txBody>
          <a:bodyPr/>
          <a:lstStyle/>
          <a:p>
            <a:r>
              <a:rPr lang="en-US" dirty="0"/>
              <a:t>6</a:t>
            </a:r>
            <a:r>
              <a:rPr lang="en-US" dirty="0" smtClean="0"/>
              <a:t> </a:t>
            </a:r>
            <a:r>
              <a:rPr lang="en-US" dirty="0"/>
              <a:t>Truths about Donation</a:t>
            </a:r>
          </a:p>
        </p:txBody>
      </p:sp>
      <p:sp>
        <p:nvSpPr>
          <p:cNvPr id="15" name="Oval 14"/>
          <p:cNvSpPr/>
          <p:nvPr/>
        </p:nvSpPr>
        <p:spPr>
          <a:xfrm>
            <a:off x="457200" y="1085518"/>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1</a:t>
            </a:r>
          </a:p>
        </p:txBody>
      </p:sp>
      <p:sp>
        <p:nvSpPr>
          <p:cNvPr id="16" name="Oval 15"/>
          <p:cNvSpPr/>
          <p:nvPr/>
        </p:nvSpPr>
        <p:spPr>
          <a:xfrm>
            <a:off x="4684896" y="1078217"/>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5</a:t>
            </a:r>
          </a:p>
        </p:txBody>
      </p:sp>
      <p:sp>
        <p:nvSpPr>
          <p:cNvPr id="17" name="Oval 16"/>
          <p:cNvSpPr/>
          <p:nvPr/>
        </p:nvSpPr>
        <p:spPr>
          <a:xfrm>
            <a:off x="4684896" y="2273519"/>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6</a:t>
            </a:r>
          </a:p>
        </p:txBody>
      </p:sp>
      <p:sp>
        <p:nvSpPr>
          <p:cNvPr id="18" name="Oval 17"/>
          <p:cNvSpPr/>
          <p:nvPr/>
        </p:nvSpPr>
        <p:spPr>
          <a:xfrm>
            <a:off x="457200" y="2273519"/>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2</a:t>
            </a:r>
          </a:p>
        </p:txBody>
      </p:sp>
      <p:sp>
        <p:nvSpPr>
          <p:cNvPr id="19" name="Oval 18"/>
          <p:cNvSpPr/>
          <p:nvPr/>
        </p:nvSpPr>
        <p:spPr>
          <a:xfrm>
            <a:off x="4684896" y="3461520"/>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7</a:t>
            </a:r>
          </a:p>
        </p:txBody>
      </p:sp>
      <p:sp>
        <p:nvSpPr>
          <p:cNvPr id="20" name="Oval 19"/>
          <p:cNvSpPr/>
          <p:nvPr/>
        </p:nvSpPr>
        <p:spPr>
          <a:xfrm>
            <a:off x="457200" y="3461520"/>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3</a:t>
            </a:r>
          </a:p>
        </p:txBody>
      </p:sp>
      <p:sp>
        <p:nvSpPr>
          <p:cNvPr id="21" name="Oval 20"/>
          <p:cNvSpPr/>
          <p:nvPr/>
        </p:nvSpPr>
        <p:spPr>
          <a:xfrm>
            <a:off x="4684896" y="4649520"/>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8</a:t>
            </a:r>
          </a:p>
        </p:txBody>
      </p:sp>
      <p:sp>
        <p:nvSpPr>
          <p:cNvPr id="22" name="Oval 21"/>
          <p:cNvSpPr/>
          <p:nvPr/>
        </p:nvSpPr>
        <p:spPr>
          <a:xfrm>
            <a:off x="457200" y="4649520"/>
            <a:ext cx="753265" cy="753265"/>
          </a:xfrm>
          <a:prstGeom prst="ellipse">
            <a:avLst/>
          </a:prstGeom>
          <a:solidFill>
            <a:schemeClr val="tx2"/>
          </a:solidFill>
          <a:ln w="50800">
            <a:solidFill>
              <a:schemeClr val="bg1"/>
            </a:solidFill>
          </a:ln>
          <a:effectLst>
            <a:outerShdw blurRad="6985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600"/>
              </a:lnSpc>
            </a:pPr>
            <a:r>
              <a:rPr lang="en-US" sz="3600" dirty="0">
                <a:solidFill>
                  <a:srgbClr val="FFFFFF"/>
                </a:solidFill>
              </a:rPr>
              <a:t>4</a:t>
            </a:r>
          </a:p>
        </p:txBody>
      </p:sp>
      <p:sp>
        <p:nvSpPr>
          <p:cNvPr id="24" name="TextBox 23"/>
          <p:cNvSpPr txBox="1"/>
          <p:nvPr/>
        </p:nvSpPr>
        <p:spPr>
          <a:xfrm>
            <a:off x="1240257" y="1097501"/>
            <a:ext cx="851515" cy="584776"/>
          </a:xfrm>
          <a:prstGeom prst="rect">
            <a:avLst/>
          </a:prstGeom>
          <a:noFill/>
        </p:spPr>
        <p:txBody>
          <a:bodyPr wrap="none" rtlCol="0">
            <a:spAutoFit/>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Any</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7" name="TextBox 26"/>
          <p:cNvSpPr txBox="1"/>
          <p:nvPr/>
        </p:nvSpPr>
        <p:spPr>
          <a:xfrm rot="19856502">
            <a:off x="2962018" y="1229297"/>
            <a:ext cx="390815" cy="369332"/>
          </a:xfrm>
          <a:prstGeom prst="rect">
            <a:avLst/>
          </a:prstGeom>
          <a:noFill/>
        </p:spPr>
        <p:txBody>
          <a:bodyPr wrap="none" rtlCol="0">
            <a:spAutoFit/>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or</a:t>
            </a:r>
            <a:endParaRPr lang="en-US" dirty="0"/>
          </a:p>
        </p:txBody>
      </p:sp>
      <p:sp>
        <p:nvSpPr>
          <p:cNvPr id="28" name="TextBox 27"/>
          <p:cNvSpPr txBox="1"/>
          <p:nvPr/>
        </p:nvSpPr>
        <p:spPr>
          <a:xfrm>
            <a:off x="1240257" y="2111296"/>
            <a:ext cx="2768306" cy="1077218"/>
          </a:xfrm>
          <a:prstGeom prst="rect">
            <a:avLst/>
          </a:prstGeom>
          <a:noFill/>
        </p:spPr>
        <p:txBody>
          <a:bodyPr wrap="none" rtlCol="0">
            <a:spAutoFit/>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Medical Care Is</a:t>
            </a:r>
          </a:p>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Top Priority</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9" name="Picture 28"/>
          <p:cNvPicPr>
            <a:picLocks noChangeAspect="1"/>
          </p:cNvPicPr>
          <p:nvPr/>
        </p:nvPicPr>
        <p:blipFill>
          <a:blip r:embed="rId5"/>
          <a:stretch>
            <a:fillRect/>
          </a:stretch>
        </p:blipFill>
        <p:spPr>
          <a:xfrm>
            <a:off x="3427212" y="2644110"/>
            <a:ext cx="646247" cy="618127"/>
          </a:xfrm>
          <a:prstGeom prst="rect">
            <a:avLst/>
          </a:prstGeom>
        </p:spPr>
      </p:pic>
      <p:pic>
        <p:nvPicPr>
          <p:cNvPr id="4" name="Picture 3"/>
          <p:cNvPicPr>
            <a:picLocks noChangeAspect="1"/>
          </p:cNvPicPr>
          <p:nvPr/>
        </p:nvPicPr>
        <p:blipFill>
          <a:blip r:embed="rId6"/>
          <a:stretch>
            <a:fillRect/>
          </a:stretch>
        </p:blipFill>
        <p:spPr>
          <a:xfrm>
            <a:off x="3367093" y="955447"/>
            <a:ext cx="1098316" cy="1098316"/>
          </a:xfrm>
          <a:prstGeom prst="rect">
            <a:avLst/>
          </a:prstGeom>
        </p:spPr>
      </p:pic>
      <p:pic>
        <p:nvPicPr>
          <p:cNvPr id="5" name="Picture 4" descr="ag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4012" y="955447"/>
            <a:ext cx="1025778" cy="1025778"/>
          </a:xfrm>
          <a:prstGeom prst="rect">
            <a:avLst/>
          </a:prstGeom>
        </p:spPr>
      </p:pic>
      <p:pic>
        <p:nvPicPr>
          <p:cNvPr id="6" name="Picture 5" descr="People.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14681" y="3729863"/>
            <a:ext cx="3050728" cy="551795"/>
          </a:xfrm>
          <a:prstGeom prst="rect">
            <a:avLst/>
          </a:prstGeom>
        </p:spPr>
      </p:pic>
      <p:pic>
        <p:nvPicPr>
          <p:cNvPr id="23" name="Picture 22" descr="Peopl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55935" y="3907527"/>
            <a:ext cx="3050728" cy="551795"/>
          </a:xfrm>
          <a:prstGeom prst="rect">
            <a:avLst/>
          </a:prstGeom>
        </p:spPr>
      </p:pic>
      <p:pic>
        <p:nvPicPr>
          <p:cNvPr id="31" name="Picture 30" descr="People.png"/>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1461715" y="3957170"/>
            <a:ext cx="3050728" cy="551795"/>
          </a:xfrm>
          <a:prstGeom prst="rect">
            <a:avLst/>
          </a:prstGeom>
        </p:spPr>
      </p:pic>
      <p:pic>
        <p:nvPicPr>
          <p:cNvPr id="7" name="Picture 6"/>
          <p:cNvPicPr>
            <a:picLocks noChangeAspect="1"/>
          </p:cNvPicPr>
          <p:nvPr/>
        </p:nvPicPr>
        <p:blipFill>
          <a:blip r:embed="rId8"/>
          <a:stretch>
            <a:fillRect/>
          </a:stretch>
        </p:blipFill>
        <p:spPr>
          <a:xfrm>
            <a:off x="7379397" y="4446441"/>
            <a:ext cx="1307403" cy="1325070"/>
          </a:xfrm>
          <a:prstGeom prst="rect">
            <a:avLst/>
          </a:prstGeom>
        </p:spPr>
      </p:pic>
      <p:sp>
        <p:nvSpPr>
          <p:cNvPr id="33" name="TextBox 32"/>
          <p:cNvSpPr txBox="1"/>
          <p:nvPr/>
        </p:nvSpPr>
        <p:spPr>
          <a:xfrm>
            <a:off x="5565823" y="4767390"/>
            <a:ext cx="1760217" cy="584776"/>
          </a:xfrm>
          <a:prstGeom prst="rect">
            <a:avLst/>
          </a:prstGeom>
          <a:noFill/>
        </p:spPr>
        <p:txBody>
          <a:bodyPr wrap="none" rtlCol="0">
            <a:spAutoFit/>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All Major</a:t>
            </a:r>
          </a:p>
        </p:txBody>
      </p:sp>
      <p:sp>
        <p:nvSpPr>
          <p:cNvPr id="34" name="TextBox 33"/>
          <p:cNvSpPr txBox="1"/>
          <p:nvPr/>
        </p:nvSpPr>
        <p:spPr>
          <a:xfrm>
            <a:off x="5422483" y="938112"/>
            <a:ext cx="3708667" cy="1077218"/>
          </a:xfrm>
          <a:prstGeom prst="rect">
            <a:avLst/>
          </a:prstGeom>
          <a:noFill/>
        </p:spPr>
        <p:txBody>
          <a:bodyPr wrap="none" rtlCol="0">
            <a:spAutoFit/>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Open Casket Funeral</a:t>
            </a:r>
          </a:p>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Is possible</a:t>
            </a:r>
          </a:p>
        </p:txBody>
      </p:sp>
      <p:sp>
        <p:nvSpPr>
          <p:cNvPr id="35" name="TextBox 34"/>
          <p:cNvSpPr txBox="1"/>
          <p:nvPr/>
        </p:nvSpPr>
        <p:spPr>
          <a:xfrm>
            <a:off x="5438161" y="3377828"/>
            <a:ext cx="3365024" cy="1077218"/>
          </a:xfrm>
          <a:prstGeom prst="rect">
            <a:avLst/>
          </a:prstGeom>
          <a:noFill/>
        </p:spPr>
        <p:txBody>
          <a:bodyPr wrap="none" rtlCol="0">
            <a:spAutoFit/>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Quality of Care for </a:t>
            </a:r>
          </a:p>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Donors and Family</a:t>
            </a:r>
          </a:p>
        </p:txBody>
      </p:sp>
      <p:sp>
        <p:nvSpPr>
          <p:cNvPr id="36" name="TextBox 35"/>
          <p:cNvSpPr txBox="1"/>
          <p:nvPr/>
        </p:nvSpPr>
        <p:spPr>
          <a:xfrm>
            <a:off x="1251815" y="4678922"/>
            <a:ext cx="3260628" cy="1077218"/>
          </a:xfrm>
          <a:prstGeom prst="rect">
            <a:avLst/>
          </a:prstGeom>
          <a:noFill/>
        </p:spPr>
        <p:txBody>
          <a:bodyPr wrap="none" rtlCol="0">
            <a:spAutoFit/>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Donation is a Free</a:t>
            </a:r>
          </a:p>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Gift</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7" name="TextBox 36"/>
          <p:cNvSpPr txBox="1"/>
          <p:nvPr/>
        </p:nvSpPr>
        <p:spPr>
          <a:xfrm>
            <a:off x="5565824" y="2144904"/>
            <a:ext cx="3578176" cy="1077218"/>
          </a:xfrm>
          <a:prstGeom prst="rect">
            <a:avLst/>
          </a:prstGeom>
          <a:noFill/>
        </p:spPr>
        <p:txBody>
          <a:bodyPr wrap="square" rtlCol="0">
            <a:spAutoFit/>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90% - Believe In Donation</a:t>
            </a:r>
          </a:p>
        </p:txBody>
      </p:sp>
    </p:spTree>
    <p:extLst>
      <p:ext uri="{BB962C8B-B14F-4D97-AF65-F5344CB8AC3E}">
        <p14:creationId xmlns:p14="http://schemas.microsoft.com/office/powerpoint/2010/main" val="263468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8" grpId="0"/>
      <p:bldP spid="33" grpId="0"/>
      <p:bldP spid="34" grpId="0"/>
      <p:bldP spid="35" grpId="0"/>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501" y="1139608"/>
            <a:ext cx="8193069" cy="3646126"/>
          </a:xfrm>
          <a:prstGeom prst="rect">
            <a:avLst/>
          </a:prstGeom>
        </p:spPr>
        <p:txBody>
          <a:bodyPr wrap="square">
            <a:spAutoFit/>
          </a:bodyPr>
          <a:lstStyle/>
          <a:p>
            <a:pPr marL="342900" indent="-342900">
              <a:lnSpc>
                <a:spcPct val="90000"/>
              </a:lnSpc>
              <a:buFont typeface="Arial"/>
              <a:buChar char="•"/>
            </a:pPr>
            <a:r>
              <a:rPr lang="en-US" altLang="en-US" sz="3200" b="1" dirty="0">
                <a:solidFill>
                  <a:schemeClr val="bg1"/>
                </a:solidFill>
              </a:rPr>
              <a:t>U.S. Dept. of Health and Human Services</a:t>
            </a:r>
          </a:p>
          <a:p>
            <a:pPr marL="800100" lvl="1" indent="-342900">
              <a:lnSpc>
                <a:spcPct val="90000"/>
              </a:lnSpc>
              <a:buFont typeface="Arial"/>
              <a:buChar char="•"/>
            </a:pPr>
            <a:r>
              <a:rPr lang="en-US" altLang="en-US" sz="3200" dirty="0" err="1" smtClean="0">
                <a:solidFill>
                  <a:schemeClr val="bg1"/>
                </a:solidFill>
              </a:rPr>
              <a:t>OrganDonor.gov</a:t>
            </a:r>
            <a:r>
              <a:rPr lang="en-US" altLang="en-US" sz="3200" dirty="0" smtClean="0">
                <a:solidFill>
                  <a:schemeClr val="bg1"/>
                </a:solidFill>
              </a:rPr>
              <a:t> </a:t>
            </a:r>
            <a:endParaRPr lang="en-US" altLang="en-US" sz="3200" dirty="0">
              <a:solidFill>
                <a:schemeClr val="bg1"/>
              </a:solidFill>
            </a:endParaRPr>
          </a:p>
          <a:p>
            <a:pPr marL="342900" indent="-342900">
              <a:lnSpc>
                <a:spcPct val="90000"/>
              </a:lnSpc>
              <a:buFont typeface="Arial"/>
              <a:buChar char="•"/>
            </a:pPr>
            <a:r>
              <a:rPr lang="en-US" altLang="en-US" sz="3200" b="1" dirty="0">
                <a:solidFill>
                  <a:schemeClr val="bg1"/>
                </a:solidFill>
              </a:rPr>
              <a:t>Donate Life America</a:t>
            </a:r>
          </a:p>
          <a:p>
            <a:pPr marL="800100" lvl="1" indent="-342900">
              <a:lnSpc>
                <a:spcPct val="90000"/>
              </a:lnSpc>
              <a:buFont typeface="Arial"/>
              <a:buChar char="•"/>
            </a:pPr>
            <a:r>
              <a:rPr lang="en-US" altLang="en-US" sz="3200" dirty="0" err="1">
                <a:solidFill>
                  <a:schemeClr val="bg1"/>
                </a:solidFill>
              </a:rPr>
              <a:t>DonateLifeAmerica.org</a:t>
            </a:r>
            <a:r>
              <a:rPr lang="en-US" altLang="en-US" sz="3200" dirty="0">
                <a:solidFill>
                  <a:schemeClr val="bg1"/>
                </a:solidFill>
              </a:rPr>
              <a:t> </a:t>
            </a:r>
          </a:p>
          <a:p>
            <a:pPr marL="342900" indent="-342900">
              <a:lnSpc>
                <a:spcPct val="90000"/>
              </a:lnSpc>
              <a:buFont typeface="Arial"/>
              <a:buChar char="•"/>
            </a:pPr>
            <a:r>
              <a:rPr lang="en-US" altLang="en-US" sz="3200" b="1" dirty="0">
                <a:solidFill>
                  <a:schemeClr val="bg1"/>
                </a:solidFill>
              </a:rPr>
              <a:t>National Institute of Health</a:t>
            </a:r>
          </a:p>
          <a:p>
            <a:pPr marL="800100" lvl="1" indent="-342900">
              <a:lnSpc>
                <a:spcPct val="90000"/>
              </a:lnSpc>
              <a:buFont typeface="Arial"/>
              <a:buChar char="•"/>
            </a:pPr>
            <a:r>
              <a:rPr lang="en-US" altLang="en-US" sz="3200" dirty="0" err="1">
                <a:solidFill>
                  <a:schemeClr val="bg1"/>
                </a:solidFill>
              </a:rPr>
              <a:t>NLM.NIH.gov</a:t>
            </a:r>
            <a:r>
              <a:rPr lang="en-US" altLang="en-US" sz="3200" dirty="0">
                <a:solidFill>
                  <a:schemeClr val="bg1"/>
                </a:solidFill>
              </a:rPr>
              <a:t>/</a:t>
            </a:r>
            <a:r>
              <a:rPr lang="en-US" altLang="en-US" sz="3200" dirty="0" err="1">
                <a:solidFill>
                  <a:schemeClr val="bg1"/>
                </a:solidFill>
              </a:rPr>
              <a:t>medlineplus</a:t>
            </a:r>
            <a:r>
              <a:rPr lang="en-US" altLang="en-US" sz="3200" dirty="0">
                <a:solidFill>
                  <a:schemeClr val="bg1"/>
                </a:solidFill>
              </a:rPr>
              <a:t>/</a:t>
            </a:r>
            <a:r>
              <a:rPr lang="en-US" altLang="en-US" sz="3200" dirty="0" err="1" smtClean="0">
                <a:solidFill>
                  <a:schemeClr val="bg1"/>
                </a:solidFill>
              </a:rPr>
              <a:t>organdonation</a:t>
            </a:r>
            <a:endParaRPr lang="en-US" altLang="en-US" sz="3200" dirty="0">
              <a:solidFill>
                <a:schemeClr val="bg1"/>
              </a:solidFill>
            </a:endParaRPr>
          </a:p>
          <a:p>
            <a:pPr marL="342900" indent="-342900">
              <a:lnSpc>
                <a:spcPct val="90000"/>
              </a:lnSpc>
              <a:buFont typeface="Arial"/>
              <a:buChar char="•"/>
            </a:pPr>
            <a:r>
              <a:rPr lang="en-US" altLang="en-US" sz="3200" b="1" dirty="0">
                <a:solidFill>
                  <a:schemeClr val="bg1"/>
                </a:solidFill>
              </a:rPr>
              <a:t>Donate Life Colorado</a:t>
            </a:r>
          </a:p>
          <a:p>
            <a:pPr marL="800100" lvl="1" indent="-342900">
              <a:lnSpc>
                <a:spcPct val="90000"/>
              </a:lnSpc>
              <a:buFont typeface="Arial"/>
              <a:buChar char="•"/>
            </a:pPr>
            <a:r>
              <a:rPr lang="en-US" altLang="en-US" sz="3200" dirty="0" err="1">
                <a:solidFill>
                  <a:schemeClr val="bg1"/>
                </a:solidFill>
              </a:rPr>
              <a:t>DonateLifeColorado.org</a:t>
            </a:r>
            <a:r>
              <a:rPr lang="en-US" altLang="en-US" sz="3200" dirty="0">
                <a:solidFill>
                  <a:schemeClr val="bg1"/>
                </a:solidFill>
              </a:rPr>
              <a:t> </a:t>
            </a:r>
          </a:p>
        </p:txBody>
      </p:sp>
      <p:sp>
        <p:nvSpPr>
          <p:cNvPr id="5" name="Title 2"/>
          <p:cNvSpPr txBox="1">
            <a:spLocks/>
          </p:cNvSpPr>
          <p:nvPr/>
        </p:nvSpPr>
        <p:spPr>
          <a:xfrm>
            <a:off x="14747" y="175410"/>
            <a:ext cx="9143999" cy="1241878"/>
          </a:xfrm>
          <a:prstGeom prst="rect">
            <a:avLst/>
          </a:prstGeom>
        </p:spPr>
        <p:txBody>
          <a:bodyPr vert="horz" lIns="0" tIns="0" rIns="0" bIns="0" rtlCol="0" anchor="t" anchorCtr="0">
            <a:normAutofit/>
          </a:bodyPr>
          <a:lstStyle>
            <a:lvl1pPr algn="l" defTabSz="457200" rtl="0" eaLnBrk="1" latinLnBrk="0" hangingPunct="1">
              <a:lnSpc>
                <a:spcPts val="6000"/>
              </a:lnSpc>
              <a:spcBef>
                <a:spcPct val="0"/>
              </a:spcBef>
              <a:buNone/>
              <a:defRPr sz="6000" b="1" kern="1200">
                <a:solidFill>
                  <a:schemeClr val="bg1"/>
                </a:solidFill>
                <a:latin typeface="+mj-lt"/>
                <a:ea typeface="+mj-ea"/>
                <a:cs typeface="+mj-cs"/>
              </a:defRPr>
            </a:lvl1pPr>
          </a:lstStyle>
          <a:p>
            <a:pPr algn="ctr"/>
            <a:r>
              <a:rPr lang="en-US" dirty="0" smtClean="0"/>
              <a:t>Learn More</a:t>
            </a:r>
            <a:endParaRPr lang="en-US" dirty="0"/>
          </a:p>
        </p:txBody>
      </p:sp>
    </p:spTree>
    <p:extLst>
      <p:ext uri="{BB962C8B-B14F-4D97-AF65-F5344CB8AC3E}">
        <p14:creationId xmlns:p14="http://schemas.microsoft.com/office/powerpoint/2010/main" val="3015364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9929" y="2423233"/>
            <a:ext cx="6474876" cy="1003681"/>
          </a:xfrm>
        </p:spPr>
        <p:txBody>
          <a:bodyPr/>
          <a:lstStyle/>
          <a:p>
            <a:r>
              <a:rPr lang="en-US" dirty="0" smtClean="0"/>
              <a:t>How Can You Help?</a:t>
            </a:r>
            <a:endParaRPr lang="en-US" dirty="0"/>
          </a:p>
        </p:txBody>
      </p:sp>
      <p:pic>
        <p:nvPicPr>
          <p:cNvPr id="4" name="Picture 3" descr="guy.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53" y="3725833"/>
            <a:ext cx="2438400" cy="1384300"/>
          </a:xfrm>
          <a:prstGeom prst="rect">
            <a:avLst/>
          </a:prstGeom>
        </p:spPr>
      </p:pic>
      <p:pic>
        <p:nvPicPr>
          <p:cNvPr id="6" name="Picture 5" descr="Donate-Life-license-plate-600w-300x15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669" y="3725833"/>
            <a:ext cx="2845660" cy="1470258"/>
          </a:xfrm>
          <a:prstGeom prst="rect">
            <a:avLst/>
          </a:prstGeom>
        </p:spPr>
      </p:pic>
      <p:pic>
        <p:nvPicPr>
          <p:cNvPr id="7" name="Picture 6" descr="CO Drivers License graphi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466" y="1567826"/>
            <a:ext cx="3495675" cy="2228850"/>
          </a:xfrm>
          <a:prstGeom prst="rect">
            <a:avLst/>
          </a:prstGeom>
        </p:spPr>
      </p:pic>
      <p:pic>
        <p:nvPicPr>
          <p:cNvPr id="8" name="Picture 7" descr="WY Drivers License graphic.jpg"/>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4797367" y="1567826"/>
            <a:ext cx="3495675" cy="2228850"/>
          </a:xfrm>
          <a:prstGeom prst="rect">
            <a:avLst/>
          </a:prstGeom>
        </p:spPr>
      </p:pic>
      <p:pic>
        <p:nvPicPr>
          <p:cNvPr id="5" name="Picture 4" descr="WY_DoubleHeart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2415" y="3249812"/>
            <a:ext cx="2471585" cy="2471585"/>
          </a:xfrm>
          <a:prstGeom prst="rect">
            <a:avLst/>
          </a:prstGeom>
        </p:spPr>
      </p:pic>
      <p:sp>
        <p:nvSpPr>
          <p:cNvPr id="10" name="Rectangle 9"/>
          <p:cNvSpPr/>
          <p:nvPr/>
        </p:nvSpPr>
        <p:spPr>
          <a:xfrm>
            <a:off x="1351416" y="220732"/>
            <a:ext cx="6891902" cy="1200329"/>
          </a:xfrm>
          <a:prstGeom prst="rect">
            <a:avLst/>
          </a:prstGeom>
        </p:spPr>
        <p:txBody>
          <a:bodyPr wrap="square">
            <a:sp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Say ‘YES’ at the DMV to becoming an eye, organ and tissue donor. </a:t>
            </a:r>
          </a:p>
        </p:txBody>
      </p:sp>
    </p:spTree>
    <p:extLst>
      <p:ext uri="{BB962C8B-B14F-4D97-AF65-F5344CB8AC3E}">
        <p14:creationId xmlns:p14="http://schemas.microsoft.com/office/powerpoint/2010/main" val="120893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909" y="250628"/>
            <a:ext cx="8387552" cy="1395762"/>
          </a:xfrm>
        </p:spPr>
        <p:txBody>
          <a:bodyPr>
            <a:normAutofit fontScale="90000"/>
          </a:bodyPr>
          <a:lstStyle/>
          <a:p>
            <a:r>
              <a:rPr lang="en-US" dirty="0"/>
              <a:t>How Can You Help</a:t>
            </a:r>
            <a:r>
              <a:rPr lang="en-US" dirty="0" smtClean="0"/>
              <a:t>? </a:t>
            </a:r>
            <a:r>
              <a:rPr lang="en-US" sz="4400" dirty="0" smtClean="0"/>
              <a:t>Find us on:</a:t>
            </a:r>
            <a:endParaRPr lang="en-US" sz="4400" dirty="0"/>
          </a:p>
        </p:txBody>
      </p:sp>
      <p:pic>
        <p:nvPicPr>
          <p:cNvPr id="3" name="Picture 2" descr="DAWeb.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10" y="1646390"/>
            <a:ext cx="6164741" cy="3147180"/>
          </a:xfrm>
          <a:prstGeom prst="rect">
            <a:avLst/>
          </a:prstGeom>
        </p:spPr>
      </p:pic>
      <p:sp>
        <p:nvSpPr>
          <p:cNvPr id="4" name="Down Arrow 3"/>
          <p:cNvSpPr/>
          <p:nvPr/>
        </p:nvSpPr>
        <p:spPr>
          <a:xfrm>
            <a:off x="3699930" y="4263811"/>
            <a:ext cx="642784" cy="108191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twitter-faceboo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551" y="1646390"/>
            <a:ext cx="2613612" cy="1621699"/>
          </a:xfrm>
          <a:prstGeom prst="rect">
            <a:avLst/>
          </a:prstGeom>
        </p:spPr>
      </p:pic>
      <p:pic>
        <p:nvPicPr>
          <p:cNvPr id="8" name="Picture 7" descr="Web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5881" y="2737538"/>
            <a:ext cx="5334326" cy="2812025"/>
          </a:xfrm>
          <a:prstGeom prst="rect">
            <a:avLst/>
          </a:prstGeom>
        </p:spPr>
      </p:pic>
      <p:sp>
        <p:nvSpPr>
          <p:cNvPr id="10" name="Curved Down Arrow 9"/>
          <p:cNvSpPr/>
          <p:nvPr/>
        </p:nvSpPr>
        <p:spPr>
          <a:xfrm>
            <a:off x="4813044" y="972154"/>
            <a:ext cx="2038097" cy="674236"/>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wn Arrow 13"/>
          <p:cNvSpPr/>
          <p:nvPr/>
        </p:nvSpPr>
        <p:spPr>
          <a:xfrm>
            <a:off x="5220663" y="1959989"/>
            <a:ext cx="721173" cy="77754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65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810" y="156632"/>
            <a:ext cx="7987869" cy="1035041"/>
          </a:xfrm>
        </p:spPr>
        <p:txBody>
          <a:bodyPr/>
          <a:lstStyle/>
          <a:p>
            <a:r>
              <a:rPr lang="en-US" dirty="0" smtClean="0"/>
              <a:t>How Can You Help?</a:t>
            </a:r>
            <a:endParaRPr lang="en-US" dirty="0"/>
          </a:p>
        </p:txBody>
      </p:sp>
      <p:pic>
        <p:nvPicPr>
          <p:cNvPr id="4" name="Picture 3" descr="COWYHe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48" y="941799"/>
            <a:ext cx="4023360" cy="4041648"/>
          </a:xfrm>
          <a:prstGeom prst="rect">
            <a:avLst/>
          </a:prstGeom>
        </p:spPr>
      </p:pic>
      <p:pic>
        <p:nvPicPr>
          <p:cNvPr id="5" name="Picture 4" descr="meg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39382" y="2129701"/>
            <a:ext cx="2022709" cy="2022709"/>
          </a:xfrm>
          <a:prstGeom prst="rect">
            <a:avLst/>
          </a:prstGeom>
        </p:spPr>
      </p:pic>
      <p:pic>
        <p:nvPicPr>
          <p:cNvPr id="6" name="Picture 5" descr="Peop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448" y="1068997"/>
            <a:ext cx="5864352" cy="1060704"/>
          </a:xfrm>
          <a:prstGeom prst="rect">
            <a:avLst/>
          </a:prstGeom>
        </p:spPr>
      </p:pic>
      <p:pic>
        <p:nvPicPr>
          <p:cNvPr id="7" name="Picture 6" descr="People.png"/>
          <p:cNvPicPr>
            <a:picLocks noChangeAspect="1"/>
          </p:cNvPicPr>
          <p:nvPr/>
        </p:nvPicPr>
        <p:blipFill>
          <a:blip r:embed="rId5">
            <a:duotone>
              <a:prstClr val="black"/>
              <a:srgbClr val="FFC66D">
                <a:tint val="45000"/>
                <a:satMod val="400000"/>
              </a:srgbClr>
            </a:duotone>
            <a:extLst>
              <a:ext uri="{28A0092B-C50C-407E-A947-70E740481C1C}">
                <a14:useLocalDpi xmlns:a14="http://schemas.microsoft.com/office/drawing/2010/main" val="0"/>
              </a:ext>
            </a:extLst>
          </a:blip>
          <a:stretch>
            <a:fillRect/>
          </a:stretch>
        </p:blipFill>
        <p:spPr>
          <a:xfrm>
            <a:off x="203810" y="1599349"/>
            <a:ext cx="5864352" cy="1060704"/>
          </a:xfrm>
          <a:prstGeom prst="rect">
            <a:avLst/>
          </a:prstGeom>
        </p:spPr>
      </p:pic>
      <p:pic>
        <p:nvPicPr>
          <p:cNvPr id="8" name="Picture 7" descr="People.png"/>
          <p:cNvPicPr>
            <a:picLocks noChangeAspect="1"/>
          </p:cNvPicPr>
          <p:nvPr/>
        </p:nvPicPr>
        <p:blipFill>
          <a:blip r:embed="rId5">
            <a:duotone>
              <a:prstClr val="black"/>
              <a:srgbClr val="2BFF46">
                <a:tint val="45000"/>
                <a:satMod val="400000"/>
              </a:srgbClr>
            </a:duotone>
            <a:extLst>
              <a:ext uri="{28A0092B-C50C-407E-A947-70E740481C1C}">
                <a14:useLocalDpi xmlns:a14="http://schemas.microsoft.com/office/drawing/2010/main" val="0"/>
              </a:ext>
            </a:extLst>
          </a:blip>
          <a:stretch>
            <a:fillRect/>
          </a:stretch>
        </p:blipFill>
        <p:spPr>
          <a:xfrm>
            <a:off x="659448" y="3392391"/>
            <a:ext cx="5864352" cy="1060704"/>
          </a:xfrm>
          <a:prstGeom prst="rect">
            <a:avLst/>
          </a:prstGeom>
        </p:spPr>
      </p:pic>
      <p:pic>
        <p:nvPicPr>
          <p:cNvPr id="9" name="Picture 8" descr="Peop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360" y="3922743"/>
            <a:ext cx="5864352" cy="1060704"/>
          </a:xfrm>
          <a:prstGeom prst="rect">
            <a:avLst/>
          </a:prstGeom>
        </p:spPr>
      </p:pic>
    </p:spTree>
    <p:extLst>
      <p:ext uri="{BB962C8B-B14F-4D97-AF65-F5344CB8AC3E}">
        <p14:creationId xmlns:p14="http://schemas.microsoft.com/office/powerpoint/2010/main" val="27919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pic>
        <p:nvPicPr>
          <p:cNvPr id="6" name="Picture 5" descr="donor allianc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100" y="2489200"/>
            <a:ext cx="3602496" cy="1664097"/>
          </a:xfrm>
          <a:prstGeom prst="rect">
            <a:avLst/>
          </a:prstGeom>
        </p:spPr>
      </p:pic>
      <p:pic>
        <p:nvPicPr>
          <p:cNvPr id="3" name="Picture 2" descr="CO WY Dual DL logo transpar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88" y="1858684"/>
            <a:ext cx="2529116" cy="3161395"/>
          </a:xfrm>
          <a:prstGeom prst="rect">
            <a:avLst/>
          </a:prstGeom>
        </p:spPr>
      </p:pic>
    </p:spTree>
    <p:extLst>
      <p:ext uri="{BB962C8B-B14F-4D97-AF65-F5344CB8AC3E}">
        <p14:creationId xmlns:p14="http://schemas.microsoft.com/office/powerpoint/2010/main" val="4186705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Donor Alliance?</a:t>
            </a:r>
            <a:endParaRPr lang="en-US" dirty="0"/>
          </a:p>
        </p:txBody>
      </p:sp>
      <p:sp>
        <p:nvSpPr>
          <p:cNvPr id="3" name="Rectangle 2"/>
          <p:cNvSpPr/>
          <p:nvPr/>
        </p:nvSpPr>
        <p:spPr>
          <a:xfrm>
            <a:off x="162813" y="1538792"/>
            <a:ext cx="8710510" cy="4401205"/>
          </a:xfrm>
          <a:prstGeom prst="rect">
            <a:avLst/>
          </a:prstGeom>
        </p:spPr>
        <p:txBody>
          <a:bodyPr wrap="square">
            <a:spAutoFit/>
          </a:bodyPr>
          <a:lstStyle/>
          <a:p>
            <a:pPr marL="457200" indent="-457200">
              <a:buFont typeface="Arial"/>
              <a:buChar char="•"/>
            </a:pPr>
            <a:r>
              <a:rPr lang="en-US" sz="2800" dirty="0">
                <a:solidFill>
                  <a:srgbClr val="000000"/>
                </a:solidFill>
              </a:rPr>
              <a:t>Not-for-profit Organ Procurement Organization (OPO), federally designated by </a:t>
            </a:r>
            <a:r>
              <a:rPr lang="en-US" sz="2800" dirty="0" smtClean="0">
                <a:solidFill>
                  <a:srgbClr val="000000"/>
                </a:solidFill>
              </a:rPr>
              <a:t>Center for Medicaid</a:t>
            </a:r>
          </a:p>
          <a:p>
            <a:r>
              <a:rPr lang="en-US" sz="2800" dirty="0">
                <a:solidFill>
                  <a:srgbClr val="000000"/>
                </a:solidFill>
              </a:rPr>
              <a:t>	</a:t>
            </a:r>
            <a:r>
              <a:rPr lang="en-US" sz="2800" dirty="0" smtClean="0">
                <a:solidFill>
                  <a:srgbClr val="000000"/>
                </a:solidFill>
              </a:rPr>
              <a:t>and Medicare Services (CMS)</a:t>
            </a:r>
          </a:p>
          <a:p>
            <a:pPr marL="457200" indent="-457200">
              <a:buFont typeface="Arial"/>
              <a:buChar char="•"/>
            </a:pPr>
            <a:endParaRPr lang="en-US" sz="2800" dirty="0">
              <a:solidFill>
                <a:srgbClr val="000000"/>
              </a:solidFill>
            </a:endParaRPr>
          </a:p>
          <a:p>
            <a:pPr marL="914400" lvl="1" indent="-457200">
              <a:buFont typeface="Arial"/>
              <a:buChar char="•"/>
            </a:pPr>
            <a:r>
              <a:rPr lang="en-US" sz="2800" dirty="0">
                <a:solidFill>
                  <a:srgbClr val="000000"/>
                </a:solidFill>
              </a:rPr>
              <a:t>Facilitate the recovery of </a:t>
            </a:r>
            <a:r>
              <a:rPr lang="en-US" sz="2800" dirty="0" smtClean="0">
                <a:solidFill>
                  <a:srgbClr val="000000"/>
                </a:solidFill>
              </a:rPr>
              <a:t>organ, eye </a:t>
            </a:r>
          </a:p>
          <a:p>
            <a:pPr lvl="1"/>
            <a:r>
              <a:rPr lang="en-US" sz="2800" dirty="0">
                <a:solidFill>
                  <a:srgbClr val="000000"/>
                </a:solidFill>
              </a:rPr>
              <a:t>	</a:t>
            </a:r>
            <a:r>
              <a:rPr lang="en-US" sz="2800" dirty="0" smtClean="0">
                <a:solidFill>
                  <a:srgbClr val="000000"/>
                </a:solidFill>
              </a:rPr>
              <a:t>and tissue donations </a:t>
            </a:r>
            <a:r>
              <a:rPr lang="en-US" sz="2800" dirty="0">
                <a:solidFill>
                  <a:srgbClr val="000000"/>
                </a:solidFill>
              </a:rPr>
              <a:t>for </a:t>
            </a:r>
            <a:endParaRPr lang="en-US" sz="2800" dirty="0" smtClean="0">
              <a:solidFill>
                <a:srgbClr val="000000"/>
              </a:solidFill>
            </a:endParaRPr>
          </a:p>
          <a:p>
            <a:pPr lvl="1"/>
            <a:r>
              <a:rPr lang="en-US" sz="2800" dirty="0">
                <a:solidFill>
                  <a:srgbClr val="000000"/>
                </a:solidFill>
              </a:rPr>
              <a:t>	</a:t>
            </a:r>
            <a:r>
              <a:rPr lang="en-US" sz="2800" dirty="0" smtClean="0">
                <a:solidFill>
                  <a:srgbClr val="000000"/>
                </a:solidFill>
              </a:rPr>
              <a:t>transplantation in Colorado </a:t>
            </a:r>
            <a:r>
              <a:rPr lang="en-US" sz="2800" dirty="0">
                <a:solidFill>
                  <a:srgbClr val="000000"/>
                </a:solidFill>
              </a:rPr>
              <a:t>&amp; </a:t>
            </a:r>
            <a:r>
              <a:rPr lang="en-US" sz="2800" dirty="0" smtClean="0">
                <a:solidFill>
                  <a:srgbClr val="000000"/>
                </a:solidFill>
              </a:rPr>
              <a:t>Wyoming</a:t>
            </a:r>
          </a:p>
          <a:p>
            <a:pPr lvl="1"/>
            <a:endParaRPr lang="en-US" sz="2800" dirty="0">
              <a:solidFill>
                <a:srgbClr val="000000"/>
              </a:solidFill>
            </a:endParaRPr>
          </a:p>
          <a:p>
            <a:pPr marL="914400" lvl="1" indent="-457200">
              <a:buFont typeface="Arial"/>
              <a:buChar char="•"/>
            </a:pPr>
            <a:r>
              <a:rPr lang="en-US" sz="2800" dirty="0">
                <a:solidFill>
                  <a:srgbClr val="000000"/>
                </a:solidFill>
              </a:rPr>
              <a:t>Educate and inspire Coloradans &amp; Wyomingites to register as organ, eye &amp; tissue donors</a:t>
            </a:r>
          </a:p>
        </p:txBody>
      </p:sp>
      <p:pic>
        <p:nvPicPr>
          <p:cNvPr id="4" name="Picture 3"/>
          <p:cNvPicPr>
            <a:picLocks noChangeAspect="1"/>
          </p:cNvPicPr>
          <p:nvPr/>
        </p:nvPicPr>
        <p:blipFill>
          <a:blip r:embed="rId3"/>
          <a:stretch>
            <a:fillRect/>
          </a:stretch>
        </p:blipFill>
        <p:spPr>
          <a:xfrm>
            <a:off x="6978056" y="2410223"/>
            <a:ext cx="2051974" cy="1969895"/>
          </a:xfrm>
          <a:prstGeom prst="rect">
            <a:avLst/>
          </a:prstGeom>
        </p:spPr>
      </p:pic>
    </p:spTree>
    <p:extLst>
      <p:ext uri="{BB962C8B-B14F-4D97-AF65-F5344CB8AC3E}">
        <p14:creationId xmlns:p14="http://schemas.microsoft.com/office/powerpoint/2010/main" val="75600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a:spLocks noChangeAspect="1"/>
          </p:cNvSpPr>
          <p:nvPr/>
        </p:nvSpPr>
        <p:spPr>
          <a:xfrm>
            <a:off x="1562325" y="3703634"/>
            <a:ext cx="1752600" cy="1143000"/>
          </a:xfrm>
          <a:prstGeom prst="ellipse">
            <a:avLst/>
          </a:prstGeom>
          <a:solidFill>
            <a:srgbClr val="00B050"/>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Quality Control</a:t>
            </a:r>
            <a:endParaRPr lang="en-US" dirty="0" smtClean="0"/>
          </a:p>
        </p:txBody>
      </p:sp>
      <p:sp>
        <p:nvSpPr>
          <p:cNvPr id="17" name="Oval 16"/>
          <p:cNvSpPr>
            <a:spLocks noChangeAspect="1"/>
          </p:cNvSpPr>
          <p:nvPr/>
        </p:nvSpPr>
        <p:spPr>
          <a:xfrm>
            <a:off x="4975351" y="3773108"/>
            <a:ext cx="2165097" cy="1143000"/>
          </a:xfrm>
          <a:prstGeom prst="ellipse">
            <a:avLst/>
          </a:prstGeom>
          <a:solidFill>
            <a:srgbClr val="00B050"/>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Transportation</a:t>
            </a:r>
            <a:endParaRPr lang="en-US" dirty="0" smtClean="0"/>
          </a:p>
        </p:txBody>
      </p:sp>
      <p:sp>
        <p:nvSpPr>
          <p:cNvPr id="10" name="Oval 9"/>
          <p:cNvSpPr>
            <a:spLocks noChangeAspect="1"/>
          </p:cNvSpPr>
          <p:nvPr/>
        </p:nvSpPr>
        <p:spPr>
          <a:xfrm>
            <a:off x="7269480" y="2713840"/>
            <a:ext cx="1752600" cy="1143000"/>
          </a:xfrm>
          <a:prstGeom prst="ellipse">
            <a:avLst/>
          </a:prstGeom>
          <a:solidFill>
            <a:srgbClr val="00B050"/>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OR Scheduling</a:t>
            </a:r>
            <a:endParaRPr lang="en-US" dirty="0" smtClean="0"/>
          </a:p>
        </p:txBody>
      </p:sp>
      <p:sp>
        <p:nvSpPr>
          <p:cNvPr id="14" name="Oval 13"/>
          <p:cNvSpPr>
            <a:spLocks noChangeAspect="1"/>
          </p:cNvSpPr>
          <p:nvPr/>
        </p:nvSpPr>
        <p:spPr>
          <a:xfrm>
            <a:off x="5181600" y="1793036"/>
            <a:ext cx="1752600" cy="1143000"/>
          </a:xfrm>
          <a:prstGeom prst="ellipse">
            <a:avLst/>
          </a:prstGeom>
          <a:solidFill>
            <a:srgbClr val="00B050"/>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List Matching</a:t>
            </a:r>
            <a:endParaRPr lang="en-US" dirty="0" smtClean="0"/>
          </a:p>
        </p:txBody>
      </p:sp>
      <p:sp>
        <p:nvSpPr>
          <p:cNvPr id="15" name="Oval 14"/>
          <p:cNvSpPr>
            <a:spLocks noChangeAspect="1"/>
          </p:cNvSpPr>
          <p:nvPr/>
        </p:nvSpPr>
        <p:spPr>
          <a:xfrm>
            <a:off x="2843344" y="1750646"/>
            <a:ext cx="1860755" cy="1069487"/>
          </a:xfrm>
          <a:prstGeom prst="ellipse">
            <a:avLst/>
          </a:prstGeom>
          <a:solidFill>
            <a:srgbClr val="00B050"/>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Medical Maintenance</a:t>
            </a:r>
            <a:endParaRPr lang="en-US" dirty="0" smtClean="0"/>
          </a:p>
        </p:txBody>
      </p:sp>
      <p:sp>
        <p:nvSpPr>
          <p:cNvPr id="16" name="Oval 15"/>
          <p:cNvSpPr>
            <a:spLocks noChangeAspect="1"/>
          </p:cNvSpPr>
          <p:nvPr/>
        </p:nvSpPr>
        <p:spPr>
          <a:xfrm>
            <a:off x="425604" y="2011485"/>
            <a:ext cx="1651819" cy="1000325"/>
          </a:xfrm>
          <a:prstGeom prst="ellipse">
            <a:avLst/>
          </a:prstGeom>
          <a:solidFill>
            <a:srgbClr val="00B050"/>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Donor Evaluation</a:t>
            </a:r>
            <a:endParaRPr lang="en-US" dirty="0" smtClean="0"/>
          </a:p>
        </p:txBody>
      </p:sp>
      <p:sp>
        <p:nvSpPr>
          <p:cNvPr id="12" name="Rounded Rectangle 11"/>
          <p:cNvSpPr/>
          <p:nvPr/>
        </p:nvSpPr>
        <p:spPr>
          <a:xfrm>
            <a:off x="5855467" y="2845145"/>
            <a:ext cx="1691150" cy="8803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Transplant Center</a:t>
            </a:r>
            <a:endParaRPr lang="en-US" sz="2400" b="1" dirty="0"/>
          </a:p>
        </p:txBody>
      </p:sp>
      <p:sp>
        <p:nvSpPr>
          <p:cNvPr id="4" name="Rounded Rectangle 3"/>
          <p:cNvSpPr/>
          <p:nvPr/>
        </p:nvSpPr>
        <p:spPr>
          <a:xfrm>
            <a:off x="1405142" y="2859039"/>
            <a:ext cx="1344562" cy="8803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Donor Hospital</a:t>
            </a:r>
            <a:endParaRPr lang="en-US" sz="2400" b="1" dirty="0"/>
          </a:p>
        </p:txBody>
      </p:sp>
      <p:sp>
        <p:nvSpPr>
          <p:cNvPr id="2" name="Title 1"/>
          <p:cNvSpPr>
            <a:spLocks noGrp="1"/>
          </p:cNvSpPr>
          <p:nvPr>
            <p:ph type="title"/>
          </p:nvPr>
        </p:nvSpPr>
        <p:spPr/>
        <p:txBody>
          <a:bodyPr>
            <a:normAutofit/>
          </a:bodyPr>
          <a:lstStyle/>
          <a:p>
            <a:r>
              <a:rPr lang="en-US" dirty="0" smtClean="0"/>
              <a:t>Facilitate the Donation Process </a:t>
            </a:r>
            <a:endParaRPr lang="en-US" dirty="0"/>
          </a:p>
        </p:txBody>
      </p:sp>
      <p:pic>
        <p:nvPicPr>
          <p:cNvPr id="2052" name="Picture 4" descr="C:\Users\asmith\AppData\Local\Microsoft\Windows\Temporary Internet Files\Content.IE5\CLBVE2TP\MC90036999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984" y="2511648"/>
            <a:ext cx="3421212" cy="157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83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0"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Donate Life?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32" y="1318551"/>
            <a:ext cx="3116736" cy="3895920"/>
          </a:xfrm>
          <a:prstGeom prst="rect">
            <a:avLst/>
          </a:prstGeom>
        </p:spPr>
      </p:pic>
      <p:pic>
        <p:nvPicPr>
          <p:cNvPr id="5" name="Picture 4" descr="Hero_SocialPosts_Cay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883" y="1402798"/>
            <a:ext cx="2110449" cy="2110449"/>
          </a:xfrm>
          <a:prstGeom prst="rect">
            <a:avLst/>
          </a:prstGeom>
        </p:spPr>
      </p:pic>
      <p:pic>
        <p:nvPicPr>
          <p:cNvPr id="7" name="Picture 6" descr="Hero_SocialPosts_Yvett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351" y="955447"/>
            <a:ext cx="2110449" cy="2110449"/>
          </a:xfrm>
          <a:prstGeom prst="rect">
            <a:avLst/>
          </a:prstGeom>
        </p:spPr>
      </p:pic>
    </p:spTree>
    <p:extLst>
      <p:ext uri="{BB962C8B-B14F-4D97-AF65-F5344CB8AC3E}">
        <p14:creationId xmlns:p14="http://schemas.microsoft.com/office/powerpoint/2010/main" val="3517352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78362"/>
            <a:ext cx="8229600" cy="777085"/>
          </a:xfrm>
          <a:prstGeom prst="rect">
            <a:avLst/>
          </a:prstGeom>
        </p:spPr>
        <p:txBody>
          <a:bodyPr vert="horz" lIns="0" tIns="0" rIns="0" bIns="0" rtlCol="0" anchor="t" anchorCtr="0">
            <a:normAutofit fontScale="85000" lnSpcReduction="10000"/>
          </a:bodyPr>
          <a:lstStyle>
            <a:lvl1pPr algn="l" defTabSz="457200" rtl="0" eaLnBrk="1" latinLnBrk="0" hangingPunct="1">
              <a:lnSpc>
                <a:spcPts val="6000"/>
              </a:lnSpc>
              <a:spcBef>
                <a:spcPct val="0"/>
              </a:spcBef>
              <a:buNone/>
              <a:defRPr sz="6000" b="1" kern="1200">
                <a:solidFill>
                  <a:schemeClr val="bg1"/>
                </a:solidFill>
                <a:latin typeface="+mj-lt"/>
                <a:ea typeface="+mj-ea"/>
                <a:cs typeface="+mj-cs"/>
              </a:defRPr>
            </a:lvl1pPr>
          </a:lstStyle>
          <a:p>
            <a:r>
              <a:rPr lang="en-US" smtClean="0"/>
              <a:t>Why Do We Do What We Do?</a:t>
            </a:r>
            <a:endParaRPr lang="en-US" dirty="0"/>
          </a:p>
        </p:txBody>
      </p:sp>
      <p:pic>
        <p:nvPicPr>
          <p:cNvPr id="5" name="Picture 4" descr="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5983" y="1528175"/>
            <a:ext cx="3038663" cy="3038663"/>
          </a:xfrm>
          <a:prstGeom prst="rect">
            <a:avLst/>
          </a:prstGeom>
        </p:spPr>
      </p:pic>
    </p:spTree>
    <p:extLst>
      <p:ext uri="{BB962C8B-B14F-4D97-AF65-F5344CB8AC3E}">
        <p14:creationId xmlns:p14="http://schemas.microsoft.com/office/powerpoint/2010/main" val="17031275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and-he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615" y="1722704"/>
            <a:ext cx="5723432" cy="3808880"/>
          </a:xfrm>
          <a:prstGeom prst="rect">
            <a:avLst/>
          </a:prstGeom>
        </p:spPr>
      </p:pic>
      <p:sp>
        <p:nvSpPr>
          <p:cNvPr id="13" name="TextBox 12"/>
          <p:cNvSpPr txBox="1"/>
          <p:nvPr/>
        </p:nvSpPr>
        <p:spPr>
          <a:xfrm>
            <a:off x="0" y="2094295"/>
            <a:ext cx="4516576" cy="2262157"/>
          </a:xfrm>
          <a:prstGeom prst="rect">
            <a:avLst/>
          </a:prstGeom>
          <a:noFill/>
        </p:spPr>
        <p:txBody>
          <a:bodyPr wrap="square" bIns="0" rtlCol="0">
            <a:spAutoFit/>
          </a:bodyPr>
          <a:lstStyle/>
          <a:p>
            <a:pPr algn="ctr"/>
            <a:r>
              <a:rPr lang="en-US" sz="4800" b="1" dirty="0" smtClean="0"/>
              <a:t>SAVING LIVES</a:t>
            </a:r>
          </a:p>
          <a:p>
            <a:pPr algn="ctr"/>
            <a:r>
              <a:rPr lang="en-US" sz="2400" dirty="0" smtClean="0"/>
              <a:t>THROUGH</a:t>
            </a:r>
          </a:p>
          <a:p>
            <a:pPr algn="ctr"/>
            <a:r>
              <a:rPr lang="en-US" sz="3600" b="1" dirty="0" smtClean="0"/>
              <a:t>ORGAN &amp; TISSUE</a:t>
            </a:r>
            <a:r>
              <a:rPr lang="en-US" sz="3600" b="1" dirty="0"/>
              <a:t> </a:t>
            </a:r>
            <a:r>
              <a:rPr lang="en-US" sz="3600" b="1" dirty="0" smtClean="0"/>
              <a:t>DONATION</a:t>
            </a:r>
          </a:p>
        </p:txBody>
      </p:sp>
      <p:sp>
        <p:nvSpPr>
          <p:cNvPr id="2" name="Title 1"/>
          <p:cNvSpPr>
            <a:spLocks noGrp="1"/>
          </p:cNvSpPr>
          <p:nvPr>
            <p:ph type="title"/>
          </p:nvPr>
        </p:nvSpPr>
        <p:spPr/>
        <p:txBody>
          <a:bodyPr/>
          <a:lstStyle/>
          <a:p>
            <a:r>
              <a:rPr lang="en-US" sz="2000" dirty="0" smtClean="0"/>
              <a:t>OUR</a:t>
            </a:r>
            <a:r>
              <a:rPr lang="en-US" dirty="0" smtClean="0"/>
              <a:t> MISSION</a:t>
            </a:r>
            <a:endParaRPr lang="en-US" dirty="0"/>
          </a:p>
        </p:txBody>
      </p:sp>
    </p:spTree>
    <p:extLst>
      <p:ext uri="{BB962C8B-B14F-4D97-AF65-F5344CB8AC3E}">
        <p14:creationId xmlns:p14="http://schemas.microsoft.com/office/powerpoint/2010/main" val="2387917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Placeholder 3"/>
          <p:cNvSpPr>
            <a:spLocks noGrp="1"/>
          </p:cNvSpPr>
          <p:nvPr>
            <p:ph type="body" sz="half" idx="2"/>
          </p:nvPr>
        </p:nvSpPr>
        <p:spPr>
          <a:xfrm>
            <a:off x="234950" y="1377950"/>
            <a:ext cx="3008313" cy="2536825"/>
          </a:xfrm>
        </p:spPr>
        <p:txBody>
          <a:bodyPr/>
          <a:lstStyle/>
          <a:p>
            <a:pPr eaLnBrk="1" hangingPunct="1"/>
            <a:r>
              <a:rPr lang="en-US" sz="2400" b="1" dirty="0">
                <a:latin typeface="Calibri" charset="0"/>
              </a:rPr>
              <a:t>Transplant Centers </a:t>
            </a:r>
          </a:p>
          <a:p>
            <a:pPr marL="800100" lvl="1" indent="-342900" eaLnBrk="1" hangingPunct="1">
              <a:buFont typeface="Arial" charset="0"/>
              <a:buChar char="•"/>
            </a:pPr>
            <a:r>
              <a:rPr lang="en-US" sz="2000" dirty="0">
                <a:latin typeface="Calibri" charset="0"/>
              </a:rPr>
              <a:t>University of Colorado Hospital</a:t>
            </a:r>
          </a:p>
          <a:p>
            <a:pPr marL="800100" lvl="1" indent="-342900" eaLnBrk="1" hangingPunct="1">
              <a:buFont typeface="Arial" charset="0"/>
              <a:buChar char="•"/>
            </a:pPr>
            <a:r>
              <a:rPr lang="en-US" sz="2000" dirty="0">
                <a:latin typeface="Calibri" charset="0"/>
              </a:rPr>
              <a:t>Presbyterian -        St. Luke</a:t>
            </a:r>
            <a:r>
              <a:rPr lang="ja-JP" altLang="en-US" sz="2000" dirty="0">
                <a:latin typeface="Calibri" charset="0"/>
              </a:rPr>
              <a:t>’</a:t>
            </a:r>
            <a:r>
              <a:rPr lang="en-US" altLang="ja-JP" sz="2000" dirty="0">
                <a:latin typeface="Calibri" charset="0"/>
              </a:rPr>
              <a:t>s </a:t>
            </a:r>
          </a:p>
          <a:p>
            <a:pPr marL="800100" lvl="1" indent="-342900" eaLnBrk="1" hangingPunct="1">
              <a:buFont typeface="Arial" charset="0"/>
              <a:buChar char="•"/>
            </a:pPr>
            <a:r>
              <a:rPr lang="en-US" sz="2000" dirty="0">
                <a:latin typeface="Calibri" charset="0"/>
              </a:rPr>
              <a:t>Porter Adventist</a:t>
            </a:r>
          </a:p>
          <a:p>
            <a:pPr marL="800100" lvl="1" indent="-342900" eaLnBrk="1" hangingPunct="1">
              <a:buFont typeface="Arial" charset="0"/>
              <a:buChar char="•"/>
            </a:pPr>
            <a:r>
              <a:rPr lang="en-US" sz="2000" dirty="0">
                <a:latin typeface="Calibri" charset="0"/>
              </a:rPr>
              <a:t>Children</a:t>
            </a:r>
            <a:r>
              <a:rPr lang="ja-JP" altLang="en-US" sz="2000" dirty="0">
                <a:latin typeface="Calibri" charset="0"/>
              </a:rPr>
              <a:t>’</a:t>
            </a:r>
            <a:r>
              <a:rPr lang="en-US" altLang="ja-JP" sz="2000" dirty="0">
                <a:latin typeface="Calibri" charset="0"/>
              </a:rPr>
              <a:t>s Hospital</a:t>
            </a:r>
          </a:p>
          <a:p>
            <a:pPr marL="800100" lvl="1" indent="-342900" eaLnBrk="1" hangingPunct="1"/>
            <a:endParaRPr lang="en-US" sz="2200" dirty="0">
              <a:latin typeface="Calibri" charset="0"/>
            </a:endParaRPr>
          </a:p>
        </p:txBody>
      </p:sp>
      <p:sp>
        <p:nvSpPr>
          <p:cNvPr id="37890" name="Title 1"/>
          <p:cNvSpPr>
            <a:spLocks noGrp="1"/>
          </p:cNvSpPr>
          <p:nvPr>
            <p:ph type="title"/>
          </p:nvPr>
        </p:nvSpPr>
        <p:spPr>
          <a:xfrm>
            <a:off x="457200" y="177800"/>
            <a:ext cx="8229600" cy="777875"/>
          </a:xfrm>
        </p:spPr>
        <p:txBody>
          <a:bodyPr/>
          <a:lstStyle/>
          <a:p>
            <a:pPr algn="ctr" eaLnBrk="1" hangingPunct="1"/>
            <a:r>
              <a:rPr lang="en-US" sz="4800">
                <a:latin typeface="Calibri" charset="0"/>
              </a:rPr>
              <a:t>Donor Service Area &amp; Partners</a:t>
            </a: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163" y="1303338"/>
            <a:ext cx="3908425"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892" name="TextBox 6"/>
          <p:cNvSpPr txBox="1">
            <a:spLocks noChangeArrowheads="1"/>
          </p:cNvSpPr>
          <p:nvPr/>
        </p:nvSpPr>
        <p:spPr bwMode="auto">
          <a:xfrm>
            <a:off x="3930650" y="3762375"/>
            <a:ext cx="1709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63</a:t>
            </a:r>
            <a:r>
              <a:rPr lang="en-US"/>
              <a:t> Counties</a:t>
            </a:r>
          </a:p>
          <a:p>
            <a:pPr eaLnBrk="1" hangingPunct="1"/>
            <a:r>
              <a:rPr lang="en-US" b="1"/>
              <a:t>81</a:t>
            </a:r>
            <a:r>
              <a:rPr lang="en-US"/>
              <a:t> Hospitals</a:t>
            </a:r>
          </a:p>
        </p:txBody>
      </p:sp>
      <p:sp>
        <p:nvSpPr>
          <p:cNvPr id="37893" name="Rectangle 5"/>
          <p:cNvSpPr>
            <a:spLocks noChangeArrowheads="1"/>
          </p:cNvSpPr>
          <p:nvPr/>
        </p:nvSpPr>
        <p:spPr bwMode="auto">
          <a:xfrm>
            <a:off x="3940175" y="5334000"/>
            <a:ext cx="50330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dirty="0"/>
              <a:t>Numerous Funeral </a:t>
            </a:r>
            <a:r>
              <a:rPr lang="en-US" sz="2400" b="1" dirty="0" smtClean="0"/>
              <a:t>Homes &amp; Coroners</a:t>
            </a:r>
          </a:p>
        </p:txBody>
      </p:sp>
      <p:sp>
        <p:nvSpPr>
          <p:cNvPr id="37894" name="Rectangle 9"/>
          <p:cNvSpPr>
            <a:spLocks noChangeArrowheads="1"/>
          </p:cNvSpPr>
          <p:nvPr/>
        </p:nvSpPr>
        <p:spPr bwMode="auto">
          <a:xfrm>
            <a:off x="6467475" y="1176338"/>
            <a:ext cx="2533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t>DLOs</a:t>
            </a:r>
          </a:p>
        </p:txBody>
      </p:sp>
      <p:pic>
        <p:nvPicPr>
          <p:cNvPr id="3789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9888" y="1636713"/>
            <a:ext cx="188118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12"/>
          <p:cNvSpPr txBox="1">
            <a:spLocks noChangeArrowheads="1"/>
          </p:cNvSpPr>
          <p:nvPr/>
        </p:nvSpPr>
        <p:spPr bwMode="auto">
          <a:xfrm>
            <a:off x="4460875" y="1824038"/>
            <a:ext cx="17097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20</a:t>
            </a:r>
            <a:r>
              <a:rPr lang="en-US"/>
              <a:t> Counties</a:t>
            </a:r>
          </a:p>
          <a:p>
            <a:pPr eaLnBrk="1" hangingPunct="1"/>
            <a:r>
              <a:rPr lang="en-US" b="1"/>
              <a:t>24</a:t>
            </a:r>
            <a:r>
              <a:rPr lang="en-US"/>
              <a:t> Hospitals</a:t>
            </a:r>
          </a:p>
        </p:txBody>
      </p:sp>
      <p:sp>
        <p:nvSpPr>
          <p:cNvPr id="37897" name="Text Placeholder 3"/>
          <p:cNvSpPr txBox="1">
            <a:spLocks/>
          </p:cNvSpPr>
          <p:nvPr/>
        </p:nvSpPr>
        <p:spPr bwMode="auto">
          <a:xfrm>
            <a:off x="387350" y="3914775"/>
            <a:ext cx="300831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800100" indent="-34290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b="1">
                <a:latin typeface="Calibri" charset="0"/>
              </a:rPr>
              <a:t>Tissue Processors  - Two Local:</a:t>
            </a:r>
          </a:p>
          <a:p>
            <a:pPr lvl="1" eaLnBrk="1" hangingPunct="1">
              <a:spcBef>
                <a:spcPct val="20000"/>
              </a:spcBef>
              <a:buFont typeface="Arial" charset="0"/>
              <a:buChar char="•"/>
            </a:pPr>
            <a:r>
              <a:rPr lang="en-US" sz="2000">
                <a:latin typeface="Calibri" charset="0"/>
              </a:rPr>
              <a:t>AlloSource </a:t>
            </a:r>
          </a:p>
          <a:p>
            <a:pPr lvl="1" eaLnBrk="1" hangingPunct="1">
              <a:spcBef>
                <a:spcPct val="20000"/>
              </a:spcBef>
              <a:buFont typeface="Arial" charset="0"/>
              <a:buChar char="•"/>
            </a:pPr>
            <a:r>
              <a:rPr lang="en-US" sz="2000">
                <a:latin typeface="Calibri" charset="0"/>
              </a:rPr>
              <a:t>Rocky Mountain Lions Eye Bank</a:t>
            </a:r>
            <a:endParaRPr lang="en-US" sz="2200">
              <a:latin typeface="Calibri" charset="0"/>
            </a:endParaRPr>
          </a:p>
        </p:txBody>
      </p:sp>
    </p:spTree>
    <p:extLst>
      <p:ext uri="{BB962C8B-B14F-4D97-AF65-F5344CB8AC3E}">
        <p14:creationId xmlns:p14="http://schemas.microsoft.com/office/powerpoint/2010/main" val="2565916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a:spLocks noChangeAspect="1"/>
          </p:cNvSpPr>
          <p:nvPr/>
        </p:nvSpPr>
        <p:spPr>
          <a:xfrm>
            <a:off x="674914" y="2917423"/>
            <a:ext cx="1752600" cy="1037208"/>
          </a:xfrm>
          <a:prstGeom prst="ellipse">
            <a:avLst/>
          </a:prstGeom>
          <a:solidFill>
            <a:schemeClr val="accent1"/>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Confidential</a:t>
            </a:r>
            <a:endParaRPr lang="en-US" dirty="0" smtClean="0"/>
          </a:p>
        </p:txBody>
      </p:sp>
      <p:sp>
        <p:nvSpPr>
          <p:cNvPr id="14" name="Rectangle 2"/>
          <p:cNvSpPr txBox="1">
            <a:spLocks noChangeArrowheads="1"/>
          </p:cNvSpPr>
          <p:nvPr/>
        </p:nvSpPr>
        <p:spPr>
          <a:xfrm>
            <a:off x="457200" y="178362"/>
            <a:ext cx="8229600" cy="777085"/>
          </a:xfrm>
          <a:prstGeom prst="rect">
            <a:avLst/>
          </a:prstGeom>
        </p:spPr>
        <p:txBody>
          <a:bodyPr/>
          <a:lstStyle>
            <a:lvl1pPr algn="ctr" defTabSz="457200" rtl="0" eaLnBrk="1" latinLnBrk="0" hangingPunct="1">
              <a:spcBef>
                <a:spcPct val="0"/>
              </a:spcBef>
              <a:buNone/>
              <a:defRPr sz="4800" b="1" kern="1200">
                <a:solidFill>
                  <a:schemeClr val="accent1"/>
                </a:solidFill>
                <a:latin typeface="+mj-lt"/>
                <a:ea typeface="+mj-ea"/>
                <a:cs typeface="+mj-cs"/>
              </a:defRPr>
            </a:lvl1pPr>
          </a:lstStyle>
          <a:p>
            <a:r>
              <a:rPr lang="en-US" altLang="en-US" smtClean="0"/>
              <a:t>What is the donor registry?</a:t>
            </a:r>
            <a:endParaRPr lang="en-US" altLang="en-US" dirty="0" smtClean="0"/>
          </a:p>
        </p:txBody>
      </p:sp>
      <p:sp>
        <p:nvSpPr>
          <p:cNvPr id="15" name="Rectangle 3"/>
          <p:cNvSpPr txBox="1">
            <a:spLocks noChangeArrowheads="1"/>
          </p:cNvSpPr>
          <p:nvPr/>
        </p:nvSpPr>
        <p:spPr>
          <a:xfrm>
            <a:off x="457200" y="1143000"/>
            <a:ext cx="8229600" cy="427878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2800" dirty="0" smtClean="0"/>
              <a:t>A confidential, electronic database listing every Coloradoan or Wyomingite whom has elected to be an organ and tissue donor after death</a:t>
            </a:r>
          </a:p>
        </p:txBody>
      </p:sp>
      <p:sp>
        <p:nvSpPr>
          <p:cNvPr id="16" name="Oval 15"/>
          <p:cNvSpPr>
            <a:spLocks noChangeAspect="1"/>
          </p:cNvSpPr>
          <p:nvPr/>
        </p:nvSpPr>
        <p:spPr>
          <a:xfrm>
            <a:off x="4808599" y="2381811"/>
            <a:ext cx="1600200" cy="990600"/>
          </a:xfrm>
          <a:prstGeom prst="ellipse">
            <a:avLst/>
          </a:prstGeom>
          <a:solidFill>
            <a:schemeClr val="accent1"/>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Centralized</a:t>
            </a:r>
            <a:endParaRPr lang="en-US" dirty="0" smtClean="0"/>
          </a:p>
        </p:txBody>
      </p:sp>
      <p:sp>
        <p:nvSpPr>
          <p:cNvPr id="17" name="Oval 16"/>
          <p:cNvSpPr>
            <a:spLocks noChangeAspect="1"/>
          </p:cNvSpPr>
          <p:nvPr/>
        </p:nvSpPr>
        <p:spPr>
          <a:xfrm>
            <a:off x="674914" y="4543190"/>
            <a:ext cx="1752600" cy="1143000"/>
          </a:xfrm>
          <a:prstGeom prst="ellipse">
            <a:avLst/>
          </a:prstGeom>
          <a:solidFill>
            <a:srgbClr val="00B050"/>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1</a:t>
            </a:r>
            <a:r>
              <a:rPr lang="en-US" b="1" baseline="30000" dirty="0" smtClean="0"/>
              <a:t>st</a:t>
            </a:r>
            <a:r>
              <a:rPr lang="en-US" b="1" dirty="0" smtClean="0"/>
              <a:t> person consent</a:t>
            </a:r>
            <a:endParaRPr lang="en-US" dirty="0" smtClean="0"/>
          </a:p>
        </p:txBody>
      </p:sp>
      <p:sp>
        <p:nvSpPr>
          <p:cNvPr id="18" name="Oval 17"/>
          <p:cNvSpPr>
            <a:spLocks noChangeAspect="1"/>
          </p:cNvSpPr>
          <p:nvPr/>
        </p:nvSpPr>
        <p:spPr>
          <a:xfrm>
            <a:off x="2988882" y="2324343"/>
            <a:ext cx="1066800" cy="958049"/>
          </a:xfrm>
          <a:prstGeom prst="ellipse">
            <a:avLst/>
          </a:prstGeom>
          <a:solidFill>
            <a:srgbClr val="00B050"/>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Opt-in</a:t>
            </a:r>
            <a:endParaRPr lang="en-US" dirty="0" smtClean="0"/>
          </a:p>
        </p:txBody>
      </p:sp>
      <p:sp>
        <p:nvSpPr>
          <p:cNvPr id="20" name="Oval 19"/>
          <p:cNvSpPr>
            <a:spLocks noChangeAspect="1"/>
          </p:cNvSpPr>
          <p:nvPr/>
        </p:nvSpPr>
        <p:spPr>
          <a:xfrm>
            <a:off x="6934200" y="2933699"/>
            <a:ext cx="1752600" cy="1143000"/>
          </a:xfrm>
          <a:prstGeom prst="ellipse">
            <a:avLst/>
          </a:prstGeom>
          <a:solidFill>
            <a:srgbClr val="00B050"/>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Established by law</a:t>
            </a:r>
            <a:endParaRPr lang="en-US" dirty="0" smtClean="0"/>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924" y="3469422"/>
            <a:ext cx="3767138" cy="243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a:spLocks noChangeAspect="1"/>
          </p:cNvSpPr>
          <p:nvPr/>
        </p:nvSpPr>
        <p:spPr>
          <a:xfrm>
            <a:off x="6728919" y="4543190"/>
            <a:ext cx="1752600" cy="881849"/>
          </a:xfrm>
          <a:prstGeom prst="ellipse">
            <a:avLst/>
          </a:prstGeom>
          <a:solidFill>
            <a:schemeClr val="accent1"/>
          </a:solidFill>
          <a:ln w="76200" cmpd="sng">
            <a:solidFill>
              <a:schemeClr val="bg1"/>
            </a:solid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smtClean="0"/>
              <a:t>Mature</a:t>
            </a:r>
          </a:p>
          <a:p>
            <a:pPr algn="ctr"/>
            <a:r>
              <a:rPr lang="en-US" sz="1400" b="1" dirty="0" smtClean="0"/>
              <a:t>Est. 2001 &amp; 2003</a:t>
            </a:r>
            <a:endParaRPr lang="en-US" sz="1400" dirty="0" smtClean="0"/>
          </a:p>
        </p:txBody>
      </p:sp>
    </p:spTree>
    <p:extLst>
      <p:ext uri="{BB962C8B-B14F-4D97-AF65-F5344CB8AC3E}">
        <p14:creationId xmlns:p14="http://schemas.microsoft.com/office/powerpoint/2010/main" val="382388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20" grpId="0" animBg="1"/>
      <p:bldP spid="12" grpId="0" animBg="1"/>
    </p:bldLst>
  </p:timing>
</p:sld>
</file>

<file path=ppt/theme/theme1.xml><?xml version="1.0" encoding="utf-8"?>
<a:theme xmlns:a="http://schemas.openxmlformats.org/drawingml/2006/main" name="Office Theme">
  <a:themeElements>
    <a:clrScheme name="Custom 1">
      <a:dk1>
        <a:srgbClr val="58585A"/>
      </a:dk1>
      <a:lt1>
        <a:sysClr val="window" lastClr="FFFFFF"/>
      </a:lt1>
      <a:dk2>
        <a:srgbClr val="013B5D"/>
      </a:dk2>
      <a:lt2>
        <a:srgbClr val="D1D2D4"/>
      </a:lt2>
      <a:accent1>
        <a:srgbClr val="008CD2"/>
      </a:accent1>
      <a:accent2>
        <a:srgbClr val="7A9C46"/>
      </a:accent2>
      <a:accent3>
        <a:srgbClr val="BFE2F4"/>
      </a:accent3>
      <a:accent4>
        <a:srgbClr val="B5D88A"/>
      </a:accent4>
      <a:accent5>
        <a:srgbClr val="8D9CA9"/>
      </a:accent5>
      <a:accent6>
        <a:srgbClr val="FF6C00"/>
      </a:accent6>
      <a:hlink>
        <a:srgbClr val="008CD2"/>
      </a:hlink>
      <a:folHlink>
        <a:srgbClr val="013B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7290</TotalTime>
  <Words>2716</Words>
  <Application>Microsoft Office PowerPoint</Application>
  <PresentationFormat>On-screen Show (4:3)</PresentationFormat>
  <Paragraphs>314</Paragraphs>
  <Slides>26</Slides>
  <Notes>25</Notes>
  <HiddenSlides>1</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ＭＳ Ｐゴシック</vt:lpstr>
      <vt:lpstr>Arial</vt:lpstr>
      <vt:lpstr>Calibri</vt:lpstr>
      <vt:lpstr>Office Theme</vt:lpstr>
      <vt:lpstr>Donating Life Colorado &amp; Wyoming</vt:lpstr>
      <vt:lpstr>Agenda</vt:lpstr>
      <vt:lpstr>Who is Donor Alliance?</vt:lpstr>
      <vt:lpstr>Facilitate the Donation Process </vt:lpstr>
      <vt:lpstr>What about Donate Life? </vt:lpstr>
      <vt:lpstr>PowerPoint Presentation</vt:lpstr>
      <vt:lpstr>OUR MISSION</vt:lpstr>
      <vt:lpstr>Donor Service Area &amp; Partners</vt:lpstr>
      <vt:lpstr>PowerPoint Presentation</vt:lpstr>
      <vt:lpstr>Donor Designation Rate</vt:lpstr>
      <vt:lpstr>Generosity of Coloradans and Wyomingites </vt:lpstr>
      <vt:lpstr>The Gap</vt:lpstr>
      <vt:lpstr>PowerPoint Presentation</vt:lpstr>
      <vt:lpstr>PowerPoint Presentation</vt:lpstr>
      <vt:lpstr>Donation Process Overview</vt:lpstr>
      <vt:lpstr>The Donation Process</vt:lpstr>
      <vt:lpstr>Donor Alliance’s Role in Donation Process </vt:lpstr>
      <vt:lpstr>Donor Alliance’s Role in Donation Process </vt:lpstr>
      <vt:lpstr>Donor Alliance’s Role in Donation Process </vt:lpstr>
      <vt:lpstr>What can be Transplanted? </vt:lpstr>
      <vt:lpstr>6 Truths about Donation</vt:lpstr>
      <vt:lpstr>PowerPoint Presentation</vt:lpstr>
      <vt:lpstr>How Can You Help?</vt:lpstr>
      <vt:lpstr>How Can You Help? Find us on:</vt:lpstr>
      <vt:lpstr>How Can You Help?</vt:lpstr>
      <vt:lpstr>Thank you!</vt:lpstr>
    </vt:vector>
  </TitlesOfParts>
  <Company>Design Rangers,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Schell</dc:creator>
  <cp:lastModifiedBy>Tae Stamper</cp:lastModifiedBy>
  <cp:revision>310</cp:revision>
  <dcterms:created xsi:type="dcterms:W3CDTF">2013-04-11T00:09:30Z</dcterms:created>
  <dcterms:modified xsi:type="dcterms:W3CDTF">2016-08-17T18:01:45Z</dcterms:modified>
</cp:coreProperties>
</file>