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787400" y="1511300"/>
            <a:ext cx="11430000" cy="3810000"/>
          </a:xfrm>
          <a:prstGeom prst="rect">
            <a:avLst/>
          </a:prstGeom>
        </p:spPr>
        <p:txBody>
          <a:bodyPr anchor="b"/>
          <a:lstStyle>
            <a:lvl1pPr>
              <a:defRPr>
                <a:solidFill>
                  <a:srgbClr val="276D6D"/>
                </a:solidFill>
              </a:defRPr>
            </a:lvl1pPr>
          </a:lstStyle>
          <a:p>
            <a:pPr/>
            <a:r>
              <a:t>Title Text</a:t>
            </a:r>
          </a:p>
        </p:txBody>
      </p:sp>
      <p:sp>
        <p:nvSpPr>
          <p:cNvPr id="12" name="Shape 12"/>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i="1" sz="2800"/>
            </a:lvl1pPr>
          </a:lstStyle>
          <a:p>
            <a:pPr/>
            <a:r>
              <a:t>–Johnny Appleseed</a:t>
            </a:r>
          </a:p>
        </p:txBody>
      </p:sp>
      <p:sp>
        <p:nvSpPr>
          <p:cNvPr id="94" name="Shape 94"/>
          <p:cNvSpPr/>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489200" y="889000"/>
            <a:ext cx="8051800" cy="60833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21" name="Shape 21"/>
          <p:cNvSpPr/>
          <p:nvPr>
            <p:ph type="title"/>
          </p:nvPr>
        </p:nvSpPr>
        <p:spPr>
          <a:xfrm>
            <a:off x="787400" y="7188200"/>
            <a:ext cx="11430000" cy="1270000"/>
          </a:xfrm>
          <a:prstGeom prst="rect">
            <a:avLst/>
          </a:prstGeom>
        </p:spPr>
        <p:txBody>
          <a:bodyPr anchor="b"/>
          <a:lstStyle>
            <a:lvl1pPr>
              <a:defRPr>
                <a:solidFill>
                  <a:srgbClr val="276D6D"/>
                </a:solidFill>
              </a:defRPr>
            </a:lvl1pPr>
          </a:lstStyle>
          <a:p>
            <a:pPr/>
            <a:r>
              <a:t>Title Text</a:t>
            </a:r>
          </a:p>
        </p:txBody>
      </p:sp>
      <p:sp>
        <p:nvSpPr>
          <p:cNvPr id="22" name="Shape 22"/>
          <p:cNvSpPr/>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787400" y="3657600"/>
            <a:ext cx="11430000" cy="24384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484788" y="1206500"/>
            <a:ext cx="5465912" cy="72771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39" name="Shape 39"/>
          <p:cNvSpPr/>
          <p:nvPr>
            <p:ph type="title"/>
          </p:nvPr>
        </p:nvSpPr>
        <p:spPr>
          <a:xfrm>
            <a:off x="457200" y="1244600"/>
            <a:ext cx="5600700" cy="3467100"/>
          </a:xfrm>
          <a:prstGeom prst="rect">
            <a:avLst/>
          </a:prstGeom>
        </p:spPr>
        <p:txBody>
          <a:bodyPr anchor="b"/>
          <a:lstStyle/>
          <a:p>
            <a:pPr/>
            <a:r>
              <a:t>Title Text</a:t>
            </a:r>
          </a:p>
        </p:txBody>
      </p:sp>
      <p:sp>
        <p:nvSpPr>
          <p:cNvPr id="40" name="Shape 40"/>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quarter" idx="13"/>
          </p:nvPr>
        </p:nvSpPr>
        <p:spPr>
          <a:xfrm>
            <a:off x="7556500" y="2933700"/>
            <a:ext cx="3987347" cy="5308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3 - Up">
    <p:spTree>
      <p:nvGrpSpPr>
        <p:cNvPr id="1" name=""/>
        <p:cNvGrpSpPr/>
        <p:nvPr/>
      </p:nvGrpSpPr>
      <p:grpSpPr>
        <a:xfrm>
          <a:off x="0" y="0"/>
          <a:ext cx="0" cy="0"/>
          <a:chOff x="0" y="0"/>
          <a:chExt cx="0" cy="0"/>
        </a:xfrm>
      </p:grpSpPr>
      <p:sp>
        <p:nvSpPr>
          <p:cNvPr id="83" name="Shape 83"/>
          <p:cNvSpPr/>
          <p:nvPr>
            <p:ph type="pic" idx="13"/>
          </p:nvPr>
        </p:nvSpPr>
        <p:spPr>
          <a:xfrm>
            <a:off x="787400" y="685800"/>
            <a:ext cx="6184900" cy="8229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4" name="Shape 84"/>
          <p:cNvSpPr/>
          <p:nvPr>
            <p:ph type="pic" sz="quarter" idx="14"/>
          </p:nvPr>
        </p:nvSpPr>
        <p:spPr>
          <a:xfrm>
            <a:off x="7645400" y="685800"/>
            <a:ext cx="4572000" cy="29845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5" name="Shape 85"/>
          <p:cNvSpPr/>
          <p:nvPr>
            <p:ph type="pic" sz="quarter" idx="15"/>
          </p:nvPr>
        </p:nvSpPr>
        <p:spPr>
          <a:xfrm>
            <a:off x="7645400" y="4381500"/>
            <a:ext cx="4572000" cy="4546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02692" y="9131300"/>
            <a:ext cx="386716" cy="431800"/>
          </a:xfrm>
          <a:prstGeom prst="rect">
            <a:avLst/>
          </a:prstGeom>
          <a:ln w="12700">
            <a:miter lim="400000"/>
          </a:ln>
        </p:spPr>
        <p:txBody>
          <a:bodyPr wrap="none" lIns="50800" tIns="50800" rIns="50800" bIns="50800">
            <a:spAutoFit/>
          </a:bodyPr>
          <a:lstStyle>
            <a:lvl1pPr>
              <a:defRPr sz="2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rockymountainneurology.com"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787400" y="1130300"/>
            <a:ext cx="11430000" cy="3810000"/>
          </a:xfrm>
          <a:prstGeom prst="rect">
            <a:avLst/>
          </a:prstGeom>
        </p:spPr>
        <p:txBody>
          <a:bodyPr/>
          <a:lstStyle>
            <a:lvl1pPr defTabSz="531622">
              <a:defRPr sz="7098">
                <a:effectLst>
                  <a:outerShdw sx="100000" sy="100000" kx="0" ky="0" algn="b" rotWithShape="0" blurRad="57785" dist="11557" dir="5400000">
                    <a:srgbClr val="000000">
                      <a:alpha val="30000"/>
                    </a:srgbClr>
                  </a:outerShdw>
                </a:effectLst>
                <a:latin typeface="Avenir Book"/>
                <a:ea typeface="Avenir Book"/>
                <a:cs typeface="Avenir Book"/>
                <a:sym typeface="Avenir Book"/>
              </a:defRPr>
            </a:lvl1pPr>
          </a:lstStyle>
          <a:p>
            <a:pPr/>
            <a:r>
              <a:t>Disability Evaluation of Vague Neurological Disorders</a:t>
            </a:r>
          </a:p>
        </p:txBody>
      </p:sp>
      <p:sp>
        <p:nvSpPr>
          <p:cNvPr id="120" name="Shape 120"/>
          <p:cNvSpPr/>
          <p:nvPr>
            <p:ph type="subTitle" sz="quarter" idx="1"/>
          </p:nvPr>
        </p:nvSpPr>
        <p:spPr>
          <a:prstGeom prst="rect">
            <a:avLst/>
          </a:prstGeom>
          <a:blipFill>
            <a:blip r:embed="rId2"/>
          </a:blipFill>
        </p:spPr>
        <p:txBody>
          <a:bodyPr/>
          <a:lstStyle>
            <a:lvl1pPr>
              <a:defRPr sz="3600">
                <a:solidFill>
                  <a:srgbClr val="FFFFFF"/>
                </a:solidFill>
              </a:defRPr>
            </a:lvl1pPr>
          </a:lstStyle>
          <a:p>
            <a:pPr/>
            <a:r>
              <a:t>Amelia Scott Barrett, MD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a:r>
              <a:t>Malingering</a:t>
            </a:r>
          </a:p>
        </p:txBody>
      </p:sp>
      <p:sp>
        <p:nvSpPr>
          <p:cNvPr id="147" name="Shape 147"/>
          <p:cNvSpPr/>
          <p:nvPr>
            <p:ph type="body" idx="1"/>
          </p:nvPr>
        </p:nvSpPr>
        <p:spPr>
          <a:xfrm>
            <a:off x="787400" y="2463800"/>
            <a:ext cx="11430000" cy="5715000"/>
          </a:xfrm>
          <a:prstGeom prst="rect">
            <a:avLst/>
          </a:prstGeom>
        </p:spPr>
        <p:txBody>
          <a:bodyPr/>
          <a:lstStyle/>
          <a:p>
            <a:pPr marL="393700" indent="-393700">
              <a:buBlip>
                <a:blip r:embed="rId2"/>
              </a:buBlip>
              <a:defRPr sz="4800"/>
            </a:pPr>
            <a:r>
              <a:t>Malingering is the intentional exaggeration of symptoms</a:t>
            </a:r>
          </a:p>
          <a:p>
            <a:pPr marL="393700" indent="-393700">
              <a:buBlip>
                <a:blip r:embed="rId2"/>
              </a:buBlip>
              <a:defRPr sz="4800"/>
            </a:pPr>
            <a:r>
              <a:t>People malinger for the purpose of obtaining an external reward such as disability</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Clues to malingering</a:t>
            </a:r>
          </a:p>
          <a:p>
            <a:pPr>
              <a:defRPr sz="3700"/>
            </a:pPr>
            <a:r>
              <a:t>Primary Psychiatry 2006;13(1):61-69 </a:t>
            </a:r>
          </a:p>
        </p:txBody>
      </p:sp>
      <p:sp>
        <p:nvSpPr>
          <p:cNvPr id="150" name="Shape 150"/>
          <p:cNvSpPr/>
          <p:nvPr>
            <p:ph type="body" idx="1"/>
          </p:nvPr>
        </p:nvSpPr>
        <p:spPr>
          <a:prstGeom prst="rect">
            <a:avLst/>
          </a:prstGeom>
        </p:spPr>
        <p:txBody>
          <a:bodyPr/>
          <a:lstStyle/>
          <a:p>
            <a:pPr marL="393700" indent="-393700">
              <a:buBlip>
                <a:blip r:embed="rId2"/>
              </a:buBlip>
              <a:defRPr sz="4300"/>
            </a:pPr>
            <a:r>
              <a:t>Not getting tests done that the doctor ordered</a:t>
            </a:r>
          </a:p>
          <a:p>
            <a:pPr marL="393700" indent="-393700">
              <a:buBlip>
                <a:blip r:embed="rId2"/>
              </a:buBlip>
              <a:defRPr sz="4300"/>
            </a:pPr>
            <a:r>
              <a:t>Noncompliance with medications</a:t>
            </a:r>
          </a:p>
          <a:p>
            <a:pPr marL="393700" indent="-393700">
              <a:buBlip>
                <a:blip r:embed="rId2"/>
              </a:buBlip>
              <a:defRPr sz="4300"/>
            </a:pPr>
            <a:r>
              <a:t>Frequent side effects from medications</a:t>
            </a:r>
          </a:p>
          <a:p>
            <a:pPr marL="393700" indent="-393700">
              <a:buBlip>
                <a:blip r:embed="rId2"/>
              </a:buBlip>
              <a:defRPr sz="4300"/>
            </a:pPr>
            <a:r>
              <a:t>Never has a headache during office visit</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Does the type of migraine matter?</a:t>
            </a:r>
          </a:p>
        </p:txBody>
      </p:sp>
      <p:sp>
        <p:nvSpPr>
          <p:cNvPr id="153" name="Shape 153"/>
          <p:cNvSpPr/>
          <p:nvPr>
            <p:ph type="body" idx="1"/>
          </p:nvPr>
        </p:nvSpPr>
        <p:spPr>
          <a:prstGeom prst="rect">
            <a:avLst/>
          </a:prstGeom>
        </p:spPr>
        <p:txBody>
          <a:bodyPr/>
          <a:lstStyle/>
          <a:p>
            <a:pPr marL="393700" indent="-393700">
              <a:buBlip>
                <a:blip r:embed="rId2"/>
              </a:buBlip>
              <a:defRPr sz="7300"/>
            </a:pPr>
            <a:r>
              <a:t>No. </a:t>
            </a:r>
          </a:p>
          <a:p>
            <a:pPr>
              <a:buBlip>
                <a:blip r:embed="rId2"/>
              </a:buBlip>
            </a:pPr>
            <a:r>
              <a:t>Auras are not debilitating for longer than an hour, and are not a cause of chronic disability </a:t>
            </a:r>
          </a:p>
          <a:p>
            <a:pPr>
              <a:buBlip>
                <a:blip r:embed="rId2"/>
              </a:buBlip>
            </a:pPr>
            <a:r>
              <a:t>There is no significant differences in the severity of migraine provoked by stress, hormonal changes, or any other cause</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Should side effects of medications be considered?</a:t>
            </a:r>
          </a:p>
        </p:txBody>
      </p:sp>
      <p:sp>
        <p:nvSpPr>
          <p:cNvPr id="156" name="Shape 156"/>
          <p:cNvSpPr/>
          <p:nvPr>
            <p:ph type="body" idx="1"/>
          </p:nvPr>
        </p:nvSpPr>
        <p:spPr>
          <a:prstGeom prst="rect">
            <a:avLst/>
          </a:prstGeom>
        </p:spPr>
        <p:txBody>
          <a:bodyPr/>
          <a:lstStyle/>
          <a:p>
            <a:pPr marL="346266" indent="-346266">
              <a:buBlip>
                <a:blip r:embed="rId2"/>
              </a:buBlip>
              <a:defRPr sz="8300"/>
            </a:pPr>
            <a:r>
              <a:rPr sz="7300"/>
              <a:t>No</a:t>
            </a:r>
            <a:r>
              <a:t>.</a:t>
            </a:r>
          </a:p>
          <a:p>
            <a:pPr>
              <a:buBlip>
                <a:blip r:embed="rId2"/>
              </a:buBlip>
            </a:pPr>
            <a:r>
              <a:t>People do vary in how their body processes medications, but side effects can be relieved by lowering the dose. </a:t>
            </a:r>
          </a:p>
          <a:p>
            <a:pPr>
              <a:buBlip>
                <a:blip r:embed="rId2"/>
              </a:buBlip>
            </a:pPr>
            <a:r>
              <a:t>People who are truly in pain are willing to tolerate some level of side effects in order to achieve pain relief.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lvl1pPr defTabSz="467359">
              <a:defRPr sz="6240">
                <a:effectLst>
                  <a:outerShdw sx="100000" sy="100000" kx="0" ky="0" algn="b" rotWithShape="0" blurRad="50800" dist="10160" dir="5400000">
                    <a:srgbClr val="000000">
                      <a:alpha val="30000"/>
                    </a:srgbClr>
                  </a:outerShdw>
                </a:effectLst>
              </a:defRPr>
            </a:lvl1pPr>
          </a:lstStyle>
          <a:p>
            <a:pPr/>
            <a:r>
              <a:t>What should be considered “exhausting all treatment options?”</a:t>
            </a:r>
          </a:p>
        </p:txBody>
      </p:sp>
      <p:sp>
        <p:nvSpPr>
          <p:cNvPr id="159" name="Shape 159"/>
          <p:cNvSpPr/>
          <p:nvPr>
            <p:ph type="body" idx="1"/>
          </p:nvPr>
        </p:nvSpPr>
        <p:spPr>
          <a:xfrm>
            <a:off x="787400" y="2781300"/>
            <a:ext cx="11430000" cy="5715000"/>
          </a:xfrm>
          <a:prstGeom prst="rect">
            <a:avLst/>
          </a:prstGeom>
        </p:spPr>
        <p:txBody>
          <a:bodyPr/>
          <a:lstStyle/>
          <a:p>
            <a:pPr marL="216535" indent="-216535" defTabSz="321310">
              <a:spcBef>
                <a:spcPts val="1900"/>
              </a:spcBef>
              <a:buBlip>
                <a:blip r:embed="rId2"/>
              </a:buBlip>
              <a:defRPr sz="1980"/>
            </a:pPr>
          </a:p>
          <a:p>
            <a:pPr lvl="1" marL="433070" indent="-216535" defTabSz="321310">
              <a:spcBef>
                <a:spcPts val="1900"/>
              </a:spcBef>
              <a:buBlip>
                <a:blip r:embed="rId2"/>
              </a:buBlip>
              <a:defRPr sz="3245"/>
            </a:pPr>
            <a:r>
              <a:rPr b="1"/>
              <a:t>Anti epileptic medications:</a:t>
            </a:r>
            <a:r>
              <a:t> Topamax, Depakote, Gabapentin</a:t>
            </a:r>
          </a:p>
          <a:p>
            <a:pPr lvl="1" marL="433070" indent="-216535" defTabSz="321310">
              <a:spcBef>
                <a:spcPts val="1900"/>
              </a:spcBef>
              <a:buBlip>
                <a:blip r:embed="rId2"/>
              </a:buBlip>
              <a:defRPr sz="3245"/>
            </a:pPr>
            <a:r>
              <a:rPr b="1"/>
              <a:t>Tricyclic medications:</a:t>
            </a:r>
            <a:r>
              <a:t> Amitriptyline, Nortritpyline</a:t>
            </a:r>
          </a:p>
          <a:p>
            <a:pPr lvl="1" marL="433070" indent="-216535" defTabSz="321310">
              <a:spcBef>
                <a:spcPts val="1900"/>
              </a:spcBef>
              <a:buBlip>
                <a:blip r:embed="rId2"/>
              </a:buBlip>
              <a:defRPr sz="3245"/>
            </a:pPr>
            <a:r>
              <a:rPr b="1"/>
              <a:t>Antihypertensives: </a:t>
            </a:r>
            <a:r>
              <a:t>beta blockers and calcium channel blockers</a:t>
            </a:r>
          </a:p>
          <a:p>
            <a:pPr lvl="1" marL="433070" indent="-216535" defTabSz="321310">
              <a:spcBef>
                <a:spcPts val="1900"/>
              </a:spcBef>
              <a:buBlip>
                <a:blip r:embed="rId2"/>
              </a:buBlip>
              <a:defRPr b="1" sz="3245"/>
            </a:pPr>
            <a:r>
              <a:t>Botox</a:t>
            </a:r>
          </a:p>
          <a:p>
            <a:pPr lvl="1" marL="433070" indent="-216535" defTabSz="321310">
              <a:spcBef>
                <a:spcPts val="1900"/>
              </a:spcBef>
              <a:buBlip>
                <a:blip r:embed="rId2"/>
              </a:buBlip>
              <a:defRPr sz="3245"/>
            </a:pPr>
            <a:r>
              <a:rPr b="1"/>
              <a:t>SSRI</a:t>
            </a:r>
            <a:r>
              <a:t> (Prozac, Paxil, Zoloft, Lexapro) or SNRI (Cymbalta, venlafaxine)</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a:r>
              <a:t>Proposed guidelines</a:t>
            </a:r>
          </a:p>
        </p:txBody>
      </p:sp>
      <p:sp>
        <p:nvSpPr>
          <p:cNvPr id="162" name="Shape 162"/>
          <p:cNvSpPr/>
          <p:nvPr>
            <p:ph type="body" idx="1"/>
          </p:nvPr>
        </p:nvSpPr>
        <p:spPr>
          <a:prstGeom prst="rect">
            <a:avLst/>
          </a:prstGeom>
        </p:spPr>
        <p:txBody>
          <a:bodyPr/>
          <a:lstStyle/>
          <a:p>
            <a:pPr marL="334645" indent="-334645" defTabSz="496570">
              <a:spcBef>
                <a:spcPts val="3000"/>
              </a:spcBef>
              <a:buBlip>
                <a:blip r:embed="rId2"/>
              </a:buBlip>
              <a:defRPr sz="3060"/>
            </a:pPr>
            <a:r>
              <a:t>Disability for migraine should generally be denied</a:t>
            </a:r>
          </a:p>
          <a:p>
            <a:pPr marL="334645" indent="-334645" defTabSz="496570">
              <a:spcBef>
                <a:spcPts val="3000"/>
              </a:spcBef>
              <a:buBlip>
                <a:blip r:embed="rId2"/>
              </a:buBlip>
              <a:defRPr sz="3145"/>
            </a:pPr>
            <a:r>
              <a:t>Patient is on an anxiolytic (SSRI such as Prozac, SNRI such as Cymbalta, Tricyclic such as amitriptyline) or in counseling</a:t>
            </a:r>
          </a:p>
          <a:p>
            <a:pPr marL="334645" indent="-334645" defTabSz="496570">
              <a:spcBef>
                <a:spcPts val="3000"/>
              </a:spcBef>
              <a:buBlip>
                <a:blip r:embed="rId2"/>
              </a:buBlip>
              <a:defRPr sz="3060"/>
            </a:pPr>
            <a:r>
              <a:t>Patient has had all tests doctor recommends and honestly tries medications</a:t>
            </a:r>
          </a:p>
          <a:p>
            <a:pPr marL="334645" indent="-334645" defTabSz="496570">
              <a:spcBef>
                <a:spcPts val="3000"/>
              </a:spcBef>
              <a:buBlip>
                <a:blip r:embed="rId2"/>
              </a:buBlip>
              <a:defRPr sz="3060"/>
            </a:pPr>
            <a:r>
              <a:t>Patient has daily headaches, multiple trips to the ER for non-narcotic medications</a:t>
            </a:r>
          </a:p>
          <a:p>
            <a:pPr marL="334645" indent="-334645" defTabSz="496570">
              <a:spcBef>
                <a:spcPts val="3000"/>
              </a:spcBef>
              <a:buBlip>
                <a:blip r:embed="rId2"/>
              </a:buBlip>
              <a:defRPr sz="3060"/>
            </a:pPr>
            <a:r>
              <a:t>Patient reports an impact on personal life as well as ability to work</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ctrTitle"/>
          </p:nvPr>
        </p:nvSpPr>
        <p:spPr>
          <a:prstGeom prst="rect">
            <a:avLst/>
          </a:prstGeom>
        </p:spPr>
        <p:txBody>
          <a:bodyPr/>
          <a:lstStyle/>
          <a:p>
            <a:pPr/>
            <a:r>
              <a:t>Multiple Sclerosis</a:t>
            </a:r>
          </a:p>
          <a:p>
            <a:pPr/>
          </a:p>
        </p:txBody>
      </p:sp>
      <p:sp>
        <p:nvSpPr>
          <p:cNvPr id="165" name="Shape 165"/>
          <p:cNvSpPr/>
          <p:nvPr>
            <p:ph type="subTitle" sz="quarter" idx="1"/>
          </p:nvPr>
        </p:nvSpPr>
        <p:spPr>
          <a:prstGeom prst="rect">
            <a:avLst/>
          </a:prstGeom>
        </p:spPr>
        <p:txBody>
          <a:bodyPr/>
          <a:lstStyle/>
          <a:p>
            <a:pPr/>
            <a:r>
              <a:t> </a:t>
            </a:r>
          </a:p>
        </p:txBody>
      </p:sp>
      <p:pic>
        <p:nvPicPr>
          <p:cNvPr id="166" name="48825879.jpg"/>
          <p:cNvPicPr>
            <a:picLocks noChangeAspect="1"/>
          </p:cNvPicPr>
          <p:nvPr/>
        </p:nvPicPr>
        <p:blipFill>
          <a:blip r:embed="rId2">
            <a:extLst/>
          </a:blip>
          <a:stretch>
            <a:fillRect/>
          </a:stretch>
        </p:blipFill>
        <p:spPr>
          <a:xfrm>
            <a:off x="4002941" y="3225669"/>
            <a:ext cx="4444941" cy="5070011"/>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prstGeom prst="rect">
            <a:avLst/>
          </a:prstGeom>
        </p:spPr>
        <p:txBody>
          <a:bodyPr/>
          <a:lstStyle/>
          <a:p>
            <a:pPr/>
            <a:r>
              <a:t>Common causes of disability in MS</a:t>
            </a:r>
          </a:p>
        </p:txBody>
      </p:sp>
      <p:sp>
        <p:nvSpPr>
          <p:cNvPr id="169" name="Shape 169"/>
          <p:cNvSpPr/>
          <p:nvPr>
            <p:ph type="body" idx="1"/>
          </p:nvPr>
        </p:nvSpPr>
        <p:spPr>
          <a:xfrm>
            <a:off x="965200" y="2768600"/>
            <a:ext cx="11430000" cy="5715000"/>
          </a:xfrm>
          <a:prstGeom prst="rect">
            <a:avLst/>
          </a:prstGeom>
        </p:spPr>
        <p:txBody>
          <a:bodyPr/>
          <a:lstStyle/>
          <a:p>
            <a:pPr marL="393700" indent="-393700">
              <a:buBlip>
                <a:blip r:embed="rId2"/>
              </a:buBlip>
              <a:defRPr sz="4200"/>
            </a:pPr>
            <a:r>
              <a:rPr b="1"/>
              <a:t>Physical: </a:t>
            </a:r>
            <a:r>
              <a:t>Difficulty walking or using hands for fine motor. Check the neuro exam in the notes for:</a:t>
            </a:r>
          </a:p>
          <a:p>
            <a:pPr lvl="2">
              <a:buBlip>
                <a:blip r:embed="rId2"/>
              </a:buBlip>
              <a:defRPr sz="4200"/>
            </a:pPr>
            <a:r>
              <a:t>Weakness</a:t>
            </a:r>
          </a:p>
          <a:p>
            <a:pPr lvl="2">
              <a:buBlip>
                <a:blip r:embed="rId2"/>
              </a:buBlip>
              <a:defRPr sz="4200"/>
            </a:pPr>
            <a:r>
              <a:t>Increased tone or spasticity</a:t>
            </a:r>
          </a:p>
          <a:p>
            <a:pPr lvl="2">
              <a:buBlip>
                <a:blip r:embed="rId2"/>
              </a:buBlip>
              <a:defRPr sz="4200"/>
            </a:pPr>
            <a:r>
              <a:t>Gait aid</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a:lstStyle/>
          <a:p>
            <a:pPr/>
            <a:r>
              <a:t>Common causes of disability in MS</a:t>
            </a:r>
          </a:p>
        </p:txBody>
      </p:sp>
      <p:sp>
        <p:nvSpPr>
          <p:cNvPr id="172" name="Shape 172"/>
          <p:cNvSpPr/>
          <p:nvPr>
            <p:ph type="body" idx="1"/>
          </p:nvPr>
        </p:nvSpPr>
        <p:spPr>
          <a:prstGeom prst="rect">
            <a:avLst/>
          </a:prstGeom>
        </p:spPr>
        <p:txBody>
          <a:bodyPr/>
          <a:lstStyle/>
          <a:p>
            <a:pPr marL="393700" indent="-393700">
              <a:buBlip>
                <a:blip r:embed="rId2"/>
              </a:buBlip>
              <a:defRPr sz="4200"/>
            </a:pPr>
            <a:r>
              <a:rPr b="1"/>
              <a:t>Cognitive:</a:t>
            </a:r>
            <a:r>
              <a:t> Check Neuropsych testing for:</a:t>
            </a:r>
          </a:p>
          <a:p>
            <a:pPr lvl="1">
              <a:buBlip>
                <a:blip r:embed="rId2"/>
              </a:buBlip>
              <a:defRPr sz="4200"/>
            </a:pPr>
            <a:r>
              <a:t>Impaired “executive functioning” or “subcortical dysfunction”</a:t>
            </a:r>
          </a:p>
          <a:p>
            <a:pPr lvl="1">
              <a:buBlip>
                <a:blip r:embed="rId2"/>
              </a:buBlip>
              <a:defRPr sz="4200"/>
            </a:pPr>
            <a:r>
              <a:t>Exclude treatable conditions such as depression or sleep disorders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p>
            <a:pPr/>
            <a:r>
              <a:t>Suspicious causes of disability in MS</a:t>
            </a:r>
          </a:p>
        </p:txBody>
      </p:sp>
      <p:sp>
        <p:nvSpPr>
          <p:cNvPr id="175" name="Shape 175"/>
          <p:cNvSpPr/>
          <p:nvPr>
            <p:ph type="body" idx="1"/>
          </p:nvPr>
        </p:nvSpPr>
        <p:spPr>
          <a:prstGeom prst="rect">
            <a:avLst/>
          </a:prstGeom>
        </p:spPr>
        <p:txBody>
          <a:bodyPr/>
          <a:lstStyle/>
          <a:p>
            <a:pPr marL="393700" indent="-393700">
              <a:buBlip>
                <a:blip r:embed="rId2"/>
              </a:buBlip>
              <a:defRPr sz="5200"/>
            </a:pPr>
            <a:r>
              <a:t>Fatigue: aren’t we all?!!</a:t>
            </a:r>
          </a:p>
          <a:p>
            <a:pPr marL="393700" indent="-393700">
              <a:buBlip>
                <a:blip r:embed="rId2"/>
              </a:buBlip>
              <a:defRPr sz="5200"/>
            </a:pPr>
            <a:r>
              <a:t>Bladder/bowel problems: late in disease</a:t>
            </a:r>
          </a:p>
          <a:p>
            <a:pPr marL="393700" indent="-393700">
              <a:buBlip>
                <a:blip r:embed="rId2"/>
              </a:buBlip>
              <a:defRPr sz="5200"/>
            </a:pPr>
            <a:r>
              <a:t>Early disease (first 5-10 years)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a:r>
              <a:t>The Tricky Ones</a:t>
            </a:r>
          </a:p>
        </p:txBody>
      </p:sp>
      <p:sp>
        <p:nvSpPr>
          <p:cNvPr id="123" name="Shape 123"/>
          <p:cNvSpPr/>
          <p:nvPr>
            <p:ph type="body" idx="1"/>
          </p:nvPr>
        </p:nvSpPr>
        <p:spPr>
          <a:xfrm>
            <a:off x="787400" y="2413932"/>
            <a:ext cx="11430000" cy="5715001"/>
          </a:xfrm>
          <a:prstGeom prst="rect">
            <a:avLst/>
          </a:prstGeom>
        </p:spPr>
        <p:txBody>
          <a:bodyPr/>
          <a:lstStyle/>
          <a:p>
            <a:pPr marL="393700" indent="-393700">
              <a:buBlip>
                <a:blip r:embed="rId2"/>
              </a:buBlip>
              <a:defRPr sz="5500"/>
            </a:pPr>
            <a:r>
              <a:t>Migraine</a:t>
            </a:r>
          </a:p>
          <a:p>
            <a:pPr marL="393700" indent="-393700">
              <a:buBlip>
                <a:blip r:embed="rId2"/>
              </a:buBlip>
              <a:defRPr sz="5500"/>
            </a:pPr>
            <a:r>
              <a:t>Multiple Sclerosis</a:t>
            </a:r>
          </a:p>
          <a:p>
            <a:pPr marL="393700" indent="-393700">
              <a:buBlip>
                <a:blip r:embed="rId2"/>
              </a:buBlip>
              <a:defRPr sz="5500"/>
            </a:pPr>
            <a:r>
              <a:t>Epilepsy</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
          <p:cNvPicPr>
            <a:picLocks noChangeAspect="0"/>
          </p:cNvPicPr>
          <p:nvPr>
            <p:ph type="pic" idx="13"/>
          </p:nvPr>
        </p:nvPicPr>
        <p:blipFill>
          <a:blip r:embed="rId2">
            <a:extLst/>
          </a:blip>
          <a:stretch>
            <a:fillRect/>
          </a:stretch>
        </p:blipFill>
        <p:spPr>
          <a:xfrm>
            <a:off x="2209800" y="660400"/>
            <a:ext cx="8597900" cy="6616700"/>
          </a:xfrm>
          <a:prstGeom prst="rect">
            <a:avLst/>
          </a:prstGeom>
        </p:spPr>
      </p:pic>
      <p:sp>
        <p:nvSpPr>
          <p:cNvPr id="178" name="Shape 178"/>
          <p:cNvSpPr/>
          <p:nvPr>
            <p:ph type="title"/>
          </p:nvPr>
        </p:nvSpPr>
        <p:spPr>
          <a:prstGeom prst="rect">
            <a:avLst/>
          </a:prstGeom>
        </p:spPr>
        <p:txBody>
          <a:bodyPr/>
          <a:lstStyle/>
          <a:p>
            <a:pPr/>
            <a:r>
              <a:t>Epilepsy</a:t>
            </a:r>
          </a:p>
        </p:txBody>
      </p:sp>
      <p:sp>
        <p:nvSpPr>
          <p:cNvPr id="179" name="Shape 179"/>
          <p:cNvSpPr/>
          <p:nvPr>
            <p:ph type="body" sz="quarter" idx="1"/>
          </p:nvPr>
        </p:nvSpPr>
        <p:spPr>
          <a:xfrm>
            <a:off x="1041400" y="9906000"/>
            <a:ext cx="11430000" cy="1041400"/>
          </a:xfrm>
          <a:prstGeom prst="rect">
            <a:avLst/>
          </a:prstGeom>
        </p:spPr>
        <p:txBody>
          <a:bodyPr/>
          <a:lstStyle/>
          <a:p>
            <a:pP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p>
            <a:pPr/>
            <a:r>
              <a:t>ADA Amendment Act</a:t>
            </a:r>
          </a:p>
        </p:txBody>
      </p:sp>
      <p:sp>
        <p:nvSpPr>
          <p:cNvPr id="182" name="Shape 182"/>
          <p:cNvSpPr/>
          <p:nvPr>
            <p:ph type="body" idx="1"/>
          </p:nvPr>
        </p:nvSpPr>
        <p:spPr>
          <a:prstGeom prst="rect">
            <a:avLst/>
          </a:prstGeom>
        </p:spPr>
        <p:txBody>
          <a:bodyPr/>
          <a:lstStyle>
            <a:lvl1pPr marL="393700" indent="-393700">
              <a:buBlip>
                <a:blip r:embed="rId2"/>
              </a:buBlip>
              <a:defRPr sz="5400"/>
            </a:lvl1pPr>
          </a:lstStyle>
          <a:p>
            <a:pPr/>
            <a:r>
              <a:t>An impairment that is episodic or in remission is a disability if it would substantially limit a major life activity when active</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a:r>
              <a:t>Epilepsy</a:t>
            </a:r>
          </a:p>
        </p:txBody>
      </p:sp>
      <p:sp>
        <p:nvSpPr>
          <p:cNvPr id="185" name="Shape 185"/>
          <p:cNvSpPr/>
          <p:nvPr>
            <p:ph type="body" idx="1"/>
          </p:nvPr>
        </p:nvSpPr>
        <p:spPr>
          <a:prstGeom prst="rect">
            <a:avLst/>
          </a:prstGeom>
        </p:spPr>
        <p:txBody>
          <a:bodyPr/>
          <a:lstStyle/>
          <a:p>
            <a:pPr marL="393700" indent="-393700">
              <a:buBlip>
                <a:blip r:embed="rId2"/>
              </a:buBlip>
              <a:defRPr sz="4200"/>
            </a:pPr>
            <a:r>
              <a:rPr b="1"/>
              <a:t>Driving</a:t>
            </a:r>
            <a:r>
              <a:t> is the key issue to disability in Epilepsy</a:t>
            </a:r>
          </a:p>
          <a:p>
            <a:pPr marL="393700" indent="-393700">
              <a:buBlip>
                <a:blip r:embed="rId2"/>
              </a:buBlip>
              <a:defRPr sz="4200"/>
            </a:pPr>
            <a:r>
              <a:t>Colorado standard of care is that patients cannot drive for 3-6 months after a seizure</a:t>
            </a:r>
          </a:p>
          <a:p>
            <a:pPr marL="393700" indent="-393700">
              <a:buBlip>
                <a:blip r:embed="rId2"/>
              </a:buBlip>
              <a:defRPr sz="4200"/>
            </a:pPr>
            <a:r>
              <a:t>DOT license (paramedics, firefighters, etc.): no driving for 5-10 years after a seizure</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p>
            <a:pPr/>
            <a:r>
              <a:t>Epilepsy</a:t>
            </a:r>
          </a:p>
        </p:txBody>
      </p:sp>
      <p:sp>
        <p:nvSpPr>
          <p:cNvPr id="188" name="Shape 188"/>
          <p:cNvSpPr/>
          <p:nvPr>
            <p:ph type="body" idx="1"/>
          </p:nvPr>
        </p:nvSpPr>
        <p:spPr>
          <a:prstGeom prst="rect">
            <a:avLst/>
          </a:prstGeom>
        </p:spPr>
        <p:txBody>
          <a:bodyPr/>
          <a:lstStyle/>
          <a:p>
            <a:pPr marL="393700" indent="-393700">
              <a:buBlip>
                <a:blip r:embed="rId2"/>
              </a:buBlip>
              <a:defRPr sz="5000"/>
            </a:pPr>
            <a:r>
              <a:t>The vast majority of patients are cognitively normal between seizures</a:t>
            </a:r>
          </a:p>
          <a:p>
            <a:pPr marL="393700" indent="-393700">
              <a:buBlip>
                <a:blip r:embed="rId2"/>
              </a:buBlip>
              <a:defRPr sz="5000"/>
            </a:pPr>
            <a:r>
              <a:t>It would be reasonable to require a day off after a grand mal seizure</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p>
            <a:pPr/>
            <a:r>
              <a:t>“Non epileptic seizures”</a:t>
            </a:r>
          </a:p>
        </p:txBody>
      </p:sp>
      <p:sp>
        <p:nvSpPr>
          <p:cNvPr id="191" name="Shape 191"/>
          <p:cNvSpPr/>
          <p:nvPr>
            <p:ph type="body" idx="1"/>
          </p:nvPr>
        </p:nvSpPr>
        <p:spPr>
          <a:prstGeom prst="rect">
            <a:avLst/>
          </a:prstGeom>
        </p:spPr>
        <p:txBody>
          <a:bodyPr/>
          <a:lstStyle/>
          <a:p>
            <a:pPr>
              <a:buBlip>
                <a:blip r:embed="rId2"/>
              </a:buBlip>
            </a:pPr>
            <a:r>
              <a:t>Confirmed with Ambulatory EEG recording, during which a patient wears EEG electrodes on their head for several days to record brain activity during suspected seizures</a:t>
            </a:r>
          </a:p>
          <a:p>
            <a:pPr>
              <a:buBlip>
                <a:blip r:embed="rId2"/>
              </a:buBlip>
            </a:pPr>
            <a:r>
              <a:t>If there is normal brain activity during the suspected seizure, then it is called a “nonepileptic seizure.”</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
          <p:cNvPicPr>
            <a:picLocks noChangeAspect="0"/>
          </p:cNvPicPr>
          <p:nvPr>
            <p:ph type="pic" idx="13"/>
          </p:nvPr>
        </p:nvPicPr>
        <p:blipFill>
          <a:blip r:embed="rId2">
            <a:extLst/>
          </a:blip>
          <a:stretch>
            <a:fillRect/>
          </a:stretch>
        </p:blipFill>
        <p:spPr>
          <a:xfrm>
            <a:off x="2209800" y="660400"/>
            <a:ext cx="8597900" cy="6616701"/>
          </a:xfrm>
          <a:prstGeom prst="rect">
            <a:avLst/>
          </a:prstGeom>
        </p:spPr>
      </p:pic>
      <p:sp>
        <p:nvSpPr>
          <p:cNvPr id="194" name="Shape 194"/>
          <p:cNvSpPr/>
          <p:nvPr>
            <p:ph type="title"/>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prstGeom prst="rect">
            <a:avLst/>
          </a:prstGeom>
        </p:spPr>
        <p:txBody>
          <a:bodyPr/>
          <a:lstStyle/>
          <a:p>
            <a:pPr/>
            <a:r>
              <a:t>Case studies</a:t>
            </a:r>
          </a:p>
        </p:txBody>
      </p:sp>
      <p:sp>
        <p:nvSpPr>
          <p:cNvPr id="198" name="Shape 198"/>
          <p:cNvSpPr/>
          <p:nvPr>
            <p:ph type="body" idx="1"/>
          </p:nvPr>
        </p:nvSpPr>
        <p:spPr>
          <a:prstGeom prst="rect">
            <a:avLst/>
          </a:prstGeom>
        </p:spPr>
        <p:txBody>
          <a:bodyPr/>
          <a:lstStyle/>
          <a:p>
            <a:pPr marL="393700" indent="-393700">
              <a:buBlip>
                <a:blip r:embed="rId2"/>
              </a:buBlip>
              <a:defRPr sz="4100"/>
            </a:pPr>
            <a:r>
              <a:rPr>
                <a:hlinkClick r:id="" invalidUrl="" action="ppaction://hlinkshowjump?jump=nextslide" tgtFrame="" tooltip="" history="1" highlightClick="0" endSnd="0"/>
              </a:rPr>
              <a:t>45</a:t>
            </a:r>
            <a:r>
              <a:t>-year-old female with chronic daily migraine. Had a normal MRI, but refused LP.  Had MRI, but refused LP Has tried twelve different medications to prevent headaches but does not like antidepressants. Frequent rips to the ER, where she is treated with narcotics about half the time. </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p>
            <a:pPr/>
            <a:r>
              <a:t>Case Studies</a:t>
            </a:r>
          </a:p>
        </p:txBody>
      </p:sp>
      <p:sp>
        <p:nvSpPr>
          <p:cNvPr id="201" name="Shape 201"/>
          <p:cNvSpPr/>
          <p:nvPr>
            <p:ph type="body" idx="1"/>
          </p:nvPr>
        </p:nvSpPr>
        <p:spPr>
          <a:prstGeom prst="rect">
            <a:avLst/>
          </a:prstGeom>
        </p:spPr>
        <p:txBody>
          <a:bodyPr/>
          <a:lstStyle>
            <a:lvl1pPr marL="393700" indent="-393700">
              <a:buBlip>
                <a:blip r:embed="rId2"/>
              </a:buBlip>
              <a:defRPr sz="4400"/>
            </a:lvl1pPr>
          </a:lstStyle>
          <a:p>
            <a:pPr/>
            <a:r>
              <a:t>52-year-old female who has had MS for ten years, takes Rebif, Baclofen, and Ditropan.  Exam shows spasticity of gait with hyperreflexia, and she has started using a cane.   Symptoms include fatigue, episodes of incontinence at work, and falls. </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p>
            <a:pPr/>
            <a:r>
              <a:t>Case Studies</a:t>
            </a:r>
          </a:p>
        </p:txBody>
      </p:sp>
      <p:sp>
        <p:nvSpPr>
          <p:cNvPr id="204" name="Shape 204"/>
          <p:cNvSpPr/>
          <p:nvPr>
            <p:ph type="body" idx="1"/>
          </p:nvPr>
        </p:nvSpPr>
        <p:spPr>
          <a:prstGeom prst="rect">
            <a:avLst/>
          </a:prstGeom>
        </p:spPr>
        <p:txBody>
          <a:bodyPr/>
          <a:lstStyle>
            <a:lvl1pPr marL="393700" indent="-393700">
              <a:buBlip>
                <a:blip r:embed="rId2"/>
              </a:buBlip>
              <a:defRPr sz="4300"/>
            </a:lvl1pPr>
          </a:lstStyle>
          <a:p>
            <a:pPr/>
            <a:r>
              <a:t>62-year-old male with a lifelong history of previously well-controlled seizures, which have recently worsened after a divorce. He is having grand mal seizures approximately once a week, which have not responded to three different medications. </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p:spPr>
        <p:txBody>
          <a:bodyPr/>
          <a:lstStyle/>
          <a:p>
            <a:pPr/>
            <a:r>
              <a:t>Case Studies</a:t>
            </a:r>
          </a:p>
        </p:txBody>
      </p:sp>
      <p:sp>
        <p:nvSpPr>
          <p:cNvPr id="207" name="Shape 207"/>
          <p:cNvSpPr/>
          <p:nvPr>
            <p:ph type="body" idx="1"/>
          </p:nvPr>
        </p:nvSpPr>
        <p:spPr>
          <a:prstGeom prst="rect">
            <a:avLst/>
          </a:prstGeom>
        </p:spPr>
        <p:txBody>
          <a:bodyPr/>
          <a:lstStyle>
            <a:lvl1pPr marL="393700" indent="-393700">
              <a:buBlip>
                <a:blip r:embed="rId2"/>
              </a:buBlip>
              <a:defRPr sz="4900"/>
            </a:lvl1pPr>
          </a:lstStyle>
          <a:p>
            <a:pPr/>
            <a:r>
              <a:t>54-year-old teacher diagnosed with ALS six months ago.   Exam shows right leg weakness resulting in falls, and history includes occasional choking on food.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a:r>
              <a:t>The Easy Ones</a:t>
            </a:r>
          </a:p>
        </p:txBody>
      </p:sp>
      <p:sp>
        <p:nvSpPr>
          <p:cNvPr id="126" name="Shape 126"/>
          <p:cNvSpPr/>
          <p:nvPr>
            <p:ph type="body" idx="1"/>
          </p:nvPr>
        </p:nvSpPr>
        <p:spPr>
          <a:prstGeom prst="rect">
            <a:avLst/>
          </a:prstGeom>
        </p:spPr>
        <p:txBody>
          <a:bodyPr/>
          <a:lstStyle/>
          <a:p>
            <a:pPr>
              <a:buBlip>
                <a:blip r:embed="rId2"/>
              </a:buBlip>
              <a:defRPr sz="5700"/>
            </a:pPr>
            <a:r>
              <a:t>Parkinson’s Disease</a:t>
            </a:r>
          </a:p>
          <a:p>
            <a:pPr>
              <a:buBlip>
                <a:blip r:embed="rId2"/>
              </a:buBlip>
              <a:defRPr sz="5700"/>
            </a:pPr>
            <a:r>
              <a:t>ALS</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p:nvPr>
        </p:nvSpPr>
        <p:spPr>
          <a:prstGeom prst="rect">
            <a:avLst/>
          </a:prstGeom>
        </p:spPr>
        <p:txBody>
          <a:bodyPr/>
          <a:lstStyle/>
          <a:p>
            <a:pPr/>
            <a:r>
              <a:t>Case Studies</a:t>
            </a:r>
          </a:p>
        </p:txBody>
      </p:sp>
      <p:sp>
        <p:nvSpPr>
          <p:cNvPr id="210" name="Shape 210"/>
          <p:cNvSpPr/>
          <p:nvPr>
            <p:ph type="body" idx="1"/>
          </p:nvPr>
        </p:nvSpPr>
        <p:spPr>
          <a:prstGeom prst="rect">
            <a:avLst/>
          </a:prstGeom>
        </p:spPr>
        <p:txBody>
          <a:bodyPr/>
          <a:lstStyle>
            <a:lvl1pPr marL="393700" indent="-393700">
              <a:buBlip>
                <a:blip r:embed="rId2"/>
              </a:buBlip>
              <a:defRPr sz="4200"/>
            </a:lvl1pPr>
          </a:lstStyle>
          <a:p>
            <a:pPr/>
            <a:r>
              <a:t>20-year-old male with a history of birth trauma and seizures approximately once a month. Graduated from high school, has difficulty holding down a job. Neuropsych testing shows below average IQ and impaired executive functioning. </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p>
            <a:pPr/>
            <a:r>
              <a:t>Case Studies</a:t>
            </a:r>
          </a:p>
        </p:txBody>
      </p:sp>
      <p:sp>
        <p:nvSpPr>
          <p:cNvPr id="213" name="Shape 213"/>
          <p:cNvSpPr/>
          <p:nvPr>
            <p:ph type="body" idx="1"/>
          </p:nvPr>
        </p:nvSpPr>
        <p:spPr>
          <a:prstGeom prst="rect">
            <a:avLst/>
          </a:prstGeom>
        </p:spPr>
        <p:txBody>
          <a:bodyPr/>
          <a:lstStyle>
            <a:lvl1pPr marL="393700" indent="-393700">
              <a:buBlip>
                <a:blip r:embed="rId2"/>
              </a:buBlip>
              <a:defRPr sz="4200"/>
            </a:lvl1pPr>
          </a:lstStyle>
          <a:p>
            <a:pPr/>
            <a:r>
              <a:t>55-year-old male with MS for the past three years with cognitive impairment so severe that he can longer work. Neuropsych testing shows wildly impaired cognitive performance, depression, and anxiety. Uses a cane to walk, but exam shows no weakness or spasticity. </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p>
            <a:pPr/>
            <a:r>
              <a:t>Case Studies</a:t>
            </a:r>
          </a:p>
        </p:txBody>
      </p:sp>
      <p:sp>
        <p:nvSpPr>
          <p:cNvPr id="216" name="Shape 216"/>
          <p:cNvSpPr/>
          <p:nvPr>
            <p:ph type="body" idx="1"/>
          </p:nvPr>
        </p:nvSpPr>
        <p:spPr>
          <a:prstGeom prst="rect">
            <a:avLst/>
          </a:prstGeom>
        </p:spPr>
        <p:txBody>
          <a:bodyPr/>
          <a:lstStyle>
            <a:lvl1pPr>
              <a:buBlip>
                <a:blip r:embed="rId2"/>
              </a:buBlip>
              <a:defRPr sz="4500"/>
            </a:lvl1pPr>
          </a:lstStyle>
          <a:p>
            <a:pPr/>
            <a:r>
              <a:t>57-year-old female with Parkinson’s Disease for five years.  She has episodes of freezing at work, where she can’t move.  She has also been making mistakes on the job, which caused a poor performance review. </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787400" y="1480069"/>
            <a:ext cx="11335705" cy="6396626"/>
          </a:xfrm>
          <a:prstGeom prst="rect">
            <a:avLst/>
          </a:prstGeom>
        </p:spPr>
        <p:txBody>
          <a:bodyPr/>
          <a:lstStyle/>
          <a:p>
            <a:pPr>
              <a:defRPr sz="7300">
                <a:latin typeface="Baskerville SemiBold"/>
                <a:ea typeface="Baskerville SemiBold"/>
                <a:cs typeface="Baskerville SemiBold"/>
                <a:sym typeface="Baskerville SemiBold"/>
              </a:defRPr>
            </a:pPr>
            <a:r>
              <a:t>Amelia Scott Barrett, MD</a:t>
            </a:r>
          </a:p>
          <a:p>
            <a:pPr>
              <a:defRPr sz="5300"/>
            </a:pPr>
            <a:r>
              <a:t>Rocky Mountain Neurology</a:t>
            </a:r>
          </a:p>
          <a:p>
            <a:pPr>
              <a:defRPr sz="5300"/>
            </a:pPr>
            <a:r>
              <a:t>10103 Ridge Gate Parkway, Suite 125</a:t>
            </a:r>
          </a:p>
          <a:p>
            <a:pPr>
              <a:defRPr sz="5300"/>
            </a:pPr>
            <a:r>
              <a:t>Lone Tree, Colorado 80124</a:t>
            </a:r>
          </a:p>
          <a:p>
            <a:pPr>
              <a:defRPr sz="5300"/>
            </a:pPr>
            <a:r>
              <a:t>303-790-8899</a:t>
            </a:r>
          </a:p>
          <a:p>
            <a:pPr>
              <a:defRPr sz="5300"/>
            </a:pPr>
            <a:r>
              <a:rPr u="sng">
                <a:hlinkClick r:id="rId2" invalidUrl="" action="" tgtFrame="" tooltip="" history="1" highlightClick="0" endSnd="0"/>
              </a:rPr>
              <a:t>www.rockymountainneurology.com</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
          <p:cNvPicPr>
            <a:picLocks noChangeAspect="0"/>
          </p:cNvPicPr>
          <p:nvPr>
            <p:ph type="pic" idx="13"/>
          </p:nvPr>
        </p:nvPicPr>
        <p:blipFill>
          <a:blip r:embed="rId2">
            <a:extLst/>
          </a:blip>
          <a:stretch>
            <a:fillRect/>
          </a:stretch>
        </p:blipFill>
        <p:spPr>
          <a:xfrm>
            <a:off x="2409272" y="811105"/>
            <a:ext cx="8398428" cy="6465995"/>
          </a:xfrm>
          <a:prstGeom prst="rect">
            <a:avLst/>
          </a:prstGeom>
        </p:spPr>
      </p:pic>
      <p:sp>
        <p:nvSpPr>
          <p:cNvPr id="129" name="Shape 129"/>
          <p:cNvSpPr/>
          <p:nvPr>
            <p:ph type="title"/>
          </p:nvPr>
        </p:nvSpPr>
        <p:spPr>
          <a:prstGeom prst="rect">
            <a:avLst/>
          </a:prstGeom>
        </p:spPr>
        <p:txBody>
          <a:bodyPr/>
          <a:lstStyle/>
          <a:p>
            <a:pPr/>
            <a:r>
              <a:t>Migraine</a:t>
            </a:r>
          </a:p>
        </p:txBody>
      </p:sp>
      <p:sp>
        <p:nvSpPr>
          <p:cNvPr id="130" name="Shape 130"/>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nvSpPr>
        <p:spPr>
          <a:xfrm>
            <a:off x="1193453" y="1897264"/>
            <a:ext cx="10617894" cy="52478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i="1" sz="3400">
                <a:solidFill>
                  <a:srgbClr val="323333"/>
                </a:solidFill>
                <a:latin typeface="Helvetica Neue"/>
                <a:ea typeface="Helvetica Neue"/>
                <a:cs typeface="Helvetica Neue"/>
                <a:sym typeface="Helvetica Neue"/>
              </a:defRPr>
            </a:pPr>
            <a:r>
              <a:rPr i="0"/>
              <a:t>11.03 </a:t>
            </a:r>
            <a:r>
              <a:t>Epilepsy - nonconvulsive epilepsy (petit mal, psychomotor, or focal), documented by detailed description of a typical seizure pattern including all associated phenomena, occurring more frequently than once weekly in spite of at least 3 months of prescribed treatment</a:t>
            </a:r>
            <a:r>
              <a:rPr b="0"/>
              <a:t>. </a:t>
            </a:r>
            <a:r>
              <a:rPr b="0" i="0"/>
              <a:t>With alteration of awareness or loss of consciousness and transient postictal manifestations of unconventional behavior or significant interference with activity during the day.</a:t>
            </a:r>
            <a:endParaRPr b="0" i="0"/>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a:r>
              <a:t>Proposed guidelines</a:t>
            </a:r>
          </a:p>
        </p:txBody>
      </p:sp>
      <p:sp>
        <p:nvSpPr>
          <p:cNvPr id="135" name="Shape 135"/>
          <p:cNvSpPr/>
          <p:nvPr>
            <p:ph type="body" idx="1"/>
          </p:nvPr>
        </p:nvSpPr>
        <p:spPr>
          <a:prstGeom prst="rect">
            <a:avLst/>
          </a:prstGeom>
        </p:spPr>
        <p:txBody>
          <a:bodyPr/>
          <a:lstStyle/>
          <a:p>
            <a:pPr marL="322834" indent="-322834" defTabSz="479044">
              <a:spcBef>
                <a:spcPts val="2900"/>
              </a:spcBef>
              <a:buBlip>
                <a:blip r:embed="rId2"/>
              </a:buBlip>
              <a:defRPr sz="2952"/>
            </a:pPr>
            <a:r>
              <a:t>Disability for migraine should generally be denied</a:t>
            </a:r>
          </a:p>
          <a:p>
            <a:pPr marL="322834" indent="-322834" defTabSz="479044">
              <a:spcBef>
                <a:spcPts val="2900"/>
              </a:spcBef>
              <a:buBlip>
                <a:blip r:embed="rId2"/>
              </a:buBlip>
              <a:defRPr b="1" sz="3034"/>
            </a:pPr>
            <a:r>
              <a:t>Patient is on an anxiolytic (SSRI such as Prozac, SNRI such as Cymbalta, Tricyclic such as amitriptyline) or in counseling</a:t>
            </a:r>
          </a:p>
          <a:p>
            <a:pPr marL="322834" indent="-322834" defTabSz="479044">
              <a:spcBef>
                <a:spcPts val="2900"/>
              </a:spcBef>
              <a:buBlip>
                <a:blip r:embed="rId2"/>
              </a:buBlip>
              <a:defRPr sz="2952"/>
            </a:pPr>
            <a:r>
              <a:t>Patient has had all tests doctor recommends and honestly tries medications</a:t>
            </a:r>
          </a:p>
          <a:p>
            <a:pPr marL="322834" indent="-322834" defTabSz="479044">
              <a:spcBef>
                <a:spcPts val="2900"/>
              </a:spcBef>
              <a:buBlip>
                <a:blip r:embed="rId2"/>
              </a:buBlip>
              <a:defRPr sz="2952"/>
            </a:pPr>
            <a:r>
              <a:t>Patient has daily headaches, multiple trips to the ER for non-narcotic medications</a:t>
            </a:r>
          </a:p>
          <a:p>
            <a:pPr marL="322834" indent="-322834" defTabSz="479044">
              <a:spcBef>
                <a:spcPts val="2900"/>
              </a:spcBef>
              <a:buBlip>
                <a:blip r:embed="rId2"/>
              </a:buBlip>
              <a:defRPr sz="2952"/>
            </a:pPr>
            <a:r>
              <a:t>Patient reports an impact on personal life as well as ability to work</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p>
            <a:pPr/>
            <a:r>
              <a:t>Anxiety</a:t>
            </a:r>
          </a:p>
        </p:txBody>
      </p:sp>
      <p:sp>
        <p:nvSpPr>
          <p:cNvPr id="138" name="Shape 138"/>
          <p:cNvSpPr/>
          <p:nvPr>
            <p:ph type="body" idx="1"/>
          </p:nvPr>
        </p:nvSpPr>
        <p:spPr>
          <a:prstGeom prst="rect">
            <a:avLst/>
          </a:prstGeom>
        </p:spPr>
        <p:txBody>
          <a:bodyPr/>
          <a:lstStyle/>
          <a:p>
            <a:pPr marL="393700" indent="-393700">
              <a:buBlip>
                <a:blip r:embed="rId2"/>
              </a:buBlip>
              <a:defRPr sz="4800"/>
            </a:pPr>
            <a:r>
              <a:t>A meta-analysis of high quality epidemiological study data from 1990-2012 indicates that the incidence of anxiety disorder is nearly four times greater among migraine patients.  </a:t>
            </a:r>
            <a:r>
              <a:rPr u="sng"/>
              <a:t>Headache, </a:t>
            </a:r>
            <a:r>
              <a:t>2013, Jan; 53 (1): 23-45.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a:r>
              <a:t>Clues to anxiety</a:t>
            </a:r>
          </a:p>
        </p:txBody>
      </p:sp>
      <p:sp>
        <p:nvSpPr>
          <p:cNvPr id="141" name="Shape 141"/>
          <p:cNvSpPr/>
          <p:nvPr>
            <p:ph type="body" idx="1"/>
          </p:nvPr>
        </p:nvSpPr>
        <p:spPr>
          <a:prstGeom prst="rect">
            <a:avLst/>
          </a:prstGeom>
        </p:spPr>
        <p:txBody>
          <a:bodyPr/>
          <a:lstStyle/>
          <a:p>
            <a:pPr marL="393700" indent="-393700">
              <a:buBlip>
                <a:blip r:embed="rId2"/>
              </a:buBlip>
              <a:defRPr sz="5500"/>
            </a:pPr>
            <a:r>
              <a:t>Insomnia</a:t>
            </a:r>
          </a:p>
          <a:p>
            <a:pPr marL="393700" indent="-393700">
              <a:buBlip>
                <a:blip r:embed="rId2"/>
              </a:buBlip>
              <a:defRPr sz="5300"/>
            </a:pPr>
            <a:r>
              <a:t>Multiple symptoms, heart racing, GI problems, reports of stress, eye twitching/muscle twitching</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a:r>
              <a:t>Proposed guidelines</a:t>
            </a:r>
          </a:p>
        </p:txBody>
      </p:sp>
      <p:sp>
        <p:nvSpPr>
          <p:cNvPr id="144" name="Shape 144"/>
          <p:cNvSpPr/>
          <p:nvPr>
            <p:ph type="body" idx="1"/>
          </p:nvPr>
        </p:nvSpPr>
        <p:spPr>
          <a:prstGeom prst="rect">
            <a:avLst/>
          </a:prstGeom>
        </p:spPr>
        <p:txBody>
          <a:bodyPr/>
          <a:lstStyle/>
          <a:p>
            <a:pPr marL="334645" indent="-334645" defTabSz="496570">
              <a:spcBef>
                <a:spcPts val="3000"/>
              </a:spcBef>
              <a:buBlip>
                <a:blip r:embed="rId2"/>
              </a:buBlip>
              <a:defRPr sz="3060"/>
            </a:pPr>
            <a:r>
              <a:t>Disability for migraine should generally be denied</a:t>
            </a:r>
          </a:p>
          <a:p>
            <a:pPr marL="334645" indent="-334645" defTabSz="496570">
              <a:spcBef>
                <a:spcPts val="3000"/>
              </a:spcBef>
              <a:buBlip>
                <a:blip r:embed="rId2"/>
              </a:buBlip>
              <a:defRPr sz="3145"/>
            </a:pPr>
            <a:r>
              <a:t>Patient is on an anxiolytic (SSRI such as Prozac, SNRI such as Cymbalta, Tricyclic such as amitriptyline) or in counseling</a:t>
            </a:r>
          </a:p>
          <a:p>
            <a:pPr marL="334645" indent="-334645" defTabSz="496570">
              <a:spcBef>
                <a:spcPts val="3000"/>
              </a:spcBef>
              <a:buBlip>
                <a:blip r:embed="rId2"/>
              </a:buBlip>
              <a:defRPr b="1" sz="3060"/>
            </a:pPr>
            <a:r>
              <a:t>Patient has had all tests doctor recommends and honestly tries medications</a:t>
            </a:r>
          </a:p>
          <a:p>
            <a:pPr marL="334645" indent="-334645" defTabSz="496570">
              <a:spcBef>
                <a:spcPts val="3000"/>
              </a:spcBef>
              <a:buBlip>
                <a:blip r:embed="rId2"/>
              </a:buBlip>
              <a:defRPr sz="3060"/>
            </a:pPr>
            <a:r>
              <a:t>Patient has daily headaches, multiple trips to the ER for non-narcotic medications</a:t>
            </a:r>
          </a:p>
          <a:p>
            <a:pPr marL="334645" indent="-334645" defTabSz="496570">
              <a:spcBef>
                <a:spcPts val="3000"/>
              </a:spcBef>
              <a:buBlip>
                <a:blip r:embed="rId2"/>
              </a:buBlip>
              <a:defRPr sz="3060"/>
            </a:pPr>
            <a:r>
              <a:t>Patient reports an impact on personal life as well as ability to work</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